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1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2.xml" ContentType="application/vnd.openxmlformats-officedocument.presentationml.notesSlide+xml"/>
  <Override PartName="/ppt/tags/tag401.xml" ContentType="application/vnd.openxmlformats-officedocument.presentationml.tags+xml"/>
  <Override PartName="/ppt/notesSlides/notesSlide3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4.xml" ContentType="application/vnd.openxmlformats-officedocument.presentationml.notesSlide+xml"/>
  <Override PartName="/ppt/tags/tag404.xml" ContentType="application/vnd.openxmlformats-officedocument.presentationml.tags+xml"/>
  <Override PartName="/ppt/notesSlides/notesSlide5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handoutMasterIdLst>
    <p:handoutMasterId r:id="rId16"/>
  </p:handoutMasterIdLst>
  <p:sldIdLst>
    <p:sldId id="257" r:id="rId4"/>
    <p:sldId id="256" r:id="rId5"/>
    <p:sldId id="258" r:id="rId6"/>
    <p:sldId id="259" r:id="rId7"/>
    <p:sldId id="261" r:id="rId8"/>
    <p:sldId id="269" r:id="rId9"/>
    <p:sldId id="263" r:id="rId10"/>
    <p:sldId id="270" r:id="rId11"/>
    <p:sldId id="264" r:id="rId12"/>
    <p:sldId id="266" r:id="rId13"/>
    <p:sldId id="272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93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9" autoAdjust="0"/>
    <p:restoredTop sz="91826" autoAdjust="0"/>
  </p:normalViewPr>
  <p:slideViewPr>
    <p:cSldViewPr showGuides="1">
      <p:cViewPr>
        <p:scale>
          <a:sx n="74" d="100"/>
          <a:sy n="74" d="100"/>
        </p:scale>
        <p:origin x="-426" y="-72"/>
      </p:cViewPr>
      <p:guideLst>
        <p:guide orient="horz" pos="3884"/>
        <p:guide orient="horz" pos="3928"/>
        <p:guide orient="horz" pos="3864"/>
        <p:guide pos="393"/>
        <p:guide pos="72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cs typeface="微软雅黑" panose="020B0503020204020204" charset="-122"/>
              </a:rPr>
              <a:t>2024-07-12</a:t>
            </a:fld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cs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4CA002-3AB0-4083-8F83-1D3142B46F1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2024-07-12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charset="-122"/>
                <a:cs typeface="微软雅黑" panose="020B0503020204020204" charset="-122"/>
              </a:rPr>
              <a:t>‹#›</a:t>
            </a:fld>
            <a:endParaRPr lang="zh-CN" altLang="en-US" sz="1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8683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微软雅黑" panose="020B050302020402020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微软雅黑" panose="020B050302020402020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微软雅黑" panose="020B050302020402020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微软雅黑" panose="020B050302020402020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459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195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38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image" Target="../media/image2.svg"/><Relationship Id="rId3" Type="http://schemas.openxmlformats.org/officeDocument/2006/relationships/tags" Target="../tags/tag14.xml"/><Relationship Id="rId21" Type="http://schemas.openxmlformats.org/officeDocument/2006/relationships/tags" Target="../tags/tag32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image" Target="../media/image1.pn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2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image" Target="../media/image2.svg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image" Target="../media/image1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slideMaster" Target="../slideMasters/slideMaster1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image" Target="../media/image2.svg"/><Relationship Id="rId3" Type="http://schemas.openxmlformats.org/officeDocument/2006/relationships/tags" Target="../tags/tag137.xml"/><Relationship Id="rId21" Type="http://schemas.openxmlformats.org/officeDocument/2006/relationships/tags" Target="../tags/tag155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image" Target="../media/image1.png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slideMaster" Target="../slideMasters/slideMaster2.xml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72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10" Type="http://schemas.openxmlformats.org/officeDocument/2006/relationships/tags" Target="../tags/tag186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4.xml"/><Relationship Id="rId4" Type="http://schemas.openxmlformats.org/officeDocument/2006/relationships/tags" Target="../tags/tag22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26" Type="http://schemas.openxmlformats.org/officeDocument/2006/relationships/image" Target="../media/image2.svg"/><Relationship Id="rId3" Type="http://schemas.openxmlformats.org/officeDocument/2006/relationships/tags" Target="../tags/tag227.xml"/><Relationship Id="rId21" Type="http://schemas.openxmlformats.org/officeDocument/2006/relationships/tags" Target="../tags/tag245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image" Target="../media/image1.png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tags" Target="../tags/tag244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slideMaster" Target="../slideMasters/slideMaster2.xml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tags" Target="../tags/tag24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image" Target="../media/image2.svg"/><Relationship Id="rId3" Type="http://schemas.openxmlformats.org/officeDocument/2006/relationships/tags" Target="../tags/tag260.xml"/><Relationship Id="rId21" Type="http://schemas.openxmlformats.org/officeDocument/2006/relationships/tags" Target="../tags/tag278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image" Target="../media/image3.png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tags" Target="../tags/tag277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slideMaster" Target="../slideMasters/slideMaster3.xml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tags" Target="../tags/tag280.xml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tags" Target="../tags/tag27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7" Type="http://schemas.openxmlformats.org/officeDocument/2006/relationships/image" Target="../media/image2.png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85.xml"/><Relationship Id="rId4" Type="http://schemas.openxmlformats.org/officeDocument/2006/relationships/tags" Target="../tags/tag284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2" Type="http://schemas.openxmlformats.org/officeDocument/2006/relationships/tags" Target="../tags/tag287.xml"/><Relationship Id="rId16" Type="http://schemas.openxmlformats.org/officeDocument/2006/relationships/image" Target="../media/image2.png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5" Type="http://schemas.openxmlformats.org/officeDocument/2006/relationships/tags" Target="../tags/tag290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295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10" Type="http://schemas.openxmlformats.org/officeDocument/2006/relationships/tags" Target="../tags/tag309.xml"/><Relationship Id="rId19" Type="http://schemas.openxmlformats.org/officeDocument/2006/relationships/slideMaster" Target="../slideMasters/slideMaster3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2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10" Type="http://schemas.openxmlformats.org/officeDocument/2006/relationships/image" Target="../media/image2.png"/><Relationship Id="rId4" Type="http://schemas.openxmlformats.org/officeDocument/2006/relationships/tags" Target="../tags/tag327.xml"/><Relationship Id="rId9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3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2" Type="http://schemas.openxmlformats.org/officeDocument/2006/relationships/tags" Target="../tags/tag41.xml"/><Relationship Id="rId16" Type="http://schemas.openxmlformats.org/officeDocument/2006/relationships/image" Target="../media/image2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4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7" Type="http://schemas.openxmlformats.org/officeDocument/2006/relationships/image" Target="../media/image2.png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47.xml"/><Relationship Id="rId4" Type="http://schemas.openxmlformats.org/officeDocument/2006/relationships/tags" Target="../tags/tag346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26" Type="http://schemas.openxmlformats.org/officeDocument/2006/relationships/image" Target="../media/image2.svg"/><Relationship Id="rId3" Type="http://schemas.openxmlformats.org/officeDocument/2006/relationships/tags" Target="../tags/tag350.xml"/><Relationship Id="rId21" Type="http://schemas.openxmlformats.org/officeDocument/2006/relationships/tags" Target="../tags/tag368.xml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5" Type="http://schemas.openxmlformats.org/officeDocument/2006/relationships/image" Target="../media/image3.png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0" Type="http://schemas.openxmlformats.org/officeDocument/2006/relationships/tags" Target="../tags/tag367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24" Type="http://schemas.openxmlformats.org/officeDocument/2006/relationships/slideMaster" Target="../slideMasters/slideMaster3.xml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23" Type="http://schemas.openxmlformats.org/officeDocument/2006/relationships/tags" Target="../tags/tag370.xml"/><Relationship Id="rId10" Type="http://schemas.openxmlformats.org/officeDocument/2006/relationships/tags" Target="../tags/tag357.xml"/><Relationship Id="rId19" Type="http://schemas.openxmlformats.org/officeDocument/2006/relationships/tags" Target="../tags/tag366.xml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Relationship Id="rId22" Type="http://schemas.openxmlformats.org/officeDocument/2006/relationships/tags" Target="../tags/tag36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10" Type="http://schemas.openxmlformats.org/officeDocument/2006/relationships/tags" Target="../tags/tag63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image" Target="../media/image2.png"/><Relationship Id="rId4" Type="http://schemas.openxmlformats.org/officeDocument/2006/relationships/tags" Target="../tags/tag81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>
            <a:off x="7370926" y="1455960"/>
            <a:ext cx="3240000" cy="324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8451850" y="1632262"/>
            <a:ext cx="3740150" cy="5210789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  <a:cs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6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8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9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10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" name="任意多边形: 形状 16"/>
          <p:cNvSpPr/>
          <p:nvPr>
            <p:custDataLst>
              <p:tags r:id="rId11"/>
            </p:custDataLst>
          </p:nvPr>
        </p:nvSpPr>
        <p:spPr>
          <a:xfrm>
            <a:off x="1" y="1"/>
            <a:ext cx="1320207" cy="1156508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" name="弧形 20"/>
          <p:cNvSpPr/>
          <p:nvPr>
            <p:custDataLst>
              <p:tags r:id="rId12"/>
            </p:custDataLst>
          </p:nvPr>
        </p:nvSpPr>
        <p:spPr>
          <a:xfrm flipH="1" flipV="1">
            <a:off x="6581827" y="572963"/>
            <a:ext cx="4505466" cy="4505466"/>
          </a:xfrm>
          <a:prstGeom prst="arc">
            <a:avLst>
              <a:gd name="adj1" fmla="val 8263304"/>
              <a:gd name="adj2" fmla="val 8979118"/>
            </a:avLst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6" name="椭圆 25"/>
          <p:cNvSpPr/>
          <p:nvPr>
            <p:custDataLst>
              <p:tags r:id="rId13"/>
            </p:custDataLst>
          </p:nvPr>
        </p:nvSpPr>
        <p:spPr>
          <a:xfrm>
            <a:off x="7819164" y="890328"/>
            <a:ext cx="334236" cy="334236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7" name="椭圆 26"/>
          <p:cNvSpPr/>
          <p:nvPr>
            <p:custDataLst>
              <p:tags r:id="rId14"/>
            </p:custDataLst>
          </p:nvPr>
        </p:nvSpPr>
        <p:spPr>
          <a:xfrm>
            <a:off x="10137187" y="3838727"/>
            <a:ext cx="1174493" cy="1174493"/>
          </a:xfrm>
          <a:prstGeom prst="ellipse">
            <a:avLst/>
          </a:prstGeom>
          <a:gradFill>
            <a:gsLst>
              <a:gs pos="10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8" name="椭圆 27"/>
          <p:cNvSpPr/>
          <p:nvPr>
            <p:custDataLst>
              <p:tags r:id="rId15"/>
            </p:custDataLst>
          </p:nvPr>
        </p:nvSpPr>
        <p:spPr>
          <a:xfrm>
            <a:off x="10741220" y="2120901"/>
            <a:ext cx="828798" cy="828798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9" name="矩形: 圆角 28"/>
          <p:cNvSpPr/>
          <p:nvPr>
            <p:custDataLst>
              <p:tags r:id="rId16"/>
            </p:custDataLst>
          </p:nvPr>
        </p:nvSpPr>
        <p:spPr>
          <a:xfrm>
            <a:off x="1054100" y="4624668"/>
            <a:ext cx="1889646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800" b="1" dirty="0"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pic>
        <p:nvPicPr>
          <p:cNvPr id="30" name="图形 2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 rot="2700000">
            <a:off x="1360596" y="4813301"/>
            <a:ext cx="162734" cy="16273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1"/>
            </p:custDataLst>
          </p:nvPr>
        </p:nvSpPr>
        <p:spPr>
          <a:xfrm>
            <a:off x="1054102" y="1589837"/>
            <a:ext cx="6093417" cy="2294852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8479674" y="654348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600" b="1" dirty="0">
                <a:solidFill>
                  <a:srgbClr val="031A2F"/>
                </a:solidFill>
                <a:latin typeface="+mn-ea"/>
                <a:ea typeface="+mn-ea"/>
                <a:cs typeface="微软雅黑" panose="020B0503020204020204" charset="-122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2" name="图片 1" descr="文本&#10;&#10;描述已自动生成">
            <a:extLst>
              <a:ext uri="{FF2B5EF4-FFF2-40B4-BE49-F238E27FC236}">
                <a16:creationId xmlns:a16="http://schemas.microsoft.com/office/drawing/2014/main" xmlns="" id="{317D2759-4A5E-99BB-0052-8DA399A2038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6936"/>
            <a:ext cx="1559145" cy="331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>
            <a:off x="7367286" y="1479791"/>
            <a:ext cx="3240000" cy="324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8451850" y="1632262"/>
            <a:ext cx="3740150" cy="5210789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  <a:cs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5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6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>
            <p:custDataLst>
              <p:tags r:id="rId7"/>
            </p:custDataLst>
          </p:nvPr>
        </p:nvSpPr>
        <p:spPr>
          <a:xfrm>
            <a:off x="1" y="1"/>
            <a:ext cx="1320207" cy="1156508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" name="弧形 20"/>
          <p:cNvSpPr/>
          <p:nvPr>
            <p:custDataLst>
              <p:tags r:id="rId8"/>
            </p:custDataLst>
          </p:nvPr>
        </p:nvSpPr>
        <p:spPr>
          <a:xfrm flipH="1" flipV="1">
            <a:off x="6581827" y="572963"/>
            <a:ext cx="4505466" cy="4505466"/>
          </a:xfrm>
          <a:prstGeom prst="arc">
            <a:avLst>
              <a:gd name="adj1" fmla="val 8263304"/>
              <a:gd name="adj2" fmla="val 8979118"/>
            </a:avLst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1" name="椭圆 30"/>
          <p:cNvSpPr/>
          <p:nvPr>
            <p:custDataLst>
              <p:tags r:id="rId9"/>
            </p:custDataLst>
          </p:nvPr>
        </p:nvSpPr>
        <p:spPr>
          <a:xfrm>
            <a:off x="7819164" y="890328"/>
            <a:ext cx="334236" cy="334236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3"/>
            </p:custDataLst>
          </p:nvPr>
        </p:nvSpPr>
        <p:spPr>
          <a:xfrm>
            <a:off x="1063228" y="1775895"/>
            <a:ext cx="5235972" cy="2024362"/>
          </a:xfrm>
        </p:spPr>
        <p:txBody>
          <a:bodyPr wrap="square" anchor="b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473202" y="667501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</a:p>
        </p:txBody>
      </p:sp>
      <p:sp>
        <p:nvSpPr>
          <p:cNvPr id="22" name="椭圆 21"/>
          <p:cNvSpPr/>
          <p:nvPr>
            <p:custDataLst>
              <p:tags r:id="rId15"/>
            </p:custDataLst>
          </p:nvPr>
        </p:nvSpPr>
        <p:spPr>
          <a:xfrm>
            <a:off x="1074851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3" name="椭圆 22"/>
          <p:cNvSpPr/>
          <p:nvPr>
            <p:custDataLst>
              <p:tags r:id="rId16"/>
            </p:custDataLst>
          </p:nvPr>
        </p:nvSpPr>
        <p:spPr>
          <a:xfrm>
            <a:off x="1481123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5" name="椭圆 24"/>
          <p:cNvSpPr/>
          <p:nvPr>
            <p:custDataLst>
              <p:tags r:id="rId17"/>
            </p:custDataLst>
          </p:nvPr>
        </p:nvSpPr>
        <p:spPr>
          <a:xfrm>
            <a:off x="1684260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6" name="椭圆 25"/>
          <p:cNvSpPr/>
          <p:nvPr>
            <p:custDataLst>
              <p:tags r:id="rId18"/>
            </p:custDataLst>
          </p:nvPr>
        </p:nvSpPr>
        <p:spPr>
          <a:xfrm>
            <a:off x="1277987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7" name="椭圆 26"/>
          <p:cNvSpPr/>
          <p:nvPr>
            <p:custDataLst>
              <p:tags r:id="rId19"/>
            </p:custDataLst>
          </p:nvPr>
        </p:nvSpPr>
        <p:spPr>
          <a:xfrm>
            <a:off x="10137187" y="3838727"/>
            <a:ext cx="1174493" cy="1174493"/>
          </a:xfrm>
          <a:prstGeom prst="ellipse">
            <a:avLst/>
          </a:prstGeom>
          <a:gradFill>
            <a:gsLst>
              <a:gs pos="10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8" name="椭圆 27"/>
          <p:cNvSpPr/>
          <p:nvPr>
            <p:custDataLst>
              <p:tags r:id="rId20"/>
            </p:custDataLst>
          </p:nvPr>
        </p:nvSpPr>
        <p:spPr>
          <a:xfrm>
            <a:off x="10741220" y="2120901"/>
            <a:ext cx="828798" cy="828798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2" name="矩形: 圆角 31"/>
          <p:cNvSpPr/>
          <p:nvPr>
            <p:custDataLst>
              <p:tags r:id="rId21"/>
            </p:custDataLst>
          </p:nvPr>
        </p:nvSpPr>
        <p:spPr>
          <a:xfrm>
            <a:off x="1054100" y="4624668"/>
            <a:ext cx="1889646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800" b="1" dirty="0"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pic>
        <p:nvPicPr>
          <p:cNvPr id="33" name="图形 32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 rot="2700000">
            <a:off x="1360596" y="4813301"/>
            <a:ext cx="162734" cy="162734"/>
          </a:xfrm>
          <a:prstGeom prst="rect">
            <a:avLst/>
          </a:prstGeom>
        </p:spPr>
      </p:pic>
      <p:sp>
        <p:nvSpPr>
          <p:cNvPr id="3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600" b="1" dirty="0">
                <a:solidFill>
                  <a:srgbClr val="031A2F"/>
                </a:solidFill>
                <a:latin typeface="+mn-ea"/>
                <a:ea typeface="+mn-ea"/>
                <a:cs typeface="微软雅黑" panose="020B0503020204020204" charset="-122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800">
              <a:cs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 userDrawn="1">
            <p:custDataLst>
              <p:tags r:id="rId2"/>
            </p:custDataLst>
          </p:nvPr>
        </p:nvSpPr>
        <p:spPr>
          <a:xfrm>
            <a:off x="7370926" y="1455960"/>
            <a:ext cx="3240000" cy="324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3"/>
            </p:custDataLst>
          </p:nvPr>
        </p:nvSpPr>
        <p:spPr>
          <a:xfrm>
            <a:off x="8451850" y="1632262"/>
            <a:ext cx="3740150" cy="5210789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2" name="矩形 21"/>
          <p:cNvSpPr/>
          <p:nvPr userDrawn="1">
            <p:custDataLst>
              <p:tags r:id="rId4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  <a:cs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>
            <p:custDataLst>
              <p:tags r:id="rId5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>
            <p:custDataLst>
              <p:tags r:id="rId6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>
            <p:custDataLst>
              <p:tags r:id="rId7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11" name="椭圆 10"/>
          <p:cNvSpPr/>
          <p:nvPr userDrawn="1">
            <p:custDataLst>
              <p:tags r:id="rId8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>
            <p:custDataLst>
              <p:tags r:id="rId9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1"/>
            </p:custDataLst>
          </p:nvPr>
        </p:nvSpPr>
        <p:spPr>
          <a:xfrm>
            <a:off x="1" y="1"/>
            <a:ext cx="1320207" cy="1156508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1" name="弧形 20"/>
          <p:cNvSpPr/>
          <p:nvPr userDrawn="1">
            <p:custDataLst>
              <p:tags r:id="rId12"/>
            </p:custDataLst>
          </p:nvPr>
        </p:nvSpPr>
        <p:spPr>
          <a:xfrm flipH="1" flipV="1">
            <a:off x="6581827" y="572963"/>
            <a:ext cx="4505466" cy="4505466"/>
          </a:xfrm>
          <a:prstGeom prst="arc">
            <a:avLst>
              <a:gd name="adj1" fmla="val 8263304"/>
              <a:gd name="adj2" fmla="val 8979118"/>
            </a:avLst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6" name="椭圆 25"/>
          <p:cNvSpPr/>
          <p:nvPr userDrawn="1">
            <p:custDataLst>
              <p:tags r:id="rId13"/>
            </p:custDataLst>
          </p:nvPr>
        </p:nvSpPr>
        <p:spPr>
          <a:xfrm>
            <a:off x="7819164" y="890328"/>
            <a:ext cx="334236" cy="334236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7" name="椭圆 26"/>
          <p:cNvSpPr/>
          <p:nvPr userDrawn="1">
            <p:custDataLst>
              <p:tags r:id="rId14"/>
            </p:custDataLst>
          </p:nvPr>
        </p:nvSpPr>
        <p:spPr>
          <a:xfrm>
            <a:off x="10137187" y="3838727"/>
            <a:ext cx="1174493" cy="1174493"/>
          </a:xfrm>
          <a:prstGeom prst="ellipse">
            <a:avLst/>
          </a:prstGeom>
          <a:gradFill>
            <a:gsLst>
              <a:gs pos="10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8" name="椭圆 27"/>
          <p:cNvSpPr/>
          <p:nvPr userDrawn="1">
            <p:custDataLst>
              <p:tags r:id="rId15"/>
            </p:custDataLst>
          </p:nvPr>
        </p:nvSpPr>
        <p:spPr>
          <a:xfrm>
            <a:off x="10741220" y="2120901"/>
            <a:ext cx="828798" cy="828798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16"/>
            </p:custDataLst>
          </p:nvPr>
        </p:nvSpPr>
        <p:spPr>
          <a:xfrm>
            <a:off x="1054100" y="4624668"/>
            <a:ext cx="1889646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800" b="1" dirty="0"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pic>
        <p:nvPicPr>
          <p:cNvPr id="30" name="图形 29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 rot="2700000">
            <a:off x="1360596" y="4813301"/>
            <a:ext cx="162734" cy="16273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1"/>
            </p:custDataLst>
          </p:nvPr>
        </p:nvSpPr>
        <p:spPr>
          <a:xfrm>
            <a:off x="1054102" y="1589837"/>
            <a:ext cx="6093417" cy="2294852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8479674" y="654348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600" b="1" dirty="0">
                <a:solidFill>
                  <a:srgbClr val="031A2F"/>
                </a:solidFill>
                <a:latin typeface="+mn-ea"/>
                <a:ea typeface="+mn-ea"/>
                <a:cs typeface="微软雅黑" panose="020B0503020204020204" charset="-122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800">
              <a:cs typeface="微软雅黑" panose="020B0503020204020204" charset="-122"/>
              <a:sym typeface="+mn-ea"/>
            </a:endParaRPr>
          </a:p>
        </p:txBody>
      </p:sp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>
            <a:off x="10122177" y="390350"/>
            <a:ext cx="1224507" cy="1224507"/>
          </a:xfrm>
          <a:prstGeom prst="ellipse">
            <a:avLst/>
          </a:prstGeom>
          <a:gradFill>
            <a:gsLst>
              <a:gs pos="100000">
                <a:schemeClr val="accent2">
                  <a:alpha val="7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3"/>
            </p:custDataLst>
          </p:nvPr>
        </p:nvSpPr>
        <p:spPr>
          <a:xfrm>
            <a:off x="10315575" y="527100"/>
            <a:ext cx="1876425" cy="1444245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71000">
                <a:schemeClr val="bg1">
                  <a:alpha val="68000"/>
                </a:schemeClr>
              </a:gs>
              <a:gs pos="50000">
                <a:schemeClr val="bg1">
                  <a:alpha val="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17000">
                  <a:schemeClr val="bg2"/>
                </a:gs>
                <a:gs pos="30000">
                  <a:schemeClr val="bg2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31" name="矩形 30"/>
          <p:cNvSpPr/>
          <p:nvPr userDrawn="1">
            <p:custDataLst>
              <p:tags r:id="rId4"/>
            </p:custDataLst>
          </p:nvPr>
        </p:nvSpPr>
        <p:spPr>
          <a:xfrm>
            <a:off x="0" y="1893811"/>
            <a:ext cx="12192000" cy="4964189"/>
          </a:xfrm>
          <a:prstGeom prst="rect">
            <a:avLst/>
          </a:prstGeom>
          <a:gradFill>
            <a:gsLst>
              <a:gs pos="95000">
                <a:srgbClr val="FEFEFF">
                  <a:alpha val="100000"/>
                </a:srgbClr>
              </a:gs>
              <a:gs pos="0">
                <a:srgbClr val="E6EFFE">
                  <a:alpha val="100000"/>
                  <a:lumMod val="5000"/>
                  <a:lumOff val="9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32" name="矩形 31"/>
          <p:cNvSpPr/>
          <p:nvPr userDrawn="1">
            <p:custDataLst>
              <p:tags r:id="rId5"/>
            </p:custDataLst>
          </p:nvPr>
        </p:nvSpPr>
        <p:spPr>
          <a:xfrm>
            <a:off x="0" y="6585002"/>
            <a:ext cx="12192000" cy="272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6"/>
            </p:custDataLst>
          </p:nvPr>
        </p:nvSpPr>
        <p:spPr>
          <a:xfrm>
            <a:off x="2" y="2"/>
            <a:ext cx="891201" cy="780696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3" name="椭圆 22"/>
          <p:cNvSpPr/>
          <p:nvPr userDrawn="1">
            <p:custDataLst>
              <p:tags r:id="rId7"/>
            </p:custDataLst>
          </p:nvPr>
        </p:nvSpPr>
        <p:spPr>
          <a:xfrm>
            <a:off x="8346055" y="1014463"/>
            <a:ext cx="106363" cy="1063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4" name="椭圆 23"/>
          <p:cNvSpPr/>
          <p:nvPr userDrawn="1">
            <p:custDataLst>
              <p:tags r:id="rId8"/>
            </p:custDataLst>
          </p:nvPr>
        </p:nvSpPr>
        <p:spPr>
          <a:xfrm>
            <a:off x="8708679" y="1014463"/>
            <a:ext cx="106363" cy="106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5" name="椭圆 24"/>
          <p:cNvSpPr/>
          <p:nvPr userDrawn="1">
            <p:custDataLst>
              <p:tags r:id="rId9"/>
            </p:custDataLst>
          </p:nvPr>
        </p:nvSpPr>
        <p:spPr>
          <a:xfrm>
            <a:off x="8889990" y="1014463"/>
            <a:ext cx="106363" cy="1063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6" name="椭圆 25"/>
          <p:cNvSpPr/>
          <p:nvPr userDrawn="1">
            <p:custDataLst>
              <p:tags r:id="rId10"/>
            </p:custDataLst>
          </p:nvPr>
        </p:nvSpPr>
        <p:spPr>
          <a:xfrm>
            <a:off x="8527367" y="1014463"/>
            <a:ext cx="106363" cy="106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4"/>
            </p:custDataLst>
          </p:nvPr>
        </p:nvSpPr>
        <p:spPr>
          <a:xfrm>
            <a:off x="1066800" y="527100"/>
            <a:ext cx="1760105" cy="1081088"/>
          </a:xfrm>
        </p:spPr>
        <p:txBody>
          <a:bodyPr wrap="square" anchor="ctr" anchorCtr="0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37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800">
              <a:cs typeface="微软雅黑" panose="020B0503020204020204" charset="-122"/>
              <a:sym typeface="+mn-ea"/>
            </a:endParaRPr>
          </a:p>
        </p:txBody>
      </p:sp>
      <p:sp>
        <p:nvSpPr>
          <p:cNvPr id="14" name="任意多边形: 形状 4"/>
          <p:cNvSpPr/>
          <p:nvPr userDrawn="1">
            <p:custDataLst>
              <p:tags r:id="rId2"/>
            </p:custDataLst>
          </p:nvPr>
        </p:nvSpPr>
        <p:spPr>
          <a:xfrm>
            <a:off x="11163935" y="5203190"/>
            <a:ext cx="1028065" cy="1173480"/>
          </a:xfrm>
          <a:custGeom>
            <a:avLst/>
            <a:gdLst>
              <a:gd name="connsiteX0" fmla="*/ 1028065 w 1028065"/>
              <a:gd name="connsiteY0" fmla="*/ 0 h 1173480"/>
              <a:gd name="connsiteX1" fmla="*/ 1028065 w 1028065"/>
              <a:gd name="connsiteY1" fmla="*/ 1173480 h 1173480"/>
              <a:gd name="connsiteX2" fmla="*/ 0 w 1028065"/>
              <a:gd name="connsiteY2" fmla="*/ 1173480 h 1173480"/>
              <a:gd name="connsiteX3" fmla="*/ 3825 w 1028065"/>
              <a:gd name="connsiteY3" fmla="*/ 1097731 h 1173480"/>
              <a:gd name="connsiteX4" fmla="*/ 991311 w 1028065"/>
              <a:gd name="connsiteY4" fmla="*/ 5608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065" h="1173480">
                <a:moveTo>
                  <a:pt x="1028065" y="0"/>
                </a:moveTo>
                <a:lnTo>
                  <a:pt x="1028065" y="1173480"/>
                </a:lnTo>
                <a:lnTo>
                  <a:pt x="0" y="1173480"/>
                </a:lnTo>
                <a:lnTo>
                  <a:pt x="3825" y="1097731"/>
                </a:lnTo>
                <a:cubicBezTo>
                  <a:pt x="59071" y="553783"/>
                  <a:pt x="464603" y="113379"/>
                  <a:pt x="991311" y="5608"/>
                </a:cubicBezTo>
                <a:close/>
              </a:path>
            </a:pathLst>
          </a:custGeom>
          <a:gradFill>
            <a:gsLst>
              <a:gs pos="33000">
                <a:schemeClr val="bg1">
                  <a:alpha val="0"/>
                </a:schemeClr>
              </a:gs>
              <a:gs pos="85000">
                <a:schemeClr val="bg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flipH="1">
            <a:off x="2304848" y="959828"/>
            <a:ext cx="2704621" cy="270462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4"/>
            </p:custDataLst>
          </p:nvPr>
        </p:nvSpPr>
        <p:spPr>
          <a:xfrm flipH="1">
            <a:off x="0" y="922053"/>
            <a:ext cx="4260648" cy="5935948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800">
              <a:cs typeface="微软雅黑" panose="020B0503020204020204" charset="-122"/>
              <a:sym typeface="+mn-ea"/>
            </a:endParaRPr>
          </a:p>
        </p:txBody>
      </p: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>
            <p:custDataLst>
              <p:tags r:id="rId6"/>
            </p:custDataLst>
          </p:nvPr>
        </p:nvSpPr>
        <p:spPr>
          <a:xfrm>
            <a:off x="1777048" y="3626673"/>
            <a:ext cx="1055600" cy="1055600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7"/>
            </p:custDataLst>
          </p:nvPr>
        </p:nvSpPr>
        <p:spPr>
          <a:xfrm>
            <a:off x="1675814" y="673304"/>
            <a:ext cx="436971" cy="436971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16" name="椭圆 15"/>
          <p:cNvSpPr/>
          <p:nvPr userDrawn="1">
            <p:custDataLst>
              <p:tags r:id="rId8"/>
            </p:custDataLst>
          </p:nvPr>
        </p:nvSpPr>
        <p:spPr>
          <a:xfrm flipH="1">
            <a:off x="10690611" y="5145127"/>
            <a:ext cx="92066" cy="92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17" name="椭圆 16"/>
          <p:cNvSpPr/>
          <p:nvPr userDrawn="1">
            <p:custDataLst>
              <p:tags r:id="rId9"/>
            </p:custDataLst>
          </p:nvPr>
        </p:nvSpPr>
        <p:spPr>
          <a:xfrm flipH="1">
            <a:off x="10376728" y="5145127"/>
            <a:ext cx="92066" cy="92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18" name="椭圆 17"/>
          <p:cNvSpPr/>
          <p:nvPr userDrawn="1">
            <p:custDataLst>
              <p:tags r:id="rId10"/>
            </p:custDataLst>
          </p:nvPr>
        </p:nvSpPr>
        <p:spPr>
          <a:xfrm flipH="1">
            <a:off x="10219788" y="5145127"/>
            <a:ext cx="92066" cy="920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19" name="椭圆 18"/>
          <p:cNvSpPr/>
          <p:nvPr userDrawn="1">
            <p:custDataLst>
              <p:tags r:id="rId11"/>
            </p:custDataLst>
          </p:nvPr>
        </p:nvSpPr>
        <p:spPr>
          <a:xfrm flipH="1">
            <a:off x="10533670" y="5145127"/>
            <a:ext cx="92066" cy="92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305909" y="3019881"/>
            <a:ext cx="5466468" cy="2055473"/>
          </a:xfrm>
        </p:spPr>
        <p:txBody>
          <a:bodyPr wrap="square" anchor="t" anchorCtr="0">
            <a:normAutofit/>
          </a:bodyPr>
          <a:lstStyle>
            <a:lvl1pPr algn="r">
              <a:defRPr sz="5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5303509" y="1110275"/>
            <a:ext cx="5466468" cy="1813863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8800" b="1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  <p:cxnSp>
        <p:nvCxnSpPr>
          <p:cNvPr id="3" name="直接连接符 2"/>
          <p:cNvCxnSpPr/>
          <p:nvPr userDrawn="1">
            <p:custDataLst>
              <p:tags r:id="rId17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8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xmlns="" id="{9717819A-4C1B-0C4C-F312-71EED3F1EF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6936"/>
            <a:ext cx="1559145" cy="331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800">
              <a:cs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 userDrawn="1">
            <p:custDataLst>
              <p:tags r:id="rId2"/>
            </p:custDataLst>
          </p:nvPr>
        </p:nvSpPr>
        <p:spPr>
          <a:xfrm>
            <a:off x="7367286" y="1479791"/>
            <a:ext cx="3240000" cy="324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3"/>
            </p:custDataLst>
          </p:nvPr>
        </p:nvSpPr>
        <p:spPr>
          <a:xfrm>
            <a:off x="8451850" y="1632262"/>
            <a:ext cx="3740150" cy="5210789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800">
              <a:cs typeface="微软雅黑" panose="020B0503020204020204" charset="-122"/>
              <a:sym typeface="+mn-ea"/>
            </a:endParaRPr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  <a:cs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 userDrawn="1">
            <p:custDataLst>
              <p:tags r:id="rId5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>
            <p:custDataLst>
              <p:tags r:id="rId6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7"/>
            </p:custDataLst>
          </p:nvPr>
        </p:nvSpPr>
        <p:spPr>
          <a:xfrm>
            <a:off x="1" y="1"/>
            <a:ext cx="1320207" cy="1156508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1" name="弧形 20"/>
          <p:cNvSpPr/>
          <p:nvPr userDrawn="1">
            <p:custDataLst>
              <p:tags r:id="rId8"/>
            </p:custDataLst>
          </p:nvPr>
        </p:nvSpPr>
        <p:spPr>
          <a:xfrm flipH="1" flipV="1">
            <a:off x="6581827" y="572963"/>
            <a:ext cx="4505466" cy="4505466"/>
          </a:xfrm>
          <a:prstGeom prst="arc">
            <a:avLst>
              <a:gd name="adj1" fmla="val 8263304"/>
              <a:gd name="adj2" fmla="val 8979118"/>
            </a:avLst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31" name="椭圆 30"/>
          <p:cNvSpPr/>
          <p:nvPr userDrawn="1">
            <p:custDataLst>
              <p:tags r:id="rId9"/>
            </p:custDataLst>
          </p:nvPr>
        </p:nvSpPr>
        <p:spPr>
          <a:xfrm>
            <a:off x="7819164" y="890328"/>
            <a:ext cx="334236" cy="334236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3"/>
            </p:custDataLst>
          </p:nvPr>
        </p:nvSpPr>
        <p:spPr>
          <a:xfrm>
            <a:off x="1063228" y="1775895"/>
            <a:ext cx="5235972" cy="2024362"/>
          </a:xfrm>
        </p:spPr>
        <p:txBody>
          <a:bodyPr wrap="square" anchor="b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473202" y="667501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</a:p>
        </p:txBody>
      </p:sp>
      <p:sp>
        <p:nvSpPr>
          <p:cNvPr id="22" name="椭圆 21"/>
          <p:cNvSpPr/>
          <p:nvPr userDrawn="1">
            <p:custDataLst>
              <p:tags r:id="rId15"/>
            </p:custDataLst>
          </p:nvPr>
        </p:nvSpPr>
        <p:spPr>
          <a:xfrm>
            <a:off x="1074851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3" name="椭圆 22"/>
          <p:cNvSpPr/>
          <p:nvPr userDrawn="1">
            <p:custDataLst>
              <p:tags r:id="rId16"/>
            </p:custDataLst>
          </p:nvPr>
        </p:nvSpPr>
        <p:spPr>
          <a:xfrm>
            <a:off x="1481123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5" name="椭圆 24"/>
          <p:cNvSpPr/>
          <p:nvPr userDrawn="1">
            <p:custDataLst>
              <p:tags r:id="rId17"/>
            </p:custDataLst>
          </p:nvPr>
        </p:nvSpPr>
        <p:spPr>
          <a:xfrm>
            <a:off x="1684260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6" name="椭圆 25"/>
          <p:cNvSpPr/>
          <p:nvPr userDrawn="1">
            <p:custDataLst>
              <p:tags r:id="rId18"/>
            </p:custDataLst>
          </p:nvPr>
        </p:nvSpPr>
        <p:spPr>
          <a:xfrm>
            <a:off x="1277987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7" name="椭圆 26"/>
          <p:cNvSpPr/>
          <p:nvPr userDrawn="1">
            <p:custDataLst>
              <p:tags r:id="rId19"/>
            </p:custDataLst>
          </p:nvPr>
        </p:nvSpPr>
        <p:spPr>
          <a:xfrm>
            <a:off x="10137187" y="3838727"/>
            <a:ext cx="1174493" cy="1174493"/>
          </a:xfrm>
          <a:prstGeom prst="ellipse">
            <a:avLst/>
          </a:prstGeom>
          <a:gradFill>
            <a:gsLst>
              <a:gs pos="10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28" name="椭圆 27"/>
          <p:cNvSpPr/>
          <p:nvPr userDrawn="1">
            <p:custDataLst>
              <p:tags r:id="rId20"/>
            </p:custDataLst>
          </p:nvPr>
        </p:nvSpPr>
        <p:spPr>
          <a:xfrm>
            <a:off x="10741220" y="2120901"/>
            <a:ext cx="828798" cy="828798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32" name="矩形: 圆角 31"/>
          <p:cNvSpPr/>
          <p:nvPr userDrawn="1">
            <p:custDataLst>
              <p:tags r:id="rId21"/>
            </p:custDataLst>
          </p:nvPr>
        </p:nvSpPr>
        <p:spPr>
          <a:xfrm>
            <a:off x="1054100" y="4624668"/>
            <a:ext cx="1889646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800" b="1" dirty="0"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pic>
        <p:nvPicPr>
          <p:cNvPr id="33" name="图形 32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 rot="2700000">
            <a:off x="1360596" y="4813301"/>
            <a:ext cx="162734" cy="162734"/>
          </a:xfrm>
          <a:prstGeom prst="rect">
            <a:avLst/>
          </a:prstGeom>
        </p:spPr>
      </p:pic>
      <p:sp>
        <p:nvSpPr>
          <p:cNvPr id="3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600" b="1" dirty="0">
                <a:solidFill>
                  <a:srgbClr val="031A2F"/>
                </a:solidFill>
                <a:latin typeface="+mn-ea"/>
                <a:ea typeface="+mn-ea"/>
                <a:cs typeface="微软雅黑" panose="020B0503020204020204" charset="-122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>
            <a:off x="7370926" y="1455960"/>
            <a:ext cx="3240000" cy="324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8451850" y="1632262"/>
            <a:ext cx="3740150" cy="5210789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6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8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9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10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17" name="任意多边形: 形状 16"/>
          <p:cNvSpPr/>
          <p:nvPr>
            <p:custDataLst>
              <p:tags r:id="rId11"/>
            </p:custDataLst>
          </p:nvPr>
        </p:nvSpPr>
        <p:spPr>
          <a:xfrm>
            <a:off x="1" y="1"/>
            <a:ext cx="1320207" cy="1156508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1" name="弧形 20"/>
          <p:cNvSpPr/>
          <p:nvPr>
            <p:custDataLst>
              <p:tags r:id="rId12"/>
            </p:custDataLst>
          </p:nvPr>
        </p:nvSpPr>
        <p:spPr>
          <a:xfrm flipH="1" flipV="1">
            <a:off x="6581827" y="572963"/>
            <a:ext cx="4505466" cy="4505466"/>
          </a:xfrm>
          <a:prstGeom prst="arc">
            <a:avLst>
              <a:gd name="adj1" fmla="val 8263304"/>
              <a:gd name="adj2" fmla="val 8979118"/>
            </a:avLst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33333"/>
              </a:solidFill>
              <a:cs typeface="微软雅黑" panose="020B0503020204020204" charset="-122"/>
            </a:endParaRPr>
          </a:p>
        </p:txBody>
      </p:sp>
      <p:sp>
        <p:nvSpPr>
          <p:cNvPr id="26" name="椭圆 25"/>
          <p:cNvSpPr/>
          <p:nvPr>
            <p:custDataLst>
              <p:tags r:id="rId13"/>
            </p:custDataLst>
          </p:nvPr>
        </p:nvSpPr>
        <p:spPr>
          <a:xfrm>
            <a:off x="7819164" y="890328"/>
            <a:ext cx="334236" cy="334236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7" name="椭圆 26"/>
          <p:cNvSpPr/>
          <p:nvPr>
            <p:custDataLst>
              <p:tags r:id="rId14"/>
            </p:custDataLst>
          </p:nvPr>
        </p:nvSpPr>
        <p:spPr>
          <a:xfrm>
            <a:off x="10137187" y="3838727"/>
            <a:ext cx="1174493" cy="1174493"/>
          </a:xfrm>
          <a:prstGeom prst="ellipse">
            <a:avLst/>
          </a:prstGeom>
          <a:gradFill>
            <a:gsLst>
              <a:gs pos="10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8" name="椭圆 27"/>
          <p:cNvSpPr/>
          <p:nvPr>
            <p:custDataLst>
              <p:tags r:id="rId15"/>
            </p:custDataLst>
          </p:nvPr>
        </p:nvSpPr>
        <p:spPr>
          <a:xfrm>
            <a:off x="10741220" y="2120901"/>
            <a:ext cx="828798" cy="828798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9" name="矩形: 圆角 28"/>
          <p:cNvSpPr/>
          <p:nvPr>
            <p:custDataLst>
              <p:tags r:id="rId16"/>
            </p:custDataLst>
          </p:nvPr>
        </p:nvSpPr>
        <p:spPr>
          <a:xfrm>
            <a:off x="1054100" y="4624668"/>
            <a:ext cx="1889646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800" b="1" dirty="0">
              <a:solidFill>
                <a:prstClr val="white"/>
              </a:solidFill>
              <a:cs typeface="微软雅黑" panose="020B0503020204020204" charset="-122"/>
              <a:sym typeface="+mn-ea"/>
            </a:endParaRPr>
          </a:p>
        </p:txBody>
      </p:sp>
      <p:pic>
        <p:nvPicPr>
          <p:cNvPr id="30" name="图形 2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2700000">
            <a:off x="1360596" y="4813301"/>
            <a:ext cx="162734" cy="16273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2024-07-12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1"/>
            </p:custDataLst>
          </p:nvPr>
        </p:nvSpPr>
        <p:spPr>
          <a:xfrm>
            <a:off x="1054102" y="1589837"/>
            <a:ext cx="6093417" cy="2294852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8479674" y="654348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600" b="1" dirty="0">
                <a:solidFill>
                  <a:srgbClr val="031A2F"/>
                </a:solidFill>
                <a:latin typeface="+mn-ea"/>
                <a:ea typeface="+mn-ea"/>
                <a:cs typeface="微软雅黑" panose="020B0503020204020204" charset="-122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</a:p>
        </p:txBody>
      </p:sp>
    </p:spTree>
    <p:extLst>
      <p:ext uri="{BB962C8B-B14F-4D97-AF65-F5344CB8AC3E}">
        <p14:creationId xmlns:p14="http://schemas.microsoft.com/office/powerpoint/2010/main" val="2113166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2024-07-12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pic>
        <p:nvPicPr>
          <p:cNvPr id="7" name="图片 6" descr="文本&#10;&#10;描述已自动生成">
            <a:extLst>
              <a:ext uri="{FF2B5EF4-FFF2-40B4-BE49-F238E27FC236}">
                <a16:creationId xmlns="" xmlns:a16="http://schemas.microsoft.com/office/drawing/2014/main" id="{9717819A-4C1B-0C4C-F312-71EED3F1EF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6936"/>
            <a:ext cx="1559145" cy="3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65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19" name="椭圆 18"/>
          <p:cNvSpPr/>
          <p:nvPr>
            <p:custDataLst>
              <p:tags r:id="rId2"/>
            </p:custDataLst>
          </p:nvPr>
        </p:nvSpPr>
        <p:spPr>
          <a:xfrm>
            <a:off x="10122177" y="390350"/>
            <a:ext cx="1224507" cy="1224507"/>
          </a:xfrm>
          <a:prstGeom prst="ellipse">
            <a:avLst/>
          </a:prstGeom>
          <a:gradFill>
            <a:gsLst>
              <a:gs pos="100000">
                <a:schemeClr val="accent2">
                  <a:alpha val="7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1" name="任意多边形: 形状 20"/>
          <p:cNvSpPr/>
          <p:nvPr>
            <p:custDataLst>
              <p:tags r:id="rId3"/>
            </p:custDataLst>
          </p:nvPr>
        </p:nvSpPr>
        <p:spPr>
          <a:xfrm>
            <a:off x="10315575" y="527100"/>
            <a:ext cx="1876425" cy="1444245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71000">
                <a:schemeClr val="bg1">
                  <a:alpha val="68000"/>
                </a:schemeClr>
              </a:gs>
              <a:gs pos="50000">
                <a:schemeClr val="bg1">
                  <a:alpha val="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17000">
                  <a:schemeClr val="bg2"/>
                </a:gs>
                <a:gs pos="30000">
                  <a:schemeClr val="bg2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31" name="矩形 30"/>
          <p:cNvSpPr/>
          <p:nvPr>
            <p:custDataLst>
              <p:tags r:id="rId4"/>
            </p:custDataLst>
          </p:nvPr>
        </p:nvSpPr>
        <p:spPr>
          <a:xfrm>
            <a:off x="0" y="1893811"/>
            <a:ext cx="12192000" cy="4964189"/>
          </a:xfrm>
          <a:prstGeom prst="rect">
            <a:avLst/>
          </a:prstGeom>
          <a:gradFill>
            <a:gsLst>
              <a:gs pos="95000">
                <a:srgbClr val="FEFEFF">
                  <a:alpha val="100000"/>
                </a:srgbClr>
              </a:gs>
              <a:gs pos="0">
                <a:srgbClr val="E6EFFE">
                  <a:alpha val="100000"/>
                  <a:lumMod val="5000"/>
                  <a:lumOff val="9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5"/>
            </p:custDataLst>
          </p:nvPr>
        </p:nvSpPr>
        <p:spPr>
          <a:xfrm>
            <a:off x="0" y="6585002"/>
            <a:ext cx="12192000" cy="272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2" name="任意多边形: 形状 21"/>
          <p:cNvSpPr/>
          <p:nvPr>
            <p:custDataLst>
              <p:tags r:id="rId6"/>
            </p:custDataLst>
          </p:nvPr>
        </p:nvSpPr>
        <p:spPr>
          <a:xfrm>
            <a:off x="2" y="2"/>
            <a:ext cx="891201" cy="780696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3" name="椭圆 22"/>
          <p:cNvSpPr/>
          <p:nvPr>
            <p:custDataLst>
              <p:tags r:id="rId7"/>
            </p:custDataLst>
          </p:nvPr>
        </p:nvSpPr>
        <p:spPr>
          <a:xfrm>
            <a:off x="8346055" y="1014463"/>
            <a:ext cx="106363" cy="1063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4" name="椭圆 23"/>
          <p:cNvSpPr/>
          <p:nvPr>
            <p:custDataLst>
              <p:tags r:id="rId8"/>
            </p:custDataLst>
          </p:nvPr>
        </p:nvSpPr>
        <p:spPr>
          <a:xfrm>
            <a:off x="8708679" y="1014463"/>
            <a:ext cx="106363" cy="106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5" name="椭圆 24"/>
          <p:cNvSpPr/>
          <p:nvPr>
            <p:custDataLst>
              <p:tags r:id="rId9"/>
            </p:custDataLst>
          </p:nvPr>
        </p:nvSpPr>
        <p:spPr>
          <a:xfrm>
            <a:off x="8889990" y="1014463"/>
            <a:ext cx="106363" cy="1063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6" name="椭圆 25"/>
          <p:cNvSpPr/>
          <p:nvPr>
            <p:custDataLst>
              <p:tags r:id="rId10"/>
            </p:custDataLst>
          </p:nvPr>
        </p:nvSpPr>
        <p:spPr>
          <a:xfrm>
            <a:off x="8527367" y="1014463"/>
            <a:ext cx="106363" cy="106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2024-07-12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1066800" y="527100"/>
            <a:ext cx="1760105" cy="1081088"/>
          </a:xfrm>
        </p:spPr>
        <p:txBody>
          <a:bodyPr wrap="square" anchor="ctr" anchorCtr="0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</a:p>
        </p:txBody>
      </p:sp>
      <p:pic>
        <p:nvPicPr>
          <p:cNvPr id="3" name="图片 2" descr="文本&#10;&#10;描述已自动生成">
            <a:extLst>
              <a:ext uri="{FF2B5EF4-FFF2-40B4-BE49-F238E27FC236}">
                <a16:creationId xmlns="" xmlns:a16="http://schemas.microsoft.com/office/drawing/2014/main" id="{A8B9974A-224A-063E-5C67-5347E9CA17A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6936"/>
            <a:ext cx="1559145" cy="3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42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37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14" name="任意多边形: 形状 4"/>
          <p:cNvSpPr/>
          <p:nvPr>
            <p:custDataLst>
              <p:tags r:id="rId2"/>
            </p:custDataLst>
          </p:nvPr>
        </p:nvSpPr>
        <p:spPr>
          <a:xfrm>
            <a:off x="11163935" y="5203190"/>
            <a:ext cx="1028065" cy="1173480"/>
          </a:xfrm>
          <a:custGeom>
            <a:avLst/>
            <a:gdLst>
              <a:gd name="connsiteX0" fmla="*/ 1028065 w 1028065"/>
              <a:gd name="connsiteY0" fmla="*/ 0 h 1173480"/>
              <a:gd name="connsiteX1" fmla="*/ 1028065 w 1028065"/>
              <a:gd name="connsiteY1" fmla="*/ 1173480 h 1173480"/>
              <a:gd name="connsiteX2" fmla="*/ 0 w 1028065"/>
              <a:gd name="connsiteY2" fmla="*/ 1173480 h 1173480"/>
              <a:gd name="connsiteX3" fmla="*/ 3825 w 1028065"/>
              <a:gd name="connsiteY3" fmla="*/ 1097731 h 1173480"/>
              <a:gd name="connsiteX4" fmla="*/ 991311 w 1028065"/>
              <a:gd name="connsiteY4" fmla="*/ 5608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065" h="1173480">
                <a:moveTo>
                  <a:pt x="1028065" y="0"/>
                </a:moveTo>
                <a:lnTo>
                  <a:pt x="1028065" y="1173480"/>
                </a:lnTo>
                <a:lnTo>
                  <a:pt x="0" y="1173480"/>
                </a:lnTo>
                <a:lnTo>
                  <a:pt x="3825" y="1097731"/>
                </a:lnTo>
                <a:cubicBezTo>
                  <a:pt x="59071" y="553783"/>
                  <a:pt x="464603" y="113379"/>
                  <a:pt x="991311" y="5608"/>
                </a:cubicBezTo>
                <a:close/>
              </a:path>
            </a:pathLst>
          </a:custGeom>
          <a:gradFill>
            <a:gsLst>
              <a:gs pos="33000">
                <a:schemeClr val="bg1">
                  <a:alpha val="0"/>
                </a:schemeClr>
              </a:gs>
              <a:gs pos="85000">
                <a:schemeClr val="bg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 flipH="1">
            <a:off x="2304848" y="959828"/>
            <a:ext cx="2704621" cy="270462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>
            <p:custDataLst>
              <p:tags r:id="rId4"/>
            </p:custDataLst>
          </p:nvPr>
        </p:nvSpPr>
        <p:spPr>
          <a:xfrm flipH="1">
            <a:off x="0" y="922053"/>
            <a:ext cx="4260648" cy="5935948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6"/>
            </p:custDataLst>
          </p:nvPr>
        </p:nvSpPr>
        <p:spPr>
          <a:xfrm>
            <a:off x="1777048" y="3626673"/>
            <a:ext cx="1055600" cy="1055600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1675814" y="673304"/>
            <a:ext cx="436971" cy="436971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8"/>
            </p:custDataLst>
          </p:nvPr>
        </p:nvSpPr>
        <p:spPr>
          <a:xfrm flipH="1">
            <a:off x="10690611" y="5145127"/>
            <a:ext cx="92066" cy="92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 flipH="1">
            <a:off x="10376728" y="5145127"/>
            <a:ext cx="92066" cy="92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18" name="椭圆 17"/>
          <p:cNvSpPr/>
          <p:nvPr>
            <p:custDataLst>
              <p:tags r:id="rId10"/>
            </p:custDataLst>
          </p:nvPr>
        </p:nvSpPr>
        <p:spPr>
          <a:xfrm flipH="1">
            <a:off x="10219788" y="5145127"/>
            <a:ext cx="92066" cy="920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19" name="椭圆 18"/>
          <p:cNvSpPr/>
          <p:nvPr>
            <p:custDataLst>
              <p:tags r:id="rId11"/>
            </p:custDataLst>
          </p:nvPr>
        </p:nvSpPr>
        <p:spPr>
          <a:xfrm flipH="1">
            <a:off x="10533670" y="5145127"/>
            <a:ext cx="92066" cy="92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2024-07-12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305909" y="3019881"/>
            <a:ext cx="5466468" cy="2055473"/>
          </a:xfrm>
        </p:spPr>
        <p:txBody>
          <a:bodyPr wrap="square" anchor="t" anchorCtr="0">
            <a:normAutofit/>
          </a:bodyPr>
          <a:lstStyle>
            <a:lvl1pPr algn="r">
              <a:defRPr sz="5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5303509" y="1110275"/>
            <a:ext cx="5466468" cy="1813863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8800" b="1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  <p:cxnSp>
        <p:nvCxnSpPr>
          <p:cNvPr id="3" name="直接连接符 2"/>
          <p:cNvCxnSpPr/>
          <p:nvPr>
            <p:custDataLst>
              <p:tags r:id="rId17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8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090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2024-07-12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pic>
        <p:nvPicPr>
          <p:cNvPr id="8" name="图片 7" descr="文本&#10;&#10;描述已自动生成">
            <a:extLst>
              <a:ext uri="{FF2B5EF4-FFF2-40B4-BE49-F238E27FC236}">
                <a16:creationId xmlns="" xmlns:a16="http://schemas.microsoft.com/office/drawing/2014/main" id="{CEAE663A-134F-47C3-9D4A-886E5B633BD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6936"/>
            <a:ext cx="1559145" cy="3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3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2024-07-12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2" name="图片 1" descr="文本&#10;&#10;描述已自动生成">
            <a:extLst>
              <a:ext uri="{FF2B5EF4-FFF2-40B4-BE49-F238E27FC236}">
                <a16:creationId xmlns="" xmlns:a16="http://schemas.microsoft.com/office/drawing/2014/main" id="{960FF567-D160-273E-A1A4-60D9211F043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6936"/>
            <a:ext cx="1559145" cy="3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51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2024-07-12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="" xmlns:a16="http://schemas.microsoft.com/office/drawing/2014/main" id="{7E11362A-4DFE-6783-A1F5-5F35E59506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6936"/>
            <a:ext cx="1559145" cy="3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5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19" name="椭圆 18"/>
          <p:cNvSpPr/>
          <p:nvPr>
            <p:custDataLst>
              <p:tags r:id="rId2"/>
            </p:custDataLst>
          </p:nvPr>
        </p:nvSpPr>
        <p:spPr>
          <a:xfrm>
            <a:off x="10122177" y="390350"/>
            <a:ext cx="1224507" cy="1224507"/>
          </a:xfrm>
          <a:prstGeom prst="ellipse">
            <a:avLst/>
          </a:prstGeom>
          <a:gradFill>
            <a:gsLst>
              <a:gs pos="100000">
                <a:schemeClr val="accent2">
                  <a:alpha val="7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" name="任意多边形: 形状 20"/>
          <p:cNvSpPr/>
          <p:nvPr>
            <p:custDataLst>
              <p:tags r:id="rId3"/>
            </p:custDataLst>
          </p:nvPr>
        </p:nvSpPr>
        <p:spPr>
          <a:xfrm>
            <a:off x="10315575" y="527100"/>
            <a:ext cx="1876425" cy="1444245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71000">
                <a:schemeClr val="bg1">
                  <a:alpha val="68000"/>
                </a:schemeClr>
              </a:gs>
              <a:gs pos="50000">
                <a:schemeClr val="bg1">
                  <a:alpha val="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17000">
                  <a:schemeClr val="bg2"/>
                </a:gs>
                <a:gs pos="30000">
                  <a:schemeClr val="bg2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1" name="矩形 30"/>
          <p:cNvSpPr/>
          <p:nvPr>
            <p:custDataLst>
              <p:tags r:id="rId4"/>
            </p:custDataLst>
          </p:nvPr>
        </p:nvSpPr>
        <p:spPr>
          <a:xfrm>
            <a:off x="0" y="1893811"/>
            <a:ext cx="12192000" cy="4964189"/>
          </a:xfrm>
          <a:prstGeom prst="rect">
            <a:avLst/>
          </a:prstGeom>
          <a:gradFill>
            <a:gsLst>
              <a:gs pos="95000">
                <a:srgbClr val="FEFEFF">
                  <a:alpha val="100000"/>
                </a:srgbClr>
              </a:gs>
              <a:gs pos="0">
                <a:srgbClr val="E6EFFE">
                  <a:alpha val="100000"/>
                  <a:lumMod val="5000"/>
                  <a:lumOff val="9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5"/>
            </p:custDataLst>
          </p:nvPr>
        </p:nvSpPr>
        <p:spPr>
          <a:xfrm>
            <a:off x="0" y="6585002"/>
            <a:ext cx="12192000" cy="272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2" name="任意多边形: 形状 21"/>
          <p:cNvSpPr/>
          <p:nvPr>
            <p:custDataLst>
              <p:tags r:id="rId6"/>
            </p:custDataLst>
          </p:nvPr>
        </p:nvSpPr>
        <p:spPr>
          <a:xfrm>
            <a:off x="2" y="2"/>
            <a:ext cx="891201" cy="780696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3" name="椭圆 22"/>
          <p:cNvSpPr/>
          <p:nvPr>
            <p:custDataLst>
              <p:tags r:id="rId7"/>
            </p:custDataLst>
          </p:nvPr>
        </p:nvSpPr>
        <p:spPr>
          <a:xfrm>
            <a:off x="8346055" y="1014463"/>
            <a:ext cx="106363" cy="1063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4" name="椭圆 23"/>
          <p:cNvSpPr/>
          <p:nvPr>
            <p:custDataLst>
              <p:tags r:id="rId8"/>
            </p:custDataLst>
          </p:nvPr>
        </p:nvSpPr>
        <p:spPr>
          <a:xfrm>
            <a:off x="8708679" y="1014463"/>
            <a:ext cx="106363" cy="106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5" name="椭圆 24"/>
          <p:cNvSpPr/>
          <p:nvPr>
            <p:custDataLst>
              <p:tags r:id="rId9"/>
            </p:custDataLst>
          </p:nvPr>
        </p:nvSpPr>
        <p:spPr>
          <a:xfrm>
            <a:off x="8889990" y="1014463"/>
            <a:ext cx="106363" cy="1063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6" name="椭圆 25"/>
          <p:cNvSpPr/>
          <p:nvPr>
            <p:custDataLst>
              <p:tags r:id="rId10"/>
            </p:custDataLst>
          </p:nvPr>
        </p:nvSpPr>
        <p:spPr>
          <a:xfrm>
            <a:off x="8527367" y="1014463"/>
            <a:ext cx="106363" cy="106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1066800" y="527100"/>
            <a:ext cx="1760105" cy="1081088"/>
          </a:xfrm>
        </p:spPr>
        <p:txBody>
          <a:bodyPr wrap="square" anchor="ctr" anchorCtr="0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</a:p>
        </p:txBody>
      </p:sp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xmlns="" id="{A8B9974A-224A-063E-5C67-5347E9CA17A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6936"/>
            <a:ext cx="1559145" cy="331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2024-07-12</a:t>
            </a:fld>
            <a:endParaRPr lang="zh-CN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76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2024-07-12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pic>
        <p:nvPicPr>
          <p:cNvPr id="2" name="图片 1" descr="文本&#10;&#10;描述已自动生成">
            <a:extLst>
              <a:ext uri="{FF2B5EF4-FFF2-40B4-BE49-F238E27FC236}">
                <a16:creationId xmlns="" xmlns:a16="http://schemas.microsoft.com/office/drawing/2014/main" id="{B24D5502-FF8A-35EB-2930-FB0BBAF2E0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6936"/>
            <a:ext cx="1559145" cy="3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70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2024-07-12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2" name="图片 1" descr="文本&#10;&#10;描述已自动生成">
            <a:extLst>
              <a:ext uri="{FF2B5EF4-FFF2-40B4-BE49-F238E27FC236}">
                <a16:creationId xmlns="" xmlns:a16="http://schemas.microsoft.com/office/drawing/2014/main" id="{317D2759-4A5E-99BB-0052-8DA399A2038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6936"/>
            <a:ext cx="1559145" cy="3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68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>
            <a:off x="7367286" y="1479791"/>
            <a:ext cx="3240000" cy="324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8451850" y="1632262"/>
            <a:ext cx="3740150" cy="5210789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5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6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>
            <p:custDataLst>
              <p:tags r:id="rId7"/>
            </p:custDataLst>
          </p:nvPr>
        </p:nvSpPr>
        <p:spPr>
          <a:xfrm>
            <a:off x="1" y="1"/>
            <a:ext cx="1320207" cy="1156508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1" name="弧形 20"/>
          <p:cNvSpPr/>
          <p:nvPr>
            <p:custDataLst>
              <p:tags r:id="rId8"/>
            </p:custDataLst>
          </p:nvPr>
        </p:nvSpPr>
        <p:spPr>
          <a:xfrm flipH="1" flipV="1">
            <a:off x="6581827" y="572963"/>
            <a:ext cx="4505466" cy="4505466"/>
          </a:xfrm>
          <a:prstGeom prst="arc">
            <a:avLst>
              <a:gd name="adj1" fmla="val 8263304"/>
              <a:gd name="adj2" fmla="val 8979118"/>
            </a:avLst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33333"/>
              </a:solidFill>
              <a:cs typeface="微软雅黑" panose="020B0503020204020204" charset="-122"/>
            </a:endParaRPr>
          </a:p>
        </p:txBody>
      </p:sp>
      <p:sp>
        <p:nvSpPr>
          <p:cNvPr id="31" name="椭圆 30"/>
          <p:cNvSpPr/>
          <p:nvPr>
            <p:custDataLst>
              <p:tags r:id="rId9"/>
            </p:custDataLst>
          </p:nvPr>
        </p:nvSpPr>
        <p:spPr>
          <a:xfrm>
            <a:off x="7819164" y="890328"/>
            <a:ext cx="334236" cy="334236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2024-07-12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3"/>
            </p:custDataLst>
          </p:nvPr>
        </p:nvSpPr>
        <p:spPr>
          <a:xfrm>
            <a:off x="1063228" y="1775895"/>
            <a:ext cx="5235972" cy="2024362"/>
          </a:xfrm>
        </p:spPr>
        <p:txBody>
          <a:bodyPr wrap="square" anchor="b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473202" y="667501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</a:p>
        </p:txBody>
      </p:sp>
      <p:sp>
        <p:nvSpPr>
          <p:cNvPr id="22" name="椭圆 21"/>
          <p:cNvSpPr/>
          <p:nvPr>
            <p:custDataLst>
              <p:tags r:id="rId15"/>
            </p:custDataLst>
          </p:nvPr>
        </p:nvSpPr>
        <p:spPr>
          <a:xfrm>
            <a:off x="1074851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3" name="椭圆 22"/>
          <p:cNvSpPr/>
          <p:nvPr>
            <p:custDataLst>
              <p:tags r:id="rId16"/>
            </p:custDataLst>
          </p:nvPr>
        </p:nvSpPr>
        <p:spPr>
          <a:xfrm>
            <a:off x="1481123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5" name="椭圆 24"/>
          <p:cNvSpPr/>
          <p:nvPr>
            <p:custDataLst>
              <p:tags r:id="rId17"/>
            </p:custDataLst>
          </p:nvPr>
        </p:nvSpPr>
        <p:spPr>
          <a:xfrm>
            <a:off x="1684260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6" name="椭圆 25"/>
          <p:cNvSpPr/>
          <p:nvPr>
            <p:custDataLst>
              <p:tags r:id="rId18"/>
            </p:custDataLst>
          </p:nvPr>
        </p:nvSpPr>
        <p:spPr>
          <a:xfrm>
            <a:off x="1277987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7" name="椭圆 26"/>
          <p:cNvSpPr/>
          <p:nvPr>
            <p:custDataLst>
              <p:tags r:id="rId19"/>
            </p:custDataLst>
          </p:nvPr>
        </p:nvSpPr>
        <p:spPr>
          <a:xfrm>
            <a:off x="10137187" y="3838727"/>
            <a:ext cx="1174493" cy="1174493"/>
          </a:xfrm>
          <a:prstGeom prst="ellipse">
            <a:avLst/>
          </a:prstGeom>
          <a:gradFill>
            <a:gsLst>
              <a:gs pos="10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28" name="椭圆 27"/>
          <p:cNvSpPr/>
          <p:nvPr>
            <p:custDataLst>
              <p:tags r:id="rId20"/>
            </p:custDataLst>
          </p:nvPr>
        </p:nvSpPr>
        <p:spPr>
          <a:xfrm>
            <a:off x="10741220" y="2120901"/>
            <a:ext cx="828798" cy="828798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32" name="矩形: 圆角 31"/>
          <p:cNvSpPr/>
          <p:nvPr>
            <p:custDataLst>
              <p:tags r:id="rId21"/>
            </p:custDataLst>
          </p:nvPr>
        </p:nvSpPr>
        <p:spPr>
          <a:xfrm>
            <a:off x="1054100" y="4624668"/>
            <a:ext cx="1889646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800" b="1" dirty="0">
              <a:solidFill>
                <a:prstClr val="white"/>
              </a:solidFill>
              <a:cs typeface="微软雅黑" panose="020B0503020204020204" charset="-122"/>
              <a:sym typeface="+mn-ea"/>
            </a:endParaRPr>
          </a:p>
        </p:txBody>
      </p:sp>
      <p:pic>
        <p:nvPicPr>
          <p:cNvPr id="33" name="图形 32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2700000">
            <a:off x="1360596" y="4813301"/>
            <a:ext cx="162734" cy="162734"/>
          </a:xfrm>
          <a:prstGeom prst="rect">
            <a:avLst/>
          </a:prstGeom>
        </p:spPr>
      </p:pic>
      <p:sp>
        <p:nvSpPr>
          <p:cNvPr id="3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600" b="1" dirty="0">
                <a:solidFill>
                  <a:srgbClr val="031A2F"/>
                </a:solidFill>
                <a:latin typeface="+mn-ea"/>
                <a:ea typeface="+mn-ea"/>
                <a:cs typeface="微软雅黑" panose="020B0503020204020204" charset="-122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</a:p>
        </p:txBody>
      </p:sp>
    </p:spTree>
    <p:extLst>
      <p:ext uri="{BB962C8B-B14F-4D97-AF65-F5344CB8AC3E}">
        <p14:creationId xmlns:p14="http://schemas.microsoft.com/office/powerpoint/2010/main" val="10882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37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14" name="任意多边形: 形状 4"/>
          <p:cNvSpPr/>
          <p:nvPr>
            <p:custDataLst>
              <p:tags r:id="rId2"/>
            </p:custDataLst>
          </p:nvPr>
        </p:nvSpPr>
        <p:spPr>
          <a:xfrm>
            <a:off x="11163935" y="5203190"/>
            <a:ext cx="1028065" cy="1173480"/>
          </a:xfrm>
          <a:custGeom>
            <a:avLst/>
            <a:gdLst>
              <a:gd name="connsiteX0" fmla="*/ 1028065 w 1028065"/>
              <a:gd name="connsiteY0" fmla="*/ 0 h 1173480"/>
              <a:gd name="connsiteX1" fmla="*/ 1028065 w 1028065"/>
              <a:gd name="connsiteY1" fmla="*/ 1173480 h 1173480"/>
              <a:gd name="connsiteX2" fmla="*/ 0 w 1028065"/>
              <a:gd name="connsiteY2" fmla="*/ 1173480 h 1173480"/>
              <a:gd name="connsiteX3" fmla="*/ 3825 w 1028065"/>
              <a:gd name="connsiteY3" fmla="*/ 1097731 h 1173480"/>
              <a:gd name="connsiteX4" fmla="*/ 991311 w 1028065"/>
              <a:gd name="connsiteY4" fmla="*/ 5608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065" h="1173480">
                <a:moveTo>
                  <a:pt x="1028065" y="0"/>
                </a:moveTo>
                <a:lnTo>
                  <a:pt x="1028065" y="1173480"/>
                </a:lnTo>
                <a:lnTo>
                  <a:pt x="0" y="1173480"/>
                </a:lnTo>
                <a:lnTo>
                  <a:pt x="3825" y="1097731"/>
                </a:lnTo>
                <a:cubicBezTo>
                  <a:pt x="59071" y="553783"/>
                  <a:pt x="464603" y="113379"/>
                  <a:pt x="991311" y="5608"/>
                </a:cubicBezTo>
                <a:close/>
              </a:path>
            </a:pathLst>
          </a:custGeom>
          <a:gradFill>
            <a:gsLst>
              <a:gs pos="33000">
                <a:schemeClr val="bg1">
                  <a:alpha val="0"/>
                </a:schemeClr>
              </a:gs>
              <a:gs pos="85000">
                <a:schemeClr val="bg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 flipH="1">
            <a:off x="2304848" y="959828"/>
            <a:ext cx="2704621" cy="270462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>
            <p:custDataLst>
              <p:tags r:id="rId4"/>
            </p:custDataLst>
          </p:nvPr>
        </p:nvSpPr>
        <p:spPr>
          <a:xfrm flipH="1">
            <a:off x="0" y="922053"/>
            <a:ext cx="4260648" cy="5935948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6"/>
            </p:custDataLst>
          </p:nvPr>
        </p:nvSpPr>
        <p:spPr>
          <a:xfrm>
            <a:off x="1777048" y="3626673"/>
            <a:ext cx="1055600" cy="1055600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1675814" y="673304"/>
            <a:ext cx="436971" cy="436971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8"/>
            </p:custDataLst>
          </p:nvPr>
        </p:nvSpPr>
        <p:spPr>
          <a:xfrm flipH="1">
            <a:off x="10690611" y="5145127"/>
            <a:ext cx="92066" cy="92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 flipH="1">
            <a:off x="10376728" y="5145127"/>
            <a:ext cx="92066" cy="92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" name="椭圆 17"/>
          <p:cNvSpPr/>
          <p:nvPr>
            <p:custDataLst>
              <p:tags r:id="rId10"/>
            </p:custDataLst>
          </p:nvPr>
        </p:nvSpPr>
        <p:spPr>
          <a:xfrm flipH="1">
            <a:off x="10219788" y="5145127"/>
            <a:ext cx="92066" cy="920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" name="椭圆 18"/>
          <p:cNvSpPr/>
          <p:nvPr>
            <p:custDataLst>
              <p:tags r:id="rId11"/>
            </p:custDataLst>
          </p:nvPr>
        </p:nvSpPr>
        <p:spPr>
          <a:xfrm flipH="1">
            <a:off x="10533670" y="5145127"/>
            <a:ext cx="92066" cy="92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305909" y="3019881"/>
            <a:ext cx="5466468" cy="2055473"/>
          </a:xfrm>
        </p:spPr>
        <p:txBody>
          <a:bodyPr wrap="square" anchor="t" anchorCtr="0">
            <a:normAutofit/>
          </a:bodyPr>
          <a:lstStyle>
            <a:lvl1pPr algn="r">
              <a:defRPr sz="5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5303509" y="1110275"/>
            <a:ext cx="5466468" cy="1813863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8800" b="1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  <p:cxnSp>
        <p:nvCxnSpPr>
          <p:cNvPr id="3" name="直接连接符 2"/>
          <p:cNvCxnSpPr/>
          <p:nvPr>
            <p:custDataLst>
              <p:tags r:id="rId17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8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文本&#10;&#10;描述已自动生成">
            <a:extLst>
              <a:ext uri="{FF2B5EF4-FFF2-40B4-BE49-F238E27FC236}">
                <a16:creationId xmlns:a16="http://schemas.microsoft.com/office/drawing/2014/main" xmlns="" id="{CEAE663A-134F-47C3-9D4A-886E5B633BD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6936"/>
            <a:ext cx="1559145" cy="331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2" name="图片 1" descr="文本&#10;&#10;描述已自动生成">
            <a:extLst>
              <a:ext uri="{FF2B5EF4-FFF2-40B4-BE49-F238E27FC236}">
                <a16:creationId xmlns:a16="http://schemas.microsoft.com/office/drawing/2014/main" xmlns="" id="{960FF567-D160-273E-A1A4-60D9211F043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6936"/>
            <a:ext cx="1559145" cy="331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xmlns="" id="{7E11362A-4DFE-6783-A1F5-5F35E59506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6936"/>
            <a:ext cx="1559145" cy="331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图片 1" descr="文本&#10;&#10;描述已自动生成">
            <a:extLst>
              <a:ext uri="{FF2B5EF4-FFF2-40B4-BE49-F238E27FC236}">
                <a16:creationId xmlns:a16="http://schemas.microsoft.com/office/drawing/2014/main" xmlns="" id="{B24D5502-FF8A-35EB-2930-FB0BBAF2E0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6936"/>
            <a:ext cx="1559145" cy="33190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tags" Target="../tags/tag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33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129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27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13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26.xml"/><Relationship Id="rId22" Type="http://schemas.openxmlformats.org/officeDocument/2006/relationships/tags" Target="../tags/tag1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256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252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251.xml"/><Relationship Id="rId20" Type="http://schemas.openxmlformats.org/officeDocument/2006/relationships/tags" Target="../tags/tag25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250.xml"/><Relationship Id="rId10" Type="http://schemas.openxmlformats.org/officeDocument/2006/relationships/slideLayout" Target="../slideLayouts/slideLayout32.xml"/><Relationship Id="rId19" Type="http://schemas.openxmlformats.org/officeDocument/2006/relationships/tags" Target="../tags/tag25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249.xml"/><Relationship Id="rId22" Type="http://schemas.openxmlformats.org/officeDocument/2006/relationships/tags" Target="../tags/tag2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3"/>
            </p:custDataLst>
          </p:nvPr>
        </p:nvSpPr>
        <p:spPr>
          <a:xfrm>
            <a:off x="0" y="0"/>
            <a:ext cx="12192000" cy="6837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alpha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椭圆 8"/>
          <p:cNvSpPr/>
          <p:nvPr>
            <p:custDataLst>
              <p:tags r:id="rId14"/>
            </p:custDataLst>
          </p:nvPr>
        </p:nvSpPr>
        <p:spPr>
          <a:xfrm>
            <a:off x="10767139" y="296501"/>
            <a:ext cx="742236" cy="742238"/>
          </a:xfrm>
          <a:prstGeom prst="ellipse">
            <a:avLst/>
          </a:prstGeom>
          <a:gradFill>
            <a:gsLst>
              <a:gs pos="100000">
                <a:schemeClr val="accent2">
                  <a:alpha val="5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15"/>
            </p:custDataLst>
          </p:nvPr>
        </p:nvSpPr>
        <p:spPr>
          <a:xfrm>
            <a:off x="10975832" y="261411"/>
            <a:ext cx="1216167" cy="936058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83000">
                <a:schemeClr val="bg1">
                  <a:alpha val="50000"/>
                </a:schemeClr>
              </a:gs>
              <a:gs pos="39000">
                <a:schemeClr val="bg1">
                  <a:alpha val="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17000">
                  <a:schemeClr val="bg1"/>
                </a:gs>
                <a:gs pos="43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16"/>
            </p:custDataLst>
          </p:nvPr>
        </p:nvSpPr>
        <p:spPr>
          <a:xfrm>
            <a:off x="0" y="6585002"/>
            <a:ext cx="12192000" cy="272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10" name="KSO_TEMPLATE" hidden="1"/>
          <p:cNvSpPr/>
          <p:nvPr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微软雅黑" panose="020B0503020204020204" charset="-122"/>
          <a:ea typeface="+mj-ea"/>
          <a:cs typeface="微软雅黑" panose="020B0503020204020204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+mn-ea"/>
          <a:cs typeface="微软雅黑" panose="020B0503020204020204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+mn-ea"/>
          <a:cs typeface="微软雅黑" panose="020B0503020204020204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+mn-ea"/>
          <a:cs typeface="微软雅黑" panose="020B0503020204020204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+mn-ea"/>
          <a:cs typeface="微软雅黑" panose="020B0503020204020204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+mn-ea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2192000" cy="6837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alpha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椭圆 8"/>
          <p:cNvSpPr/>
          <p:nvPr userDrawn="1">
            <p:custDataLst>
              <p:tags r:id="rId14"/>
            </p:custDataLst>
          </p:nvPr>
        </p:nvSpPr>
        <p:spPr>
          <a:xfrm>
            <a:off x="10767139" y="296501"/>
            <a:ext cx="742236" cy="742238"/>
          </a:xfrm>
          <a:prstGeom prst="ellipse">
            <a:avLst/>
          </a:prstGeom>
          <a:gradFill>
            <a:gsLst>
              <a:gs pos="100000">
                <a:schemeClr val="accent2">
                  <a:alpha val="5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15"/>
            </p:custDataLst>
          </p:nvPr>
        </p:nvSpPr>
        <p:spPr>
          <a:xfrm>
            <a:off x="10975832" y="261411"/>
            <a:ext cx="1216167" cy="936058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83000">
                <a:schemeClr val="bg1">
                  <a:alpha val="50000"/>
                </a:schemeClr>
              </a:gs>
              <a:gs pos="39000">
                <a:schemeClr val="bg1">
                  <a:alpha val="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17000">
                  <a:schemeClr val="bg1"/>
                </a:gs>
                <a:gs pos="43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矩形 15"/>
          <p:cNvSpPr/>
          <p:nvPr userDrawn="1">
            <p:custDataLst>
              <p:tags r:id="rId16"/>
            </p:custDataLst>
          </p:nvPr>
        </p:nvSpPr>
        <p:spPr>
          <a:xfrm>
            <a:off x="0" y="6585002"/>
            <a:ext cx="12192000" cy="272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592522B-0F24-4480-B9DD-A9474A6880D6}" type="datetimeFigureOut">
              <a:rPr lang="zh-CN" altLang="en-US" smtClean="0"/>
              <a:t>2024-07-12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10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xmlns="" id="{9E669CBF-54AE-D066-A755-A6221BC1294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6936"/>
            <a:ext cx="1559145" cy="3319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微软雅黑" panose="020B0503020204020204" charset="-122"/>
          <a:ea typeface="+mj-ea"/>
          <a:cs typeface="微软雅黑" panose="020B0503020204020204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+mn-ea"/>
          <a:cs typeface="微软雅黑" panose="020B0503020204020204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+mn-ea"/>
          <a:cs typeface="微软雅黑" panose="020B0503020204020204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+mn-ea"/>
          <a:cs typeface="微软雅黑" panose="020B0503020204020204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+mn-ea"/>
          <a:cs typeface="微软雅黑" panose="020B0503020204020204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+mn-ea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3"/>
            </p:custDataLst>
          </p:nvPr>
        </p:nvSpPr>
        <p:spPr>
          <a:xfrm>
            <a:off x="0" y="0"/>
            <a:ext cx="12192000" cy="6837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alpha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9" name="椭圆 8"/>
          <p:cNvSpPr/>
          <p:nvPr>
            <p:custDataLst>
              <p:tags r:id="rId14"/>
            </p:custDataLst>
          </p:nvPr>
        </p:nvSpPr>
        <p:spPr>
          <a:xfrm>
            <a:off x="10767139" y="296501"/>
            <a:ext cx="742236" cy="742238"/>
          </a:xfrm>
          <a:prstGeom prst="ellipse">
            <a:avLst/>
          </a:prstGeom>
          <a:gradFill>
            <a:gsLst>
              <a:gs pos="100000">
                <a:schemeClr val="accent2">
                  <a:alpha val="5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15"/>
            </p:custDataLst>
          </p:nvPr>
        </p:nvSpPr>
        <p:spPr>
          <a:xfrm>
            <a:off x="10975832" y="261411"/>
            <a:ext cx="1216167" cy="936058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83000">
                <a:schemeClr val="bg1">
                  <a:alpha val="50000"/>
                </a:schemeClr>
              </a:gs>
              <a:gs pos="39000">
                <a:schemeClr val="bg1">
                  <a:alpha val="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17000">
                  <a:schemeClr val="bg1"/>
                </a:gs>
                <a:gs pos="43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16"/>
            </p:custDataLst>
          </p:nvPr>
        </p:nvSpPr>
        <p:spPr>
          <a:xfrm>
            <a:off x="0" y="6585002"/>
            <a:ext cx="12192000" cy="272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2024-07-12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BE5F26B5-172A-4DC2-B0B7-181CFC56B87C}" type="slidenum">
              <a:rPr lang="zh-CN" altLang="en-US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10" name="KSO_TEMPLATE" hidden="1"/>
          <p:cNvSpPr/>
          <p:nvPr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295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微软雅黑" panose="020B0503020204020204" charset="-122"/>
          <a:ea typeface="+mj-ea"/>
          <a:cs typeface="微软雅黑" panose="020B0503020204020204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+mn-ea"/>
          <a:cs typeface="微软雅黑" panose="020B0503020204020204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+mn-ea"/>
          <a:cs typeface="微软雅黑" panose="020B0503020204020204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+mn-ea"/>
          <a:cs typeface="微软雅黑" panose="020B0503020204020204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+mn-ea"/>
          <a:cs typeface="微软雅黑" panose="020B0503020204020204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+mn-ea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tags" Target="../tags/tag386.xml"/><Relationship Id="rId18" Type="http://schemas.openxmlformats.org/officeDocument/2006/relationships/tags" Target="../tags/tag391.xml"/><Relationship Id="rId3" Type="http://schemas.openxmlformats.org/officeDocument/2006/relationships/tags" Target="../tags/tag376.xml"/><Relationship Id="rId7" Type="http://schemas.openxmlformats.org/officeDocument/2006/relationships/tags" Target="../tags/tag380.xml"/><Relationship Id="rId12" Type="http://schemas.openxmlformats.org/officeDocument/2006/relationships/tags" Target="../tags/tag385.xml"/><Relationship Id="rId17" Type="http://schemas.openxmlformats.org/officeDocument/2006/relationships/tags" Target="../tags/tag390.xml"/><Relationship Id="rId2" Type="http://schemas.openxmlformats.org/officeDocument/2006/relationships/tags" Target="../tags/tag375.xml"/><Relationship Id="rId16" Type="http://schemas.openxmlformats.org/officeDocument/2006/relationships/tags" Target="../tags/tag389.xml"/><Relationship Id="rId20" Type="http://schemas.openxmlformats.org/officeDocument/2006/relationships/image" Target="../media/image2.png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5" Type="http://schemas.openxmlformats.org/officeDocument/2006/relationships/tags" Target="../tags/tag378.xml"/><Relationship Id="rId15" Type="http://schemas.openxmlformats.org/officeDocument/2006/relationships/tags" Target="../tags/tag388.xml"/><Relationship Id="rId10" Type="http://schemas.openxmlformats.org/officeDocument/2006/relationships/tags" Target="../tags/tag383.xml"/><Relationship Id="rId19" Type="http://schemas.openxmlformats.org/officeDocument/2006/relationships/slideLayout" Target="../slideLayouts/slideLayout14.xml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tags" Target="../tags/tag38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13" Type="http://schemas.openxmlformats.org/officeDocument/2006/relationships/tags" Target="../tags/tag417.xml"/><Relationship Id="rId18" Type="http://schemas.openxmlformats.org/officeDocument/2006/relationships/image" Target="../media/image7.svg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12" Type="http://schemas.openxmlformats.org/officeDocument/2006/relationships/tags" Target="../tags/tag416.xml"/><Relationship Id="rId17" Type="http://schemas.openxmlformats.org/officeDocument/2006/relationships/image" Target="../media/image6.png"/><Relationship Id="rId2" Type="http://schemas.openxmlformats.org/officeDocument/2006/relationships/tags" Target="../tags/tag406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5" Type="http://schemas.openxmlformats.org/officeDocument/2006/relationships/tags" Target="../tags/tag409.xml"/><Relationship Id="rId15" Type="http://schemas.openxmlformats.org/officeDocument/2006/relationships/tags" Target="../tags/tag419.xml"/><Relationship Id="rId10" Type="http://schemas.openxmlformats.org/officeDocument/2006/relationships/tags" Target="../tags/tag414.xml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tags" Target="../tags/tag4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878443" y="2355850"/>
            <a:ext cx="8914145" cy="719138"/>
          </a:xfrm>
        </p:spPr>
        <p:txBody>
          <a:bodyPr anchor="ctr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二甲双胍恩格列净片（Ⅲ）</a:t>
            </a:r>
          </a:p>
        </p:txBody>
      </p:sp>
      <p:sp>
        <p:nvSpPr>
          <p:cNvPr id="10" name="署名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60400" y="3645024"/>
            <a:ext cx="4571504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z="1600" b="1" kern="1200" dirty="0">
                <a:solidFill>
                  <a:srgbClr val="031A2F"/>
                </a:solidFill>
                <a:latin typeface="+mn-ea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江苏德源药业股份有限公司</a:t>
            </a:r>
          </a:p>
        </p:txBody>
      </p:sp>
      <p:pic>
        <p:nvPicPr>
          <p:cNvPr id="13" name="图片 12" descr="文本&#10;&#10;描述已自动生成">
            <a:extLst>
              <a:ext uri="{FF2B5EF4-FFF2-40B4-BE49-F238E27FC236}">
                <a16:creationId xmlns:a16="http://schemas.microsoft.com/office/drawing/2014/main" xmlns="" id="{730E920F-9A0C-22F8-1233-ACC7393DF5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5" y="1044724"/>
            <a:ext cx="3042142" cy="647600"/>
          </a:xfrm>
          <a:prstGeom prst="rect">
            <a:avLst/>
          </a:prstGeom>
        </p:spPr>
      </p:pic>
      <p:pic>
        <p:nvPicPr>
          <p:cNvPr id="16" name="图片 15" descr="图片包含 文本&#10;&#10;描述已自动生成">
            <a:extLst>
              <a:ext uri="{FF2B5EF4-FFF2-40B4-BE49-F238E27FC236}">
                <a16:creationId xmlns:a16="http://schemas.microsoft.com/office/drawing/2014/main" xmlns="" id="{4AA1F67A-392D-A105-8261-6654E2A88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8" y="1107754"/>
            <a:ext cx="1656184" cy="5215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0B876BF5-FA61-4F51-85D7-BD0BE3213473}"/>
              </a:ext>
            </a:extLst>
          </p:cNvPr>
          <p:cNvGrpSpPr/>
          <p:nvPr/>
        </p:nvGrpSpPr>
        <p:grpSpPr>
          <a:xfrm>
            <a:off x="623888" y="1357715"/>
            <a:ext cx="10895012" cy="4877986"/>
            <a:chOff x="1262244" y="1290043"/>
            <a:chExt cx="9667512" cy="4390584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xmlns="" id="{58B866B8-2A8F-1F7B-BCBD-48CA32219CF7}"/>
                </a:ext>
              </a:extLst>
            </p:cNvPr>
            <p:cNvSpPr/>
            <p:nvPr/>
          </p:nvSpPr>
          <p:spPr>
            <a:xfrm>
              <a:off x="1262244" y="1290043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xmlns="" id="{7E25E9E8-84B1-422A-BA8E-79415AEB4C64}"/>
                </a:ext>
              </a:extLst>
            </p:cNvPr>
            <p:cNvSpPr/>
            <p:nvPr/>
          </p:nvSpPr>
          <p:spPr>
            <a:xfrm>
              <a:off x="1262244" y="1368511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矩形: 圆角 36">
            <a:extLst>
              <a:ext uri="{FF2B5EF4-FFF2-40B4-BE49-F238E27FC236}">
                <a16:creationId xmlns:a16="http://schemas.microsoft.com/office/drawing/2014/main" xmlns="" id="{79E17F3D-2329-CBE4-897A-4627A6ADA560}"/>
              </a:ext>
            </a:extLst>
          </p:cNvPr>
          <p:cNvSpPr/>
          <p:nvPr/>
        </p:nvSpPr>
        <p:spPr>
          <a:xfrm>
            <a:off x="779895" y="3096725"/>
            <a:ext cx="2789939" cy="815135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 w="13790" cap="flat">
            <a:solidFill>
              <a:schemeClr val="bg2">
                <a:lumMod val="90000"/>
                <a:alpha val="2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hangingPunct="1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xmlns="" id="{9D531EEC-274C-C422-1B0A-2E0F9C999EE4}"/>
              </a:ext>
            </a:extLst>
          </p:cNvPr>
          <p:cNvSpPr/>
          <p:nvPr/>
        </p:nvSpPr>
        <p:spPr>
          <a:xfrm flipH="1">
            <a:off x="7824192" y="4293096"/>
            <a:ext cx="3496894" cy="123118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 w="13790" cap="flat">
            <a:solidFill>
              <a:schemeClr val="bg2">
                <a:lumMod val="90000"/>
                <a:alpha val="2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hangingPunct="1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xmlns="" id="{1F73EF60-D0F9-3282-08A5-0B20B1E9A0A9}"/>
              </a:ext>
            </a:extLst>
          </p:cNvPr>
          <p:cNvSpPr/>
          <p:nvPr/>
        </p:nvSpPr>
        <p:spPr>
          <a:xfrm flipH="1">
            <a:off x="8232240" y="1844823"/>
            <a:ext cx="3088845" cy="141711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 w="13790" cap="flat">
            <a:solidFill>
              <a:schemeClr val="bg2">
                <a:lumMod val="90000"/>
                <a:alpha val="2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hangingPunct="1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xmlns="" id="{02D95592-7BEF-B178-6A40-37A1B0F2D5D4}"/>
              </a:ext>
            </a:extLst>
          </p:cNvPr>
          <p:cNvSpPr/>
          <p:nvPr/>
        </p:nvSpPr>
        <p:spPr>
          <a:xfrm flipH="1">
            <a:off x="8244712" y="3385808"/>
            <a:ext cx="3088845" cy="8151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 w="13790" cap="flat">
            <a:solidFill>
              <a:schemeClr val="bg2">
                <a:lumMod val="90000"/>
                <a:alpha val="2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hangingPunct="1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xmlns="" id="{E785BE95-6B12-A3A4-1000-8BCFA3678511}"/>
              </a:ext>
            </a:extLst>
          </p:cNvPr>
          <p:cNvSpPr txBox="1"/>
          <p:nvPr/>
        </p:nvSpPr>
        <p:spPr>
          <a:xfrm>
            <a:off x="8669327" y="4433409"/>
            <a:ext cx="2755265" cy="101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20000"/>
              </a:lnSpc>
            </a:pPr>
            <a:r>
              <a:rPr sz="14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器官保护：</a:t>
            </a:r>
            <a:endParaRPr sz="1400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</a:pP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心血管保护作用 减低超</a:t>
            </a:r>
            <a:r>
              <a:rPr sz="1400" spc="-1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重</a:t>
            </a: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或肥</a:t>
            </a:r>
            <a:r>
              <a:rPr sz="1400" spc="-1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胖患</a:t>
            </a:r>
            <a:r>
              <a:rPr sz="140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者</a:t>
            </a:r>
            <a:r>
              <a:rPr sz="140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CV</a:t>
            </a: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疾病风</a:t>
            </a:r>
            <a:r>
              <a:rPr sz="1400" spc="-1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险</a:t>
            </a: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， 减少已存在</a:t>
            </a:r>
            <a:r>
              <a:rPr sz="140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CV</a:t>
            </a: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疾病患</a:t>
            </a:r>
            <a:r>
              <a:rPr sz="140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者</a:t>
            </a:r>
            <a:r>
              <a:rPr sz="140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CV</a:t>
            </a: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疾病再 发作风险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xmlns="" id="{B165D9D0-F77A-2F46-ED65-A72AB0AC11B6}"/>
              </a:ext>
            </a:extLst>
          </p:cNvPr>
          <p:cNvSpPr/>
          <p:nvPr/>
        </p:nvSpPr>
        <p:spPr>
          <a:xfrm>
            <a:off x="779895" y="1844824"/>
            <a:ext cx="2789939" cy="1114692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 w="13790" cap="flat">
            <a:solidFill>
              <a:schemeClr val="bg2">
                <a:lumMod val="90000"/>
                <a:alpha val="2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hangingPunct="1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xmlns="" id="{393FA173-C6A5-FA5B-4FDB-461008E38FF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47528" y="360000"/>
            <a:ext cx="2952328" cy="7200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创新性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8BC145E-2A44-0D76-8152-7F0D7A305762}"/>
              </a:ext>
            </a:extLst>
          </p:cNvPr>
          <p:cNvSpPr txBox="1"/>
          <p:nvPr/>
        </p:nvSpPr>
        <p:spPr>
          <a:xfrm>
            <a:off x="623888" y="349876"/>
            <a:ext cx="1151632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r>
              <a:rPr lang="en-US" altLang="zh-CN" sz="3600" b="0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44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186D3EDE-88A7-E776-6BF7-EB89833B028C}"/>
              </a:ext>
            </a:extLst>
          </p:cNvPr>
          <p:cNvCxnSpPr>
            <a:cxnSpLocks/>
          </p:cNvCxnSpPr>
          <p:nvPr/>
        </p:nvCxnSpPr>
        <p:spPr>
          <a:xfrm>
            <a:off x="1559496" y="476672"/>
            <a:ext cx="0" cy="476672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7">
            <a:extLst>
              <a:ext uri="{FF2B5EF4-FFF2-40B4-BE49-F238E27FC236}">
                <a16:creationId xmlns:a16="http://schemas.microsoft.com/office/drawing/2014/main" xmlns="" id="{FA5AAE84-542B-A300-8D51-6590396BBC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7611" y="-942829"/>
            <a:ext cx="11585854" cy="553399"/>
          </a:xfrm>
          <a:prstGeom prst="rect">
            <a:avLst/>
          </a:prstGeom>
        </p:spPr>
        <p:txBody>
          <a:bodyPr vert="horz" wrap="square" lIns="0" tIns="141647" rIns="0" bIns="0" rtlCol="0">
            <a:spAutoFit/>
          </a:bodyPr>
          <a:lstStyle/>
          <a:p>
            <a:pPr marL="88265">
              <a:lnSpc>
                <a:spcPts val="3235"/>
              </a:lnSpc>
            </a:pPr>
            <a:endParaRPr spc="-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xmlns="" id="{3D40509B-1A90-C541-42DC-0ED74494FF69}"/>
              </a:ext>
            </a:extLst>
          </p:cNvPr>
          <p:cNvSpPr/>
          <p:nvPr/>
        </p:nvSpPr>
        <p:spPr>
          <a:xfrm>
            <a:off x="2837688" y="2112271"/>
            <a:ext cx="2631050" cy="1318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xmlns="" id="{68AE4B9D-9019-AE4C-9E72-0723EB7C02DA}"/>
              </a:ext>
            </a:extLst>
          </p:cNvPr>
          <p:cNvSpPr txBox="1"/>
          <p:nvPr/>
        </p:nvSpPr>
        <p:spPr>
          <a:xfrm>
            <a:off x="3938396" y="3220515"/>
            <a:ext cx="37363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05100" algn="l"/>
              </a:tabLst>
            </a:pPr>
            <a:r>
              <a:rPr sz="20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恩格列净</a:t>
            </a:r>
            <a:r>
              <a:rPr sz="2000" b="1" dirty="0">
                <a:solidFill>
                  <a:srgbClr val="008B7C"/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	</a:t>
            </a:r>
            <a:r>
              <a:rPr sz="2000" b="1" dirty="0">
                <a:solidFill>
                  <a:schemeClr val="accent4"/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二甲双胍</a:t>
            </a:r>
            <a:endParaRPr sz="2000" dirty="0">
              <a:solidFill>
                <a:schemeClr val="accent4"/>
              </a:solidFill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xmlns="" id="{7DBA7647-5BB1-0108-66C4-9DABEDE873B0}"/>
              </a:ext>
            </a:extLst>
          </p:cNvPr>
          <p:cNvSpPr txBox="1"/>
          <p:nvPr/>
        </p:nvSpPr>
        <p:spPr>
          <a:xfrm>
            <a:off x="5420359" y="2419120"/>
            <a:ext cx="53467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dirty="0">
                <a:solidFill>
                  <a:srgbClr val="C00000"/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+</a:t>
            </a:r>
            <a:endParaRPr sz="5400" dirty="0"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40997458-E871-BF55-85F7-183E8E4CB6D2}"/>
              </a:ext>
            </a:extLst>
          </p:cNvPr>
          <p:cNvSpPr txBox="1"/>
          <p:nvPr/>
        </p:nvSpPr>
        <p:spPr>
          <a:xfrm>
            <a:off x="994341" y="1969060"/>
            <a:ext cx="1797571" cy="77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400" b="1" dirty="0" err="1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机制</a:t>
            </a:r>
            <a:r>
              <a:rPr sz="14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：</a:t>
            </a:r>
            <a:endParaRPr lang="en-US" sz="1400" b="1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</a:pPr>
            <a:r>
              <a:rPr sz="1400" dirty="0" err="1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减少肾脏的葡萄糖重吸</a:t>
            </a:r>
            <a:r>
              <a:rPr sz="1400" spc="-15" dirty="0" err="1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收</a:t>
            </a:r>
            <a:r>
              <a:rPr sz="1400" dirty="0" err="1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从而</a:t>
            </a:r>
            <a:r>
              <a:rPr sz="1400" spc="-15" dirty="0" err="1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降</a:t>
            </a:r>
            <a:r>
              <a:rPr sz="1400" dirty="0" err="1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低血糖</a:t>
            </a:r>
            <a:endParaRPr sz="1400" dirty="0"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xmlns="" id="{E067A8C9-C126-F40A-D251-074B153E07EF}"/>
              </a:ext>
            </a:extLst>
          </p:cNvPr>
          <p:cNvSpPr txBox="1"/>
          <p:nvPr/>
        </p:nvSpPr>
        <p:spPr>
          <a:xfrm>
            <a:off x="8648371" y="1989527"/>
            <a:ext cx="2373566" cy="1136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20000"/>
              </a:lnSpc>
            </a:pPr>
            <a:r>
              <a:rPr sz="14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机制：</a:t>
            </a:r>
            <a:endParaRPr sz="1400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  <a:p>
            <a:pPr marL="12700">
              <a:lnSpc>
                <a:spcPct val="120000"/>
              </a:lnSpc>
              <a:spcBef>
                <a:spcPts val="840"/>
              </a:spcBef>
            </a:pPr>
            <a:r>
              <a:rPr sz="1400" spc="10" dirty="0" err="1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抑制糖异生和糖原分解、</a:t>
            </a:r>
            <a:r>
              <a:rPr sz="1400" spc="15" dirty="0" err="1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增加肌肉</a:t>
            </a:r>
            <a:r>
              <a:rPr sz="1400" spc="10" dirty="0" err="1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胰岛素敏感性、</a:t>
            </a:r>
            <a:r>
              <a:rPr sz="1400" spc="10" dirty="0" err="1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延迟肠道吸收葡萄</a:t>
            </a:r>
            <a:r>
              <a:rPr sz="1400" dirty="0" err="1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糖从而降低血糖</a:t>
            </a:r>
            <a:endParaRPr sz="1400" dirty="0"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xmlns="" id="{EBFA49B4-099F-1E88-D93C-DAF8656ABE25}"/>
              </a:ext>
            </a:extLst>
          </p:cNvPr>
          <p:cNvSpPr txBox="1"/>
          <p:nvPr/>
        </p:nvSpPr>
        <p:spPr>
          <a:xfrm>
            <a:off x="4114800" y="1855912"/>
            <a:ext cx="3531235" cy="2769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lang="zh-CN" altLang="en-US" sz="1800" b="1" dirty="0">
                <a:solidFill>
                  <a:srgbClr val="FFFFFF"/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机制互补，</a:t>
            </a:r>
            <a:r>
              <a:rPr sz="1800" b="1" dirty="0" err="1">
                <a:solidFill>
                  <a:srgbClr val="FFFFFF"/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进一步加强血糖控制</a:t>
            </a:r>
            <a:endParaRPr sz="1800" dirty="0"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xmlns="" id="{19A18D3A-D9B3-97B3-B247-C4558D5EF806}"/>
              </a:ext>
            </a:extLst>
          </p:cNvPr>
          <p:cNvSpPr txBox="1"/>
          <p:nvPr/>
        </p:nvSpPr>
        <p:spPr>
          <a:xfrm>
            <a:off x="4087367" y="3899915"/>
            <a:ext cx="3533140" cy="2769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73787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多重获益，全面管理</a:t>
            </a:r>
            <a:endParaRPr sz="1800"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xmlns="" id="{1DC1A6C8-27FC-C640-0E18-385C42C01D0D}"/>
              </a:ext>
            </a:extLst>
          </p:cNvPr>
          <p:cNvSpPr txBox="1"/>
          <p:nvPr/>
        </p:nvSpPr>
        <p:spPr>
          <a:xfrm>
            <a:off x="983432" y="3169083"/>
            <a:ext cx="1808480" cy="597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20000"/>
              </a:lnSpc>
            </a:pPr>
            <a:r>
              <a:rPr sz="14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代谢获益：</a:t>
            </a:r>
            <a:endParaRPr sz="1400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  <a:p>
            <a:pPr marL="12700">
              <a:lnSpc>
                <a:spcPct val="120000"/>
              </a:lnSpc>
              <a:spcBef>
                <a:spcPts val="840"/>
              </a:spcBef>
            </a:pP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减重、降压、降低尿酸</a:t>
            </a: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1532C152-BBC9-F932-1BFB-FE348ECAFF9F}"/>
              </a:ext>
            </a:extLst>
          </p:cNvPr>
          <p:cNvSpPr txBox="1"/>
          <p:nvPr/>
        </p:nvSpPr>
        <p:spPr>
          <a:xfrm>
            <a:off x="858395" y="5658732"/>
            <a:ext cx="1031061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just"/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1.Rod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 </a:t>
            </a:r>
            <a:r>
              <a:rPr sz="800" spc="-12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,</a:t>
            </a:r>
            <a:r>
              <a:rPr sz="800" spc="12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et</a:t>
            </a:r>
            <a:r>
              <a:rPr sz="800" spc="12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l.</a:t>
            </a:r>
            <a:r>
              <a:rPr sz="800" spc="12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et </a:t>
            </a:r>
            <a:r>
              <a:rPr sz="800" spc="-12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i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bet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s </a:t>
            </a:r>
            <a:r>
              <a:rPr sz="800" spc="-12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o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ri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o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800" spc="1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20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;1</a:t>
            </a:r>
            <a:r>
              <a:rPr sz="800" spc="-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(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3):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08-2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9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800" spc="1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2.Z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h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ao </a:t>
            </a:r>
            <a:r>
              <a:rPr sz="800" spc="-12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,</a:t>
            </a:r>
            <a:r>
              <a:rPr sz="800" spc="1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et</a:t>
            </a:r>
            <a:r>
              <a:rPr sz="800" spc="1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al.</a:t>
            </a:r>
            <a:r>
              <a:rPr sz="800" spc="1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J </a:t>
            </a:r>
            <a:r>
              <a:rPr sz="800" spc="-12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H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u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 </a:t>
            </a:r>
            <a:r>
              <a:rPr sz="800" spc="-12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H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y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pert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s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800" spc="1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18 </a:t>
            </a:r>
            <a:r>
              <a:rPr sz="800" spc="-12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Nov</a:t>
            </a:r>
            <a:r>
              <a:rPr sz="800" spc="10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15.</a:t>
            </a:r>
            <a:r>
              <a:rPr sz="800" spc="1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doi:</a:t>
            </a:r>
            <a:r>
              <a:rPr sz="800" spc="1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10</a:t>
            </a:r>
            <a:r>
              <a:rPr sz="800" spc="-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10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8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/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s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41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7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18-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4-2.  </a:t>
            </a:r>
            <a:r>
              <a:rPr sz="800" spc="-2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3.Ri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de</a:t>
            </a:r>
            <a:r>
              <a:rPr sz="800" spc="-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r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s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trå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 </a:t>
            </a:r>
            <a:r>
              <a:rPr sz="800" spc="-12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,</a:t>
            </a:r>
            <a:r>
              <a:rPr sz="800" spc="12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et</a:t>
            </a:r>
            <a:r>
              <a:rPr sz="800" spc="12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800" spc="1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La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et </a:t>
            </a:r>
            <a:r>
              <a:rPr sz="800" spc="-12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i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ab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t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s End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o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ri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o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 2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4</a:t>
            </a:r>
            <a:r>
              <a:rPr sz="800" spc="-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;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2:6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9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‒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7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00. 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4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.Z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i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an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B et a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 N Engl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J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ed</a:t>
            </a:r>
            <a:r>
              <a:rPr sz="800" spc="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201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5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;3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7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3:2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7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8 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5.An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k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er SD, et al. N Engl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J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ed.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2021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O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t 14</a:t>
            </a:r>
            <a:r>
              <a:rPr sz="800" spc="-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;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385</a:t>
            </a:r>
            <a:r>
              <a:rPr sz="800" spc="-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(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16):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45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800" spc="-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14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6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6.P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ck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er M</a:t>
            </a:r>
            <a:r>
              <a:rPr sz="800" spc="-2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et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al.N Engl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J</a:t>
            </a:r>
            <a:r>
              <a:rPr sz="800" spc="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ed.2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02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0;3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8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3:1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4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24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 7.Ver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S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, et 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l. </a:t>
            </a:r>
            <a:r>
              <a:rPr sz="800" spc="-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ES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 Heart 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F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ai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 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021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ug;8</a:t>
            </a:r>
            <a:r>
              <a:rPr sz="800" spc="-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(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4):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60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</a:t>
            </a:r>
            <a:r>
              <a:rPr sz="800" spc="-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26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7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8.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T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he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</a:t>
            </a:r>
            <a:r>
              <a:rPr sz="800" spc="-2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P</a:t>
            </a:r>
            <a:r>
              <a:rPr sz="800" spc="-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-KIDN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Y Co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lab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o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rat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i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v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</a:t>
            </a:r>
            <a:r>
              <a:rPr sz="800" spc="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G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roup*. N En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g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J</a:t>
            </a:r>
            <a:r>
              <a:rPr sz="800" spc="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ed. 2023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J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an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2;3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8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8(2)</a:t>
            </a:r>
            <a:r>
              <a:rPr sz="800" spc="-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: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117</a:t>
            </a:r>
            <a:r>
              <a:rPr sz="800" spc="-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127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9</a:t>
            </a:r>
            <a:r>
              <a:rPr sz="800" spc="-1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《二甲双胍临床应用专家共识》更新专家组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中 华内科杂志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,2023,6</a:t>
            </a:r>
            <a:r>
              <a:rPr sz="800" spc="5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(6):6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9-6</a:t>
            </a:r>
            <a:r>
              <a:rPr sz="800" spc="-1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</a:t>
            </a:r>
            <a:r>
              <a:rPr sz="800" dirty="0">
                <a:solidFill>
                  <a:srgbClr val="252525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0.</a:t>
            </a:r>
            <a:endParaRPr sz="800" dirty="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xmlns="" id="{059DB6D9-91F2-3E1D-7F0B-5F1975C62395}"/>
              </a:ext>
            </a:extLst>
          </p:cNvPr>
          <p:cNvSpPr/>
          <p:nvPr/>
        </p:nvSpPr>
        <p:spPr>
          <a:xfrm>
            <a:off x="779895" y="4034991"/>
            <a:ext cx="3158501" cy="146529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 w="13790" cap="flat">
            <a:solidFill>
              <a:schemeClr val="bg2">
                <a:lumMod val="90000"/>
                <a:alpha val="2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hangingPunct="1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xmlns="" id="{CB31EE10-CBB3-59A9-CBA1-A5207E1A2CFD}"/>
              </a:ext>
            </a:extLst>
          </p:cNvPr>
          <p:cNvSpPr txBox="1"/>
          <p:nvPr/>
        </p:nvSpPr>
        <p:spPr>
          <a:xfrm>
            <a:off x="8669327" y="3407721"/>
            <a:ext cx="1273810" cy="597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20000"/>
              </a:lnSpc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代谢获益：</a:t>
            </a:r>
            <a:endParaRPr sz="1400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  <a:p>
            <a:pPr marL="12700">
              <a:lnSpc>
                <a:spcPct val="120000"/>
              </a:lnSpc>
              <a:spcBef>
                <a:spcPts val="840"/>
              </a:spcBef>
            </a:pP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减重、改善血脂</a:t>
            </a: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xmlns="" id="{DB6E148C-A625-D341-35F7-F19B56206CAD}"/>
              </a:ext>
            </a:extLst>
          </p:cNvPr>
          <p:cNvSpPr txBox="1"/>
          <p:nvPr/>
        </p:nvSpPr>
        <p:spPr>
          <a:xfrm>
            <a:off x="983432" y="4218511"/>
            <a:ext cx="2902004" cy="111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20000"/>
              </a:lnSpc>
            </a:pPr>
            <a:r>
              <a:rPr sz="14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器官保护：</a:t>
            </a:r>
            <a:endParaRPr sz="1400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  <a:p>
            <a:pPr marL="12700">
              <a:lnSpc>
                <a:spcPct val="120000"/>
              </a:lnSpc>
              <a:spcBef>
                <a:spcPts val="840"/>
              </a:spcBef>
            </a:pP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降低3P-</a:t>
            </a:r>
            <a:r>
              <a:rPr sz="140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M</a:t>
            </a:r>
            <a:r>
              <a:rPr sz="1400" spc="-3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A</a:t>
            </a:r>
            <a:r>
              <a:rPr sz="140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C</a:t>
            </a:r>
            <a:r>
              <a:rPr sz="140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E</a:t>
            </a: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风险</a:t>
            </a:r>
          </a:p>
          <a:p>
            <a:pPr marL="12700" marR="5080">
              <a:lnSpc>
                <a:spcPct val="120000"/>
              </a:lnSpc>
            </a:pP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降低</a:t>
            </a:r>
            <a:r>
              <a:rPr sz="140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H</a:t>
            </a:r>
            <a:r>
              <a:rPr sz="140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F</a:t>
            </a: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住院风险 降低肾脏</a:t>
            </a:r>
            <a:r>
              <a:rPr sz="140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CKD</a:t>
            </a: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患者肾脏疾</a:t>
            </a:r>
            <a:r>
              <a:rPr sz="1400" spc="-1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病</a:t>
            </a: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进展或 心血管死亡风险</a:t>
            </a: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xmlns="" id="{836A90B8-3E65-D97C-2A8B-7FE7C381B864}"/>
              </a:ext>
            </a:extLst>
          </p:cNvPr>
          <p:cNvSpPr txBox="1"/>
          <p:nvPr/>
        </p:nvSpPr>
        <p:spPr>
          <a:xfrm>
            <a:off x="4066032" y="4938708"/>
            <a:ext cx="3533140" cy="2769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6573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复方制剂简化治疗，提高依从性</a:t>
            </a:r>
            <a:endParaRPr sz="1800" dirty="0"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</p:txBody>
      </p:sp>
      <p:sp>
        <p:nvSpPr>
          <p:cNvPr id="34" name="矩形: 对角圆角 33">
            <a:extLst>
              <a:ext uri="{FF2B5EF4-FFF2-40B4-BE49-F238E27FC236}">
                <a16:creationId xmlns:a16="http://schemas.microsoft.com/office/drawing/2014/main" xmlns="" id="{94E04DFD-F29E-985E-4D36-0AEA88DDD719}"/>
              </a:ext>
            </a:extLst>
          </p:cNvPr>
          <p:cNvSpPr/>
          <p:nvPr/>
        </p:nvSpPr>
        <p:spPr>
          <a:xfrm>
            <a:off x="3324104" y="1213696"/>
            <a:ext cx="5652216" cy="501505"/>
          </a:xfrm>
          <a:prstGeom prst="round2DiagRect">
            <a:avLst>
              <a:gd name="adj1" fmla="val 30102"/>
              <a:gd name="adj2" fmla="val 0"/>
            </a:avLst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000" algn="ctr" defTabSz="609585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二甲双胍</a:t>
            </a:r>
            <a:r>
              <a:rPr lang="en-US" altLang="zh-CN" sz="2000" b="1" kern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+</a:t>
            </a: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恩格列净 全方位优化糖尿病管理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A73CFF7-67BC-2964-0915-E5F5C9C60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299" y="2255006"/>
            <a:ext cx="2482757" cy="8821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77743C5A-3F58-A84F-84F0-49B69ECBD288}"/>
              </a:ext>
            </a:extLst>
          </p:cNvPr>
          <p:cNvGrpSpPr/>
          <p:nvPr/>
        </p:nvGrpSpPr>
        <p:grpSpPr>
          <a:xfrm>
            <a:off x="660401" y="1556792"/>
            <a:ext cx="3392838" cy="4577308"/>
            <a:chOff x="1262244" y="1290043"/>
            <a:chExt cx="9667512" cy="4386305"/>
          </a:xfrm>
        </p:grpSpPr>
        <p:sp>
          <p:nvSpPr>
            <p:cNvPr id="5" name="矩形: 圆角 4">
              <a:extLst>
                <a:ext uri="{FF2B5EF4-FFF2-40B4-BE49-F238E27FC236}">
                  <a16:creationId xmlns="" xmlns:a16="http://schemas.microsoft.com/office/drawing/2014/main" id="{D1251BA9-83D5-1CDD-9CD6-2F6551CACB0C}"/>
                </a:ext>
              </a:extLst>
            </p:cNvPr>
            <p:cNvSpPr/>
            <p:nvPr/>
          </p:nvSpPr>
          <p:spPr>
            <a:xfrm>
              <a:off x="1262244" y="1290043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="" xmlns:a16="http://schemas.microsoft.com/office/drawing/2014/main" id="{B2C7FF36-86D5-1DC5-2C61-9A8227555EC2}"/>
                </a:ext>
              </a:extLst>
            </p:cNvPr>
            <p:cNvSpPr/>
            <p:nvPr/>
          </p:nvSpPr>
          <p:spPr>
            <a:xfrm>
              <a:off x="1262244" y="1364232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A198A558-BB7F-8836-527F-FBF4C3158F18}"/>
              </a:ext>
            </a:extLst>
          </p:cNvPr>
          <p:cNvGrpSpPr/>
          <p:nvPr/>
        </p:nvGrpSpPr>
        <p:grpSpPr>
          <a:xfrm>
            <a:off x="4381762" y="1556791"/>
            <a:ext cx="3392838" cy="4577309"/>
            <a:chOff x="1262244" y="1290043"/>
            <a:chExt cx="9667512" cy="4386305"/>
          </a:xfrm>
        </p:grpSpPr>
        <p:sp>
          <p:nvSpPr>
            <p:cNvPr id="13" name="矩形: 圆角 12">
              <a:extLst>
                <a:ext uri="{FF2B5EF4-FFF2-40B4-BE49-F238E27FC236}">
                  <a16:creationId xmlns="" xmlns:a16="http://schemas.microsoft.com/office/drawing/2014/main" id="{31258AD3-0DFF-BC97-448A-60D43E723918}"/>
                </a:ext>
              </a:extLst>
            </p:cNvPr>
            <p:cNvSpPr/>
            <p:nvPr/>
          </p:nvSpPr>
          <p:spPr>
            <a:xfrm>
              <a:off x="1262244" y="1290043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="" xmlns:a16="http://schemas.microsoft.com/office/drawing/2014/main" id="{8B1A6E7D-F743-FCF8-C255-23802A192EDE}"/>
                </a:ext>
              </a:extLst>
            </p:cNvPr>
            <p:cNvSpPr/>
            <p:nvPr/>
          </p:nvSpPr>
          <p:spPr>
            <a:xfrm>
              <a:off x="1262244" y="1364232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B67EE009-E806-A2C5-1E44-B970B263CEA4}"/>
              </a:ext>
            </a:extLst>
          </p:cNvPr>
          <p:cNvGrpSpPr/>
          <p:nvPr/>
        </p:nvGrpSpPr>
        <p:grpSpPr>
          <a:xfrm>
            <a:off x="8103122" y="1556791"/>
            <a:ext cx="3392838" cy="4609059"/>
            <a:chOff x="1262244" y="1290043"/>
            <a:chExt cx="9667512" cy="4386305"/>
          </a:xfrm>
        </p:grpSpPr>
        <p:sp>
          <p:nvSpPr>
            <p:cNvPr id="16" name="矩形: 圆角 15">
              <a:extLst>
                <a:ext uri="{FF2B5EF4-FFF2-40B4-BE49-F238E27FC236}">
                  <a16:creationId xmlns="" xmlns:a16="http://schemas.microsoft.com/office/drawing/2014/main" id="{3F388124-77E0-7E9C-28D1-CCC42F5C6AB0}"/>
                </a:ext>
              </a:extLst>
            </p:cNvPr>
            <p:cNvSpPr/>
            <p:nvPr/>
          </p:nvSpPr>
          <p:spPr>
            <a:xfrm>
              <a:off x="1262244" y="1290043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43CA1E71-B05D-676F-A718-669226A3388C}"/>
                </a:ext>
              </a:extLst>
            </p:cNvPr>
            <p:cNvSpPr/>
            <p:nvPr/>
          </p:nvSpPr>
          <p:spPr>
            <a:xfrm>
              <a:off x="1262244" y="1364232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47528" y="360000"/>
            <a:ext cx="9648432" cy="720000"/>
          </a:xfrm>
        </p:spPr>
        <p:txBody>
          <a:bodyPr anchor="ctr">
            <a:normAutofit/>
          </a:bodyPr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公平性</a:t>
            </a:r>
          </a:p>
        </p:txBody>
      </p:sp>
      <p:sp>
        <p:nvSpPr>
          <p:cNvPr id="9" name="矩形: 对角圆角 8">
            <a:extLst>
              <a:ext uri="{FF2B5EF4-FFF2-40B4-BE49-F238E27FC236}">
                <a16:creationId xmlns="" xmlns:a16="http://schemas.microsoft.com/office/drawing/2014/main" id="{F2804812-0DC2-6A49-6478-2A919C6AE513}"/>
              </a:ext>
            </a:extLst>
          </p:cNvPr>
          <p:cNvSpPr/>
          <p:nvPr/>
        </p:nvSpPr>
        <p:spPr>
          <a:xfrm>
            <a:off x="1270751" y="1357713"/>
            <a:ext cx="2172139" cy="501505"/>
          </a:xfrm>
          <a:prstGeom prst="round2DiagRect">
            <a:avLst>
              <a:gd name="adj1" fmla="val 30102"/>
              <a:gd name="adj2" fmla="val 0"/>
            </a:avLst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000" algn="ctr" defTabSz="609585">
              <a:defRPr/>
            </a:pPr>
            <a:r>
              <a:rPr lang="zh-CN" altLang="en-US" b="1" kern="0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弥补目录短板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A5906571-8D5D-BF2C-785F-1334A7DF69DB}"/>
              </a:ext>
            </a:extLst>
          </p:cNvPr>
          <p:cNvSpPr txBox="1"/>
          <p:nvPr/>
        </p:nvSpPr>
        <p:spPr>
          <a:xfrm>
            <a:off x="1270750" y="2079805"/>
            <a:ext cx="2520993" cy="370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>
              <a:lnSpc>
                <a:spcPct val="130000"/>
              </a:lnSpc>
            </a:pP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医师及患者因临床需求不同</a:t>
            </a:r>
            <a:r>
              <a:rPr lang="en-US" altLang="zh-CN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, 850mg</a:t>
            </a: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二甲双胍和</a:t>
            </a:r>
            <a:r>
              <a:rPr lang="en-US" altLang="zh-CN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5mg</a:t>
            </a: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恩格列净复方制剂提供</a:t>
            </a:r>
            <a:r>
              <a:rPr lang="en-US" altLang="zh-CN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T2DM</a:t>
            </a: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患者多一种选择。</a:t>
            </a:r>
            <a:endParaRPr lang="en-US" altLang="zh-CN" sz="1400" dirty="0">
              <a:solidFill>
                <a:srgbClr val="333333"/>
              </a:solidFill>
              <a:ea typeface="微软雅黑" panose="020B0503020204020204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just" eaLnBrk="1">
              <a:lnSpc>
                <a:spcPct val="130000"/>
              </a:lnSpc>
            </a:pPr>
            <a:endParaRPr lang="en-US" altLang="zh-CN" sz="1400" dirty="0">
              <a:solidFill>
                <a:srgbClr val="333333"/>
              </a:solidFill>
              <a:ea typeface="微软雅黑" panose="020B0503020204020204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just" eaLnBrk="1">
              <a:lnSpc>
                <a:spcPct val="130000"/>
              </a:lnSpc>
            </a:pP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恩格列净</a:t>
            </a:r>
            <a:r>
              <a:rPr lang="en-US" altLang="zh-CN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10mg</a:t>
            </a: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日剂量已获批用于成人</a:t>
            </a:r>
            <a:r>
              <a:rPr lang="en-US" altLang="zh-CN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T2DM</a:t>
            </a: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，二甲双胍</a:t>
            </a:r>
            <a:r>
              <a:rPr lang="en-US" altLang="zh-CN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850mg</a:t>
            </a: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与恩格列净</a:t>
            </a:r>
            <a:r>
              <a:rPr lang="en-US" altLang="zh-CN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5mg</a:t>
            </a: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复方片剂，每日服用</a:t>
            </a:r>
            <a:r>
              <a:rPr lang="en-US" altLang="zh-CN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片，弥补了目录内无</a:t>
            </a:r>
            <a:r>
              <a:rPr lang="en-US" altLang="zh-CN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850mg</a:t>
            </a: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二甲双胍和</a:t>
            </a:r>
            <a:r>
              <a:rPr lang="en-US" altLang="zh-CN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5mg</a:t>
            </a: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恩格列净复方制剂的空白，给临床需求不同的</a:t>
            </a:r>
            <a:r>
              <a:rPr lang="en-US" altLang="zh-CN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T2DM</a:t>
            </a: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患者多一种选择。</a:t>
            </a:r>
            <a:endParaRPr lang="en-US" altLang="zh-CN" sz="1400" dirty="0">
              <a:solidFill>
                <a:srgbClr val="333333"/>
              </a:solidFill>
              <a:ea typeface="微软雅黑" panose="020B0503020204020204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E41FBC1-F5D9-900F-6186-1AA3F1A4B5BC}"/>
              </a:ext>
            </a:extLst>
          </p:cNvPr>
          <p:cNvSpPr txBox="1"/>
          <p:nvPr/>
        </p:nvSpPr>
        <p:spPr>
          <a:xfrm>
            <a:off x="8713472" y="2079805"/>
            <a:ext cx="242308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>
              <a:lnSpc>
                <a:spcPct val="130000"/>
              </a:lnSpc>
            </a:pP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糖尿病是终身性疾病，血糖水平变化快，个体差异大。用法明确，简单易掌握的药物可降低临床管理难度。无临床滥用及超说明书</a:t>
            </a:r>
            <a:r>
              <a:rPr lang="zh-CN" altLang="en-US" sz="1400" dirty="0" smtClean="0">
                <a:solidFill>
                  <a:srgbClr val="33333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用药风险</a:t>
            </a: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endParaRPr lang="en-US" altLang="zh-CN" sz="1400" dirty="0">
              <a:solidFill>
                <a:srgbClr val="333333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eaLnBrk="1">
              <a:lnSpc>
                <a:spcPct val="130000"/>
              </a:lnSpc>
            </a:pP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①说明书适应症明确；</a:t>
            </a:r>
            <a:endParaRPr lang="en-US" altLang="zh-CN" sz="1400" dirty="0">
              <a:solidFill>
                <a:srgbClr val="333333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eaLnBrk="1">
              <a:lnSpc>
                <a:spcPct val="130000"/>
              </a:lnSpc>
            </a:pP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②口服给药，每日</a:t>
            </a:r>
            <a:r>
              <a:rPr lang="en-US" altLang="zh-CN" sz="1400" dirty="0">
                <a:solidFill>
                  <a:srgbClr val="33333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次，患者依从性高，便于临床管理。</a:t>
            </a:r>
            <a:endParaRPr lang="en-US" altLang="zh-CN" sz="1400" dirty="0">
              <a:solidFill>
                <a:srgbClr val="333333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eaLnBrk="1">
              <a:lnSpc>
                <a:spcPct val="130000"/>
              </a:lnSpc>
            </a:pPr>
            <a:endParaRPr lang="en-US" altLang="zh-CN" sz="1400" dirty="0">
              <a:solidFill>
                <a:srgbClr val="333333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B136F8CC-5446-DC6C-B70F-549CCFDDE829}"/>
              </a:ext>
            </a:extLst>
          </p:cNvPr>
          <p:cNvSpPr txBox="1"/>
          <p:nvPr/>
        </p:nvSpPr>
        <p:spPr>
          <a:xfrm>
            <a:off x="5004740" y="2079805"/>
            <a:ext cx="2583120" cy="342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>
              <a:lnSpc>
                <a:spcPct val="130000"/>
              </a:lnSpc>
            </a:pP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目前我国糖尿病患者患病率高，达标率不理想，亟需有效且可保证依从的管理手段。</a:t>
            </a:r>
            <a:endParaRPr lang="en-US" altLang="zh-CN" sz="1400" dirty="0">
              <a:solidFill>
                <a:srgbClr val="333333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eaLnBrk="1">
              <a:lnSpc>
                <a:spcPct val="130000"/>
              </a:lnSpc>
            </a:pPr>
            <a:endParaRPr lang="en-US" altLang="zh-CN" sz="1400" dirty="0">
              <a:solidFill>
                <a:srgbClr val="333333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eaLnBrk="1">
              <a:lnSpc>
                <a:spcPct val="130000"/>
              </a:lnSpc>
            </a:pP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恩格列净和二甲双胍均为</a:t>
            </a:r>
            <a:r>
              <a:rPr lang="en-US" altLang="zh-CN" sz="1400" dirty="0">
                <a:solidFill>
                  <a:srgbClr val="33333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T2DM</a:t>
            </a:r>
            <a:r>
              <a:rPr lang="zh-CN" altLang="en-US" sz="1400" dirty="0">
                <a:solidFill>
                  <a:srgbClr val="33333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的常用药物，且均纳入医保；二甲双胍恩格列净片是一种简便的复方单片剂，两种降成分机制互补，可提供更强效、持久的降糖作用，且可减少患者服药片数，提高患者依从性，从而改善血糖控制。</a:t>
            </a:r>
            <a:endParaRPr lang="en-US" altLang="zh-CN" sz="1400" dirty="0">
              <a:solidFill>
                <a:srgbClr val="333333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对角圆角 21">
            <a:extLst>
              <a:ext uri="{FF2B5EF4-FFF2-40B4-BE49-F238E27FC236}">
                <a16:creationId xmlns="" xmlns:a16="http://schemas.microsoft.com/office/drawing/2014/main" id="{B2F2D1DF-6729-96A9-450D-4676FD85654F}"/>
              </a:ext>
            </a:extLst>
          </p:cNvPr>
          <p:cNvSpPr/>
          <p:nvPr/>
        </p:nvSpPr>
        <p:spPr>
          <a:xfrm>
            <a:off x="4992112" y="1357713"/>
            <a:ext cx="2172139" cy="501505"/>
          </a:xfrm>
          <a:prstGeom prst="round2DiagRect">
            <a:avLst>
              <a:gd name="adj1" fmla="val 30102"/>
              <a:gd name="adj2" fmla="val 0"/>
            </a:avLst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000" algn="ctr" defTabSz="609585">
              <a:defRPr/>
            </a:pPr>
            <a:r>
              <a:rPr lang="zh-CN" altLang="en-US" b="1" kern="0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符合保基本的原则</a:t>
            </a:r>
          </a:p>
        </p:txBody>
      </p:sp>
      <p:sp>
        <p:nvSpPr>
          <p:cNvPr id="23" name="矩形: 对角圆角 22">
            <a:extLst>
              <a:ext uri="{FF2B5EF4-FFF2-40B4-BE49-F238E27FC236}">
                <a16:creationId xmlns="" xmlns:a16="http://schemas.microsoft.com/office/drawing/2014/main" id="{FD8C0348-0525-1DF9-C465-0B6F77D60127}"/>
              </a:ext>
            </a:extLst>
          </p:cNvPr>
          <p:cNvSpPr/>
          <p:nvPr/>
        </p:nvSpPr>
        <p:spPr>
          <a:xfrm>
            <a:off x="8713472" y="1357713"/>
            <a:ext cx="2172139" cy="501505"/>
          </a:xfrm>
          <a:prstGeom prst="round2DiagRect">
            <a:avLst>
              <a:gd name="adj1" fmla="val 30102"/>
              <a:gd name="adj2" fmla="val 0"/>
            </a:avLst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000" algn="ctr" defTabSz="609585">
              <a:defRPr/>
            </a:pPr>
            <a:r>
              <a:rPr lang="zh-CN" altLang="en-US" b="1" kern="0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临床管理难度低</a:t>
            </a:r>
          </a:p>
        </p:txBody>
      </p:sp>
      <p:sp>
        <p:nvSpPr>
          <p:cNvPr id="26" name="object 24">
            <a:extLst>
              <a:ext uri="{FF2B5EF4-FFF2-40B4-BE49-F238E27FC236}">
                <a16:creationId xmlns="" xmlns:a16="http://schemas.microsoft.com/office/drawing/2014/main" id="{3C3C2ED0-C350-F967-23BE-B150A0208696}"/>
              </a:ext>
            </a:extLst>
          </p:cNvPr>
          <p:cNvSpPr/>
          <p:nvPr/>
        </p:nvSpPr>
        <p:spPr>
          <a:xfrm>
            <a:off x="851919" y="2183890"/>
            <a:ext cx="314669" cy="313930"/>
          </a:xfrm>
          <a:custGeom>
            <a:avLst/>
            <a:gdLst/>
            <a:ahLst/>
            <a:cxnLst/>
            <a:rect l="l" t="t" r="r" b="b"/>
            <a:pathLst>
              <a:path w="541019" h="539750">
                <a:moveTo>
                  <a:pt x="270510" y="0"/>
                </a:moveTo>
                <a:lnTo>
                  <a:pt x="226630" y="3530"/>
                </a:lnTo>
                <a:lnTo>
                  <a:pt x="185006" y="13752"/>
                </a:lnTo>
                <a:lnTo>
                  <a:pt x="146193" y="30110"/>
                </a:lnTo>
                <a:lnTo>
                  <a:pt x="110748" y="52047"/>
                </a:lnTo>
                <a:lnTo>
                  <a:pt x="79228" y="79009"/>
                </a:lnTo>
                <a:lnTo>
                  <a:pt x="52191" y="110441"/>
                </a:lnTo>
                <a:lnTo>
                  <a:pt x="30193" y="145786"/>
                </a:lnTo>
                <a:lnTo>
                  <a:pt x="13790" y="184489"/>
                </a:lnTo>
                <a:lnTo>
                  <a:pt x="3540" y="225995"/>
                </a:lnTo>
                <a:lnTo>
                  <a:pt x="0" y="269748"/>
                </a:lnTo>
                <a:lnTo>
                  <a:pt x="896" y="291870"/>
                </a:lnTo>
                <a:lnTo>
                  <a:pt x="7861" y="334569"/>
                </a:lnTo>
                <a:lnTo>
                  <a:pt x="21257" y="374743"/>
                </a:lnTo>
                <a:lnTo>
                  <a:pt x="40527" y="411836"/>
                </a:lnTo>
                <a:lnTo>
                  <a:pt x="65115" y="445294"/>
                </a:lnTo>
                <a:lnTo>
                  <a:pt x="94463" y="474560"/>
                </a:lnTo>
                <a:lnTo>
                  <a:pt x="128014" y="499079"/>
                </a:lnTo>
                <a:lnTo>
                  <a:pt x="165213" y="518296"/>
                </a:lnTo>
                <a:lnTo>
                  <a:pt x="205501" y="531656"/>
                </a:lnTo>
                <a:lnTo>
                  <a:pt x="248323" y="538601"/>
                </a:lnTo>
                <a:lnTo>
                  <a:pt x="270510" y="539496"/>
                </a:lnTo>
                <a:lnTo>
                  <a:pt x="292696" y="538601"/>
                </a:lnTo>
                <a:lnTo>
                  <a:pt x="335518" y="531656"/>
                </a:lnTo>
                <a:lnTo>
                  <a:pt x="375806" y="518296"/>
                </a:lnTo>
                <a:lnTo>
                  <a:pt x="413005" y="499079"/>
                </a:lnTo>
                <a:lnTo>
                  <a:pt x="446556" y="474560"/>
                </a:lnTo>
                <a:lnTo>
                  <a:pt x="475904" y="445294"/>
                </a:lnTo>
                <a:lnTo>
                  <a:pt x="500492" y="411836"/>
                </a:lnTo>
                <a:lnTo>
                  <a:pt x="519762" y="374743"/>
                </a:lnTo>
                <a:lnTo>
                  <a:pt x="533158" y="334569"/>
                </a:lnTo>
                <a:lnTo>
                  <a:pt x="540123" y="291870"/>
                </a:lnTo>
                <a:lnTo>
                  <a:pt x="541020" y="269748"/>
                </a:lnTo>
                <a:lnTo>
                  <a:pt x="540123" y="247625"/>
                </a:lnTo>
                <a:lnTo>
                  <a:pt x="533158" y="204926"/>
                </a:lnTo>
                <a:lnTo>
                  <a:pt x="519762" y="164752"/>
                </a:lnTo>
                <a:lnTo>
                  <a:pt x="500492" y="127659"/>
                </a:lnTo>
                <a:lnTo>
                  <a:pt x="475904" y="94201"/>
                </a:lnTo>
                <a:lnTo>
                  <a:pt x="446556" y="64935"/>
                </a:lnTo>
                <a:lnTo>
                  <a:pt x="413005" y="40416"/>
                </a:lnTo>
                <a:lnTo>
                  <a:pt x="375806" y="21199"/>
                </a:lnTo>
                <a:lnTo>
                  <a:pt x="335518" y="7839"/>
                </a:lnTo>
                <a:lnTo>
                  <a:pt x="292696" y="894"/>
                </a:lnTo>
                <a:lnTo>
                  <a:pt x="27051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000" algn="ctr" defTabSz="609585"/>
            <a:endParaRPr b="1" kern="0">
              <a:solidFill>
                <a:prstClr val="white"/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7" name="object 46">
            <a:extLst>
              <a:ext uri="{FF2B5EF4-FFF2-40B4-BE49-F238E27FC236}">
                <a16:creationId xmlns="" xmlns:a16="http://schemas.microsoft.com/office/drawing/2014/main" id="{969635CB-0B8D-A911-31F4-0B6FEE7285AB}"/>
              </a:ext>
            </a:extLst>
          </p:cNvPr>
          <p:cNvSpPr/>
          <p:nvPr/>
        </p:nvSpPr>
        <p:spPr>
          <a:xfrm>
            <a:off x="906875" y="2236188"/>
            <a:ext cx="202393" cy="203131"/>
          </a:xfrm>
          <a:custGeom>
            <a:avLst/>
            <a:gdLst/>
            <a:ahLst/>
            <a:cxnLst/>
            <a:rect l="l" t="t" r="r" b="b"/>
            <a:pathLst>
              <a:path w="347980" h="349250">
                <a:moveTo>
                  <a:pt x="49644" y="0"/>
                </a:moveTo>
                <a:lnTo>
                  <a:pt x="12389" y="16923"/>
                </a:lnTo>
                <a:lnTo>
                  <a:pt x="0" y="49911"/>
                </a:lnTo>
                <a:lnTo>
                  <a:pt x="0" y="299085"/>
                </a:lnTo>
                <a:lnTo>
                  <a:pt x="16830" y="336537"/>
                </a:lnTo>
                <a:lnTo>
                  <a:pt x="41751" y="348368"/>
                </a:lnTo>
                <a:lnTo>
                  <a:pt x="49644" y="0"/>
                </a:lnTo>
                <a:close/>
              </a:path>
              <a:path w="347980" h="349250">
                <a:moveTo>
                  <a:pt x="198551" y="0"/>
                </a:moveTo>
                <a:lnTo>
                  <a:pt x="74460" y="0"/>
                </a:lnTo>
                <a:lnTo>
                  <a:pt x="74460" y="348995"/>
                </a:lnTo>
                <a:lnTo>
                  <a:pt x="297827" y="348995"/>
                </a:lnTo>
                <a:lnTo>
                  <a:pt x="312060" y="346914"/>
                </a:lnTo>
                <a:lnTo>
                  <a:pt x="342672" y="320519"/>
                </a:lnTo>
                <a:lnTo>
                  <a:pt x="346988" y="249300"/>
                </a:lnTo>
                <a:lnTo>
                  <a:pt x="124091" y="249300"/>
                </a:lnTo>
                <a:lnTo>
                  <a:pt x="124091" y="224408"/>
                </a:lnTo>
                <a:lnTo>
                  <a:pt x="347048" y="224408"/>
                </a:lnTo>
                <a:lnTo>
                  <a:pt x="347169" y="174498"/>
                </a:lnTo>
                <a:lnTo>
                  <a:pt x="124091" y="174498"/>
                </a:lnTo>
                <a:lnTo>
                  <a:pt x="124091" y="149605"/>
                </a:lnTo>
                <a:lnTo>
                  <a:pt x="347230" y="149605"/>
                </a:lnTo>
                <a:lnTo>
                  <a:pt x="347351" y="99694"/>
                </a:lnTo>
                <a:lnTo>
                  <a:pt x="198551" y="99694"/>
                </a:lnTo>
                <a:lnTo>
                  <a:pt x="198551" y="0"/>
                </a:lnTo>
                <a:close/>
              </a:path>
              <a:path w="347980" h="349250">
                <a:moveTo>
                  <a:pt x="347048" y="224408"/>
                </a:moveTo>
                <a:lnTo>
                  <a:pt x="297827" y="224408"/>
                </a:lnTo>
                <a:lnTo>
                  <a:pt x="297827" y="249300"/>
                </a:lnTo>
                <a:lnTo>
                  <a:pt x="346988" y="249300"/>
                </a:lnTo>
                <a:lnTo>
                  <a:pt x="347048" y="224408"/>
                </a:lnTo>
                <a:close/>
              </a:path>
              <a:path w="347980" h="349250">
                <a:moveTo>
                  <a:pt x="347230" y="149605"/>
                </a:moveTo>
                <a:lnTo>
                  <a:pt x="297827" y="149605"/>
                </a:lnTo>
                <a:lnTo>
                  <a:pt x="297827" y="174498"/>
                </a:lnTo>
                <a:lnTo>
                  <a:pt x="347169" y="174498"/>
                </a:lnTo>
                <a:lnTo>
                  <a:pt x="347230" y="149605"/>
                </a:lnTo>
                <a:close/>
              </a:path>
              <a:path w="347980" h="349250">
                <a:moveTo>
                  <a:pt x="248119" y="49911"/>
                </a:moveTo>
                <a:lnTo>
                  <a:pt x="198551" y="99694"/>
                </a:lnTo>
                <a:lnTo>
                  <a:pt x="347351" y="99694"/>
                </a:lnTo>
                <a:lnTo>
                  <a:pt x="347352" y="99313"/>
                </a:lnTo>
                <a:lnTo>
                  <a:pt x="297827" y="99313"/>
                </a:lnTo>
                <a:lnTo>
                  <a:pt x="248119" y="49911"/>
                </a:lnTo>
                <a:close/>
              </a:path>
              <a:path w="347980" h="349250">
                <a:moveTo>
                  <a:pt x="297827" y="0"/>
                </a:moveTo>
                <a:lnTo>
                  <a:pt x="297827" y="99313"/>
                </a:lnTo>
                <a:lnTo>
                  <a:pt x="347352" y="99313"/>
                </a:lnTo>
                <a:lnTo>
                  <a:pt x="347472" y="49911"/>
                </a:lnTo>
                <a:lnTo>
                  <a:pt x="345401" y="35604"/>
                </a:lnTo>
                <a:lnTo>
                  <a:pt x="319151" y="4826"/>
                </a:lnTo>
                <a:lnTo>
                  <a:pt x="29782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solidFill>
                <a:srgbClr val="333333"/>
              </a:solidFill>
            </a:endParaRPr>
          </a:p>
        </p:txBody>
      </p:sp>
      <p:sp>
        <p:nvSpPr>
          <p:cNvPr id="30" name="object 42">
            <a:extLst>
              <a:ext uri="{FF2B5EF4-FFF2-40B4-BE49-F238E27FC236}">
                <a16:creationId xmlns="" xmlns:a16="http://schemas.microsoft.com/office/drawing/2014/main" id="{0E334D24-CD2F-19CB-03F5-EF900500A332}"/>
              </a:ext>
            </a:extLst>
          </p:cNvPr>
          <p:cNvSpPr/>
          <p:nvPr/>
        </p:nvSpPr>
        <p:spPr>
          <a:xfrm>
            <a:off x="850736" y="3570210"/>
            <a:ext cx="314669" cy="31393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8" y="0"/>
                </a:moveTo>
                <a:lnTo>
                  <a:pt x="225992" y="3530"/>
                </a:lnTo>
                <a:lnTo>
                  <a:pt x="184484" y="13752"/>
                </a:lnTo>
                <a:lnTo>
                  <a:pt x="145780" y="30110"/>
                </a:lnTo>
                <a:lnTo>
                  <a:pt x="110435" y="52047"/>
                </a:lnTo>
                <a:lnTo>
                  <a:pt x="79005" y="79009"/>
                </a:lnTo>
                <a:lnTo>
                  <a:pt x="52043" y="110441"/>
                </a:lnTo>
                <a:lnTo>
                  <a:pt x="30107" y="145786"/>
                </a:lnTo>
                <a:lnTo>
                  <a:pt x="13751" y="184489"/>
                </a:lnTo>
                <a:lnTo>
                  <a:pt x="3530" y="225995"/>
                </a:lnTo>
                <a:lnTo>
                  <a:pt x="0" y="269747"/>
                </a:lnTo>
                <a:lnTo>
                  <a:pt x="894" y="291870"/>
                </a:lnTo>
                <a:lnTo>
                  <a:pt x="7839" y="334569"/>
                </a:lnTo>
                <a:lnTo>
                  <a:pt x="21197" y="374743"/>
                </a:lnTo>
                <a:lnTo>
                  <a:pt x="40413" y="411836"/>
                </a:lnTo>
                <a:lnTo>
                  <a:pt x="64931" y="445294"/>
                </a:lnTo>
                <a:lnTo>
                  <a:pt x="94196" y="474560"/>
                </a:lnTo>
                <a:lnTo>
                  <a:pt x="127653" y="499079"/>
                </a:lnTo>
                <a:lnTo>
                  <a:pt x="164747" y="518296"/>
                </a:lnTo>
                <a:lnTo>
                  <a:pt x="204922" y="531656"/>
                </a:lnTo>
                <a:lnTo>
                  <a:pt x="247623" y="538601"/>
                </a:lnTo>
                <a:lnTo>
                  <a:pt x="269748" y="539495"/>
                </a:lnTo>
                <a:lnTo>
                  <a:pt x="291872" y="538601"/>
                </a:lnTo>
                <a:lnTo>
                  <a:pt x="334573" y="531656"/>
                </a:lnTo>
                <a:lnTo>
                  <a:pt x="374748" y="518296"/>
                </a:lnTo>
                <a:lnTo>
                  <a:pt x="411842" y="499079"/>
                </a:lnTo>
                <a:lnTo>
                  <a:pt x="445299" y="474560"/>
                </a:lnTo>
                <a:lnTo>
                  <a:pt x="474564" y="445294"/>
                </a:lnTo>
                <a:lnTo>
                  <a:pt x="499082" y="411836"/>
                </a:lnTo>
                <a:lnTo>
                  <a:pt x="518298" y="374743"/>
                </a:lnTo>
                <a:lnTo>
                  <a:pt x="531656" y="334569"/>
                </a:lnTo>
                <a:lnTo>
                  <a:pt x="538601" y="291870"/>
                </a:lnTo>
                <a:lnTo>
                  <a:pt x="539496" y="269747"/>
                </a:lnTo>
                <a:lnTo>
                  <a:pt x="538601" y="247625"/>
                </a:lnTo>
                <a:lnTo>
                  <a:pt x="531656" y="204926"/>
                </a:lnTo>
                <a:lnTo>
                  <a:pt x="518298" y="164752"/>
                </a:lnTo>
                <a:lnTo>
                  <a:pt x="499082" y="127659"/>
                </a:lnTo>
                <a:lnTo>
                  <a:pt x="474564" y="94201"/>
                </a:lnTo>
                <a:lnTo>
                  <a:pt x="445299" y="64935"/>
                </a:lnTo>
                <a:lnTo>
                  <a:pt x="411842" y="40416"/>
                </a:lnTo>
                <a:lnTo>
                  <a:pt x="374748" y="21199"/>
                </a:lnTo>
                <a:lnTo>
                  <a:pt x="334573" y="7839"/>
                </a:lnTo>
                <a:lnTo>
                  <a:pt x="291872" y="894"/>
                </a:lnTo>
                <a:lnTo>
                  <a:pt x="26974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000" algn="ctr" defTabSz="609585"/>
            <a:endParaRPr b="1" kern="0">
              <a:solidFill>
                <a:prstClr val="white"/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1" name="object 49">
            <a:extLst>
              <a:ext uri="{FF2B5EF4-FFF2-40B4-BE49-F238E27FC236}">
                <a16:creationId xmlns="" xmlns:a16="http://schemas.microsoft.com/office/drawing/2014/main" id="{188F1AF8-D196-23BB-5354-862A5196A123}"/>
              </a:ext>
            </a:extLst>
          </p:cNvPr>
          <p:cNvSpPr/>
          <p:nvPr/>
        </p:nvSpPr>
        <p:spPr>
          <a:xfrm>
            <a:off x="915669" y="3633366"/>
            <a:ext cx="189172" cy="187619"/>
          </a:xfrm>
          <a:custGeom>
            <a:avLst/>
            <a:gdLst/>
            <a:ahLst/>
            <a:cxnLst/>
            <a:rect l="l" t="t" r="r" b="b"/>
            <a:pathLst>
              <a:path w="324484" h="322579">
                <a:moveTo>
                  <a:pt x="283184" y="307339"/>
                </a:moveTo>
                <a:lnTo>
                  <a:pt x="113461" y="307339"/>
                </a:lnTo>
                <a:lnTo>
                  <a:pt x="118021" y="309879"/>
                </a:lnTo>
                <a:lnTo>
                  <a:pt x="122847" y="311149"/>
                </a:lnTo>
                <a:lnTo>
                  <a:pt x="127723" y="313689"/>
                </a:lnTo>
                <a:lnTo>
                  <a:pt x="143649" y="317499"/>
                </a:lnTo>
                <a:lnTo>
                  <a:pt x="160743" y="321309"/>
                </a:lnTo>
                <a:lnTo>
                  <a:pt x="172885" y="322579"/>
                </a:lnTo>
                <a:lnTo>
                  <a:pt x="223761" y="322579"/>
                </a:lnTo>
                <a:lnTo>
                  <a:pt x="263778" y="314959"/>
                </a:lnTo>
                <a:lnTo>
                  <a:pt x="273799" y="311149"/>
                </a:lnTo>
                <a:lnTo>
                  <a:pt x="278549" y="309879"/>
                </a:lnTo>
                <a:lnTo>
                  <a:pt x="283184" y="307339"/>
                </a:lnTo>
                <a:close/>
              </a:path>
              <a:path w="324484" h="322579">
                <a:moveTo>
                  <a:pt x="293712" y="302259"/>
                </a:moveTo>
                <a:lnTo>
                  <a:pt x="102870" y="302259"/>
                </a:lnTo>
                <a:lnTo>
                  <a:pt x="106972" y="304799"/>
                </a:lnTo>
                <a:lnTo>
                  <a:pt x="109156" y="306069"/>
                </a:lnTo>
                <a:lnTo>
                  <a:pt x="111213" y="307339"/>
                </a:lnTo>
                <a:lnTo>
                  <a:pt x="285369" y="307339"/>
                </a:lnTo>
                <a:lnTo>
                  <a:pt x="287553" y="306069"/>
                </a:lnTo>
                <a:lnTo>
                  <a:pt x="291782" y="303529"/>
                </a:lnTo>
                <a:lnTo>
                  <a:pt x="293712" y="302259"/>
                </a:lnTo>
                <a:close/>
              </a:path>
              <a:path w="324484" h="322579">
                <a:moveTo>
                  <a:pt x="72161" y="231139"/>
                </a:moveTo>
                <a:lnTo>
                  <a:pt x="72796" y="270509"/>
                </a:lnTo>
                <a:lnTo>
                  <a:pt x="76911" y="279399"/>
                </a:lnTo>
                <a:lnTo>
                  <a:pt x="78778" y="283209"/>
                </a:lnTo>
                <a:lnTo>
                  <a:pt x="101003" y="302259"/>
                </a:lnTo>
                <a:lnTo>
                  <a:pt x="295706" y="302259"/>
                </a:lnTo>
                <a:lnTo>
                  <a:pt x="297637" y="300989"/>
                </a:lnTo>
                <a:lnTo>
                  <a:pt x="301231" y="298449"/>
                </a:lnTo>
                <a:lnTo>
                  <a:pt x="302971" y="297179"/>
                </a:lnTo>
                <a:lnTo>
                  <a:pt x="304571" y="295909"/>
                </a:lnTo>
                <a:lnTo>
                  <a:pt x="306235" y="294639"/>
                </a:lnTo>
                <a:lnTo>
                  <a:pt x="307784" y="293369"/>
                </a:lnTo>
                <a:lnTo>
                  <a:pt x="310743" y="290829"/>
                </a:lnTo>
                <a:lnTo>
                  <a:pt x="312089" y="289559"/>
                </a:lnTo>
                <a:lnTo>
                  <a:pt x="313372" y="288289"/>
                </a:lnTo>
                <a:lnTo>
                  <a:pt x="179120" y="288289"/>
                </a:lnTo>
                <a:lnTo>
                  <a:pt x="172885" y="287019"/>
                </a:lnTo>
                <a:lnTo>
                  <a:pt x="166839" y="287019"/>
                </a:lnTo>
                <a:lnTo>
                  <a:pt x="154901" y="284479"/>
                </a:lnTo>
                <a:lnTo>
                  <a:pt x="149250" y="284479"/>
                </a:lnTo>
                <a:lnTo>
                  <a:pt x="138201" y="281939"/>
                </a:lnTo>
                <a:lnTo>
                  <a:pt x="132930" y="279399"/>
                </a:lnTo>
                <a:lnTo>
                  <a:pt x="127723" y="278129"/>
                </a:lnTo>
                <a:lnTo>
                  <a:pt x="118021" y="275589"/>
                </a:lnTo>
                <a:lnTo>
                  <a:pt x="111213" y="271779"/>
                </a:lnTo>
                <a:lnTo>
                  <a:pt x="109156" y="271779"/>
                </a:lnTo>
                <a:lnTo>
                  <a:pt x="106972" y="270509"/>
                </a:lnTo>
                <a:lnTo>
                  <a:pt x="102870" y="267969"/>
                </a:lnTo>
                <a:lnTo>
                  <a:pt x="101003" y="266699"/>
                </a:lnTo>
                <a:lnTo>
                  <a:pt x="99072" y="265429"/>
                </a:lnTo>
                <a:lnTo>
                  <a:pt x="97281" y="265429"/>
                </a:lnTo>
                <a:lnTo>
                  <a:pt x="93738" y="262889"/>
                </a:lnTo>
                <a:lnTo>
                  <a:pt x="79806" y="248919"/>
                </a:lnTo>
                <a:lnTo>
                  <a:pt x="78778" y="247649"/>
                </a:lnTo>
                <a:lnTo>
                  <a:pt x="74155" y="240029"/>
                </a:lnTo>
                <a:lnTo>
                  <a:pt x="73571" y="238759"/>
                </a:lnTo>
                <a:lnTo>
                  <a:pt x="73126" y="236219"/>
                </a:lnTo>
                <a:lnTo>
                  <a:pt x="72796" y="234949"/>
                </a:lnTo>
                <a:lnTo>
                  <a:pt x="72288" y="232409"/>
                </a:lnTo>
                <a:lnTo>
                  <a:pt x="72161" y="231139"/>
                </a:lnTo>
                <a:close/>
              </a:path>
              <a:path w="324484" h="322579">
                <a:moveTo>
                  <a:pt x="324485" y="228599"/>
                </a:moveTo>
                <a:lnTo>
                  <a:pt x="324358" y="232409"/>
                </a:lnTo>
                <a:lnTo>
                  <a:pt x="324167" y="233679"/>
                </a:lnTo>
                <a:lnTo>
                  <a:pt x="323519" y="236219"/>
                </a:lnTo>
                <a:lnTo>
                  <a:pt x="323075" y="238759"/>
                </a:lnTo>
                <a:lnTo>
                  <a:pt x="316839" y="248919"/>
                </a:lnTo>
                <a:lnTo>
                  <a:pt x="315747" y="251459"/>
                </a:lnTo>
                <a:lnTo>
                  <a:pt x="304571" y="261619"/>
                </a:lnTo>
                <a:lnTo>
                  <a:pt x="302971" y="262889"/>
                </a:lnTo>
                <a:lnTo>
                  <a:pt x="301231" y="264159"/>
                </a:lnTo>
                <a:lnTo>
                  <a:pt x="299427" y="265429"/>
                </a:lnTo>
                <a:lnTo>
                  <a:pt x="297637" y="265429"/>
                </a:lnTo>
                <a:lnTo>
                  <a:pt x="295706" y="266699"/>
                </a:lnTo>
                <a:lnTo>
                  <a:pt x="293712" y="267969"/>
                </a:lnTo>
                <a:lnTo>
                  <a:pt x="291782" y="269239"/>
                </a:lnTo>
                <a:lnTo>
                  <a:pt x="287553" y="271779"/>
                </a:lnTo>
                <a:lnTo>
                  <a:pt x="283184" y="273049"/>
                </a:lnTo>
                <a:lnTo>
                  <a:pt x="278549" y="275589"/>
                </a:lnTo>
                <a:lnTo>
                  <a:pt x="273799" y="276859"/>
                </a:lnTo>
                <a:lnTo>
                  <a:pt x="263778" y="279399"/>
                </a:lnTo>
                <a:lnTo>
                  <a:pt x="258445" y="281939"/>
                </a:lnTo>
                <a:lnTo>
                  <a:pt x="247459" y="284479"/>
                </a:lnTo>
                <a:lnTo>
                  <a:pt x="241681" y="284479"/>
                </a:lnTo>
                <a:lnTo>
                  <a:pt x="229857" y="287019"/>
                </a:lnTo>
                <a:lnTo>
                  <a:pt x="223761" y="287019"/>
                </a:lnTo>
                <a:lnTo>
                  <a:pt x="217589" y="288289"/>
                </a:lnTo>
                <a:lnTo>
                  <a:pt x="313372" y="288289"/>
                </a:lnTo>
                <a:lnTo>
                  <a:pt x="320560" y="278129"/>
                </a:lnTo>
                <a:lnTo>
                  <a:pt x="321271" y="276859"/>
                </a:lnTo>
                <a:lnTo>
                  <a:pt x="322554" y="274319"/>
                </a:lnTo>
                <a:lnTo>
                  <a:pt x="323519" y="271779"/>
                </a:lnTo>
                <a:lnTo>
                  <a:pt x="324167" y="267969"/>
                </a:lnTo>
                <a:lnTo>
                  <a:pt x="324358" y="266699"/>
                </a:lnTo>
                <a:lnTo>
                  <a:pt x="324485" y="228599"/>
                </a:lnTo>
                <a:close/>
              </a:path>
              <a:path w="324484" h="322579">
                <a:moveTo>
                  <a:pt x="247472" y="271779"/>
                </a:moveTo>
                <a:lnTo>
                  <a:pt x="148678" y="271779"/>
                </a:lnTo>
                <a:lnTo>
                  <a:pt x="159080" y="274319"/>
                </a:lnTo>
                <a:lnTo>
                  <a:pt x="181051" y="276859"/>
                </a:lnTo>
                <a:lnTo>
                  <a:pt x="217601" y="276859"/>
                </a:lnTo>
                <a:lnTo>
                  <a:pt x="229870" y="275589"/>
                </a:lnTo>
                <a:lnTo>
                  <a:pt x="247472" y="271779"/>
                </a:lnTo>
                <a:close/>
              </a:path>
              <a:path w="324484" h="322579">
                <a:moveTo>
                  <a:pt x="290245" y="170179"/>
                </a:moveTo>
                <a:lnTo>
                  <a:pt x="116306" y="261619"/>
                </a:lnTo>
                <a:lnTo>
                  <a:pt x="120472" y="264159"/>
                </a:lnTo>
                <a:lnTo>
                  <a:pt x="129336" y="266699"/>
                </a:lnTo>
                <a:lnTo>
                  <a:pt x="138785" y="270509"/>
                </a:lnTo>
                <a:lnTo>
                  <a:pt x="143662" y="271779"/>
                </a:lnTo>
                <a:lnTo>
                  <a:pt x="253060" y="271779"/>
                </a:lnTo>
                <a:lnTo>
                  <a:pt x="258457" y="269239"/>
                </a:lnTo>
                <a:lnTo>
                  <a:pt x="263778" y="267969"/>
                </a:lnTo>
                <a:lnTo>
                  <a:pt x="268858" y="266699"/>
                </a:lnTo>
                <a:lnTo>
                  <a:pt x="271360" y="265429"/>
                </a:lnTo>
                <a:lnTo>
                  <a:pt x="276186" y="264159"/>
                </a:lnTo>
                <a:lnTo>
                  <a:pt x="278561" y="262889"/>
                </a:lnTo>
                <a:lnTo>
                  <a:pt x="283184" y="260349"/>
                </a:lnTo>
                <a:lnTo>
                  <a:pt x="285369" y="260349"/>
                </a:lnTo>
                <a:lnTo>
                  <a:pt x="287553" y="259079"/>
                </a:lnTo>
                <a:lnTo>
                  <a:pt x="291795" y="256539"/>
                </a:lnTo>
                <a:lnTo>
                  <a:pt x="293712" y="255269"/>
                </a:lnTo>
                <a:lnTo>
                  <a:pt x="295706" y="253999"/>
                </a:lnTo>
                <a:lnTo>
                  <a:pt x="317868" y="233679"/>
                </a:lnTo>
                <a:lnTo>
                  <a:pt x="318896" y="232409"/>
                </a:lnTo>
                <a:lnTo>
                  <a:pt x="320560" y="229869"/>
                </a:lnTo>
                <a:lnTo>
                  <a:pt x="321271" y="228599"/>
                </a:lnTo>
                <a:lnTo>
                  <a:pt x="321919" y="227329"/>
                </a:lnTo>
                <a:lnTo>
                  <a:pt x="322554" y="224789"/>
                </a:lnTo>
                <a:lnTo>
                  <a:pt x="323075" y="223519"/>
                </a:lnTo>
                <a:lnTo>
                  <a:pt x="323519" y="222249"/>
                </a:lnTo>
                <a:lnTo>
                  <a:pt x="323837" y="220979"/>
                </a:lnTo>
                <a:lnTo>
                  <a:pt x="324167" y="218439"/>
                </a:lnTo>
                <a:lnTo>
                  <a:pt x="324358" y="217169"/>
                </a:lnTo>
                <a:lnTo>
                  <a:pt x="324400" y="215899"/>
                </a:lnTo>
                <a:lnTo>
                  <a:pt x="324358" y="210819"/>
                </a:lnTo>
                <a:lnTo>
                  <a:pt x="324167" y="209549"/>
                </a:lnTo>
                <a:lnTo>
                  <a:pt x="323900" y="208279"/>
                </a:lnTo>
                <a:lnTo>
                  <a:pt x="323583" y="205739"/>
                </a:lnTo>
                <a:lnTo>
                  <a:pt x="322681" y="203199"/>
                </a:lnTo>
                <a:lnTo>
                  <a:pt x="321525" y="200659"/>
                </a:lnTo>
                <a:lnTo>
                  <a:pt x="320827" y="198119"/>
                </a:lnTo>
                <a:lnTo>
                  <a:pt x="311772" y="186689"/>
                </a:lnTo>
                <a:lnTo>
                  <a:pt x="310349" y="184149"/>
                </a:lnTo>
                <a:lnTo>
                  <a:pt x="309003" y="182879"/>
                </a:lnTo>
                <a:lnTo>
                  <a:pt x="307594" y="181609"/>
                </a:lnTo>
                <a:lnTo>
                  <a:pt x="306108" y="181609"/>
                </a:lnTo>
                <a:lnTo>
                  <a:pt x="304507" y="180339"/>
                </a:lnTo>
                <a:lnTo>
                  <a:pt x="302971" y="177799"/>
                </a:lnTo>
                <a:lnTo>
                  <a:pt x="301294" y="176529"/>
                </a:lnTo>
                <a:lnTo>
                  <a:pt x="297827" y="175259"/>
                </a:lnTo>
                <a:lnTo>
                  <a:pt x="295960" y="173989"/>
                </a:lnTo>
                <a:lnTo>
                  <a:pt x="294170" y="172719"/>
                </a:lnTo>
                <a:lnTo>
                  <a:pt x="292239" y="171449"/>
                </a:lnTo>
                <a:lnTo>
                  <a:pt x="290245" y="170179"/>
                </a:lnTo>
                <a:close/>
              </a:path>
              <a:path w="324484" h="322579">
                <a:moveTo>
                  <a:pt x="221437" y="151129"/>
                </a:moveTo>
                <a:lnTo>
                  <a:pt x="172872" y="151129"/>
                </a:lnTo>
                <a:lnTo>
                  <a:pt x="154889" y="154939"/>
                </a:lnTo>
                <a:lnTo>
                  <a:pt x="149237" y="154939"/>
                </a:lnTo>
                <a:lnTo>
                  <a:pt x="138188" y="157479"/>
                </a:lnTo>
                <a:lnTo>
                  <a:pt x="132918" y="160019"/>
                </a:lnTo>
                <a:lnTo>
                  <a:pt x="127723" y="161289"/>
                </a:lnTo>
                <a:lnTo>
                  <a:pt x="120395" y="163829"/>
                </a:lnTo>
                <a:lnTo>
                  <a:pt x="115709" y="166369"/>
                </a:lnTo>
                <a:lnTo>
                  <a:pt x="111213" y="167639"/>
                </a:lnTo>
                <a:lnTo>
                  <a:pt x="109156" y="168909"/>
                </a:lnTo>
                <a:lnTo>
                  <a:pt x="106972" y="170179"/>
                </a:lnTo>
                <a:lnTo>
                  <a:pt x="102857" y="172719"/>
                </a:lnTo>
                <a:lnTo>
                  <a:pt x="101003" y="173989"/>
                </a:lnTo>
                <a:lnTo>
                  <a:pt x="99072" y="175259"/>
                </a:lnTo>
                <a:lnTo>
                  <a:pt x="97269" y="176529"/>
                </a:lnTo>
                <a:lnTo>
                  <a:pt x="95415" y="176529"/>
                </a:lnTo>
                <a:lnTo>
                  <a:pt x="93738" y="177799"/>
                </a:lnTo>
                <a:lnTo>
                  <a:pt x="92011" y="180339"/>
                </a:lnTo>
                <a:lnTo>
                  <a:pt x="90398" y="181609"/>
                </a:lnTo>
                <a:lnTo>
                  <a:pt x="77812" y="195579"/>
                </a:lnTo>
                <a:lnTo>
                  <a:pt x="76911" y="196849"/>
                </a:lnTo>
                <a:lnTo>
                  <a:pt x="75374" y="199389"/>
                </a:lnTo>
                <a:lnTo>
                  <a:pt x="74663" y="200659"/>
                </a:lnTo>
                <a:lnTo>
                  <a:pt x="74155" y="203199"/>
                </a:lnTo>
                <a:lnTo>
                  <a:pt x="73571" y="204469"/>
                </a:lnTo>
                <a:lnTo>
                  <a:pt x="73126" y="205739"/>
                </a:lnTo>
                <a:lnTo>
                  <a:pt x="72796" y="207009"/>
                </a:lnTo>
                <a:lnTo>
                  <a:pt x="72288" y="210819"/>
                </a:lnTo>
                <a:lnTo>
                  <a:pt x="72288" y="217169"/>
                </a:lnTo>
                <a:lnTo>
                  <a:pt x="72796" y="219709"/>
                </a:lnTo>
                <a:lnTo>
                  <a:pt x="73126" y="222249"/>
                </a:lnTo>
                <a:lnTo>
                  <a:pt x="73507" y="223519"/>
                </a:lnTo>
                <a:lnTo>
                  <a:pt x="74536" y="226059"/>
                </a:lnTo>
                <a:lnTo>
                  <a:pt x="75818" y="228599"/>
                </a:lnTo>
                <a:lnTo>
                  <a:pt x="76657" y="231139"/>
                </a:lnTo>
                <a:lnTo>
                  <a:pt x="85064" y="241299"/>
                </a:lnTo>
                <a:lnTo>
                  <a:pt x="86423" y="243839"/>
                </a:lnTo>
                <a:lnTo>
                  <a:pt x="87896" y="245109"/>
                </a:lnTo>
                <a:lnTo>
                  <a:pt x="89306" y="246379"/>
                </a:lnTo>
                <a:lnTo>
                  <a:pt x="90792" y="247649"/>
                </a:lnTo>
                <a:lnTo>
                  <a:pt x="92392" y="248919"/>
                </a:lnTo>
                <a:lnTo>
                  <a:pt x="94068" y="250189"/>
                </a:lnTo>
                <a:lnTo>
                  <a:pt x="97472" y="251459"/>
                </a:lnTo>
                <a:lnTo>
                  <a:pt x="99199" y="252729"/>
                </a:lnTo>
                <a:lnTo>
                  <a:pt x="102920" y="255269"/>
                </a:lnTo>
                <a:lnTo>
                  <a:pt x="106908" y="257809"/>
                </a:lnTo>
                <a:lnTo>
                  <a:pt x="280923" y="166369"/>
                </a:lnTo>
                <a:lnTo>
                  <a:pt x="276745" y="163829"/>
                </a:lnTo>
                <a:lnTo>
                  <a:pt x="263131" y="160019"/>
                </a:lnTo>
                <a:lnTo>
                  <a:pt x="258305" y="157479"/>
                </a:lnTo>
                <a:lnTo>
                  <a:pt x="253428" y="157479"/>
                </a:lnTo>
                <a:lnTo>
                  <a:pt x="232486" y="152399"/>
                </a:lnTo>
                <a:lnTo>
                  <a:pt x="221437" y="151129"/>
                </a:lnTo>
                <a:close/>
              </a:path>
              <a:path w="324484" h="322579">
                <a:moveTo>
                  <a:pt x="110324" y="0"/>
                </a:moveTo>
                <a:lnTo>
                  <a:pt x="104546" y="0"/>
                </a:lnTo>
                <a:lnTo>
                  <a:pt x="82499" y="5079"/>
                </a:lnTo>
                <a:lnTo>
                  <a:pt x="48323" y="22859"/>
                </a:lnTo>
                <a:lnTo>
                  <a:pt x="46139" y="24129"/>
                </a:lnTo>
                <a:lnTo>
                  <a:pt x="44018" y="25399"/>
                </a:lnTo>
                <a:lnTo>
                  <a:pt x="41960" y="27939"/>
                </a:lnTo>
                <a:lnTo>
                  <a:pt x="39839" y="29209"/>
                </a:lnTo>
                <a:lnTo>
                  <a:pt x="37845" y="31749"/>
                </a:lnTo>
                <a:lnTo>
                  <a:pt x="35788" y="33019"/>
                </a:lnTo>
                <a:lnTo>
                  <a:pt x="33921" y="35559"/>
                </a:lnTo>
                <a:lnTo>
                  <a:pt x="32003" y="36829"/>
                </a:lnTo>
                <a:lnTo>
                  <a:pt x="30200" y="39369"/>
                </a:lnTo>
                <a:lnTo>
                  <a:pt x="26670" y="43179"/>
                </a:lnTo>
                <a:lnTo>
                  <a:pt x="24930" y="45719"/>
                </a:lnTo>
                <a:lnTo>
                  <a:pt x="23266" y="48259"/>
                </a:lnTo>
                <a:lnTo>
                  <a:pt x="21717" y="49529"/>
                </a:lnTo>
                <a:lnTo>
                  <a:pt x="4762" y="85089"/>
                </a:lnTo>
                <a:lnTo>
                  <a:pt x="2120" y="96519"/>
                </a:lnTo>
                <a:lnTo>
                  <a:pt x="1549" y="99059"/>
                </a:lnTo>
                <a:lnTo>
                  <a:pt x="381" y="107949"/>
                </a:lnTo>
                <a:lnTo>
                  <a:pt x="0" y="114299"/>
                </a:lnTo>
                <a:lnTo>
                  <a:pt x="0" y="125729"/>
                </a:lnTo>
                <a:lnTo>
                  <a:pt x="190" y="129539"/>
                </a:lnTo>
                <a:lnTo>
                  <a:pt x="647" y="133349"/>
                </a:lnTo>
                <a:lnTo>
                  <a:pt x="1155" y="138429"/>
                </a:lnTo>
                <a:lnTo>
                  <a:pt x="1866" y="142239"/>
                </a:lnTo>
                <a:lnTo>
                  <a:pt x="2641" y="147319"/>
                </a:lnTo>
                <a:lnTo>
                  <a:pt x="3657" y="151129"/>
                </a:lnTo>
                <a:lnTo>
                  <a:pt x="6045" y="158749"/>
                </a:lnTo>
                <a:lnTo>
                  <a:pt x="7454" y="163829"/>
                </a:lnTo>
                <a:lnTo>
                  <a:pt x="10667" y="171449"/>
                </a:lnTo>
                <a:lnTo>
                  <a:pt x="14389" y="179069"/>
                </a:lnTo>
                <a:lnTo>
                  <a:pt x="16446" y="182879"/>
                </a:lnTo>
                <a:lnTo>
                  <a:pt x="18630" y="185419"/>
                </a:lnTo>
                <a:lnTo>
                  <a:pt x="20878" y="189229"/>
                </a:lnTo>
                <a:lnTo>
                  <a:pt x="23266" y="193039"/>
                </a:lnTo>
                <a:lnTo>
                  <a:pt x="25768" y="195579"/>
                </a:lnTo>
                <a:lnTo>
                  <a:pt x="28397" y="199389"/>
                </a:lnTo>
                <a:lnTo>
                  <a:pt x="31165" y="201929"/>
                </a:lnTo>
                <a:lnTo>
                  <a:pt x="36817" y="208279"/>
                </a:lnTo>
                <a:lnTo>
                  <a:pt x="39839" y="210819"/>
                </a:lnTo>
                <a:lnTo>
                  <a:pt x="63423" y="227329"/>
                </a:lnTo>
                <a:lnTo>
                  <a:pt x="67144" y="229869"/>
                </a:lnTo>
                <a:lnTo>
                  <a:pt x="65214" y="223519"/>
                </a:lnTo>
                <a:lnTo>
                  <a:pt x="64770" y="222249"/>
                </a:lnTo>
                <a:lnTo>
                  <a:pt x="64452" y="219709"/>
                </a:lnTo>
                <a:lnTo>
                  <a:pt x="64185" y="218439"/>
                </a:lnTo>
                <a:lnTo>
                  <a:pt x="64090" y="217169"/>
                </a:lnTo>
                <a:lnTo>
                  <a:pt x="64185" y="209549"/>
                </a:lnTo>
                <a:lnTo>
                  <a:pt x="64452" y="208279"/>
                </a:lnTo>
                <a:lnTo>
                  <a:pt x="64770" y="205739"/>
                </a:lnTo>
                <a:lnTo>
                  <a:pt x="65214" y="203199"/>
                </a:lnTo>
                <a:lnTo>
                  <a:pt x="65798" y="201929"/>
                </a:lnTo>
                <a:lnTo>
                  <a:pt x="66446" y="199389"/>
                </a:lnTo>
                <a:lnTo>
                  <a:pt x="68046" y="195579"/>
                </a:lnTo>
                <a:lnTo>
                  <a:pt x="69011" y="194309"/>
                </a:lnTo>
                <a:lnTo>
                  <a:pt x="69976" y="191769"/>
                </a:lnTo>
                <a:lnTo>
                  <a:pt x="71069" y="190499"/>
                </a:lnTo>
                <a:lnTo>
                  <a:pt x="72288" y="189229"/>
                </a:lnTo>
                <a:lnTo>
                  <a:pt x="73634" y="186689"/>
                </a:lnTo>
                <a:lnTo>
                  <a:pt x="74980" y="185419"/>
                </a:lnTo>
                <a:lnTo>
                  <a:pt x="76466" y="182879"/>
                </a:lnTo>
                <a:lnTo>
                  <a:pt x="78003" y="181609"/>
                </a:lnTo>
                <a:lnTo>
                  <a:pt x="81343" y="177799"/>
                </a:lnTo>
                <a:lnTo>
                  <a:pt x="84950" y="175259"/>
                </a:lnTo>
                <a:lnTo>
                  <a:pt x="86931" y="172719"/>
                </a:lnTo>
                <a:lnTo>
                  <a:pt x="88988" y="171449"/>
                </a:lnTo>
                <a:lnTo>
                  <a:pt x="90982" y="170179"/>
                </a:lnTo>
                <a:lnTo>
                  <a:pt x="93167" y="168909"/>
                </a:lnTo>
                <a:lnTo>
                  <a:pt x="95415" y="167639"/>
                </a:lnTo>
                <a:lnTo>
                  <a:pt x="97726" y="166369"/>
                </a:lnTo>
                <a:lnTo>
                  <a:pt x="100114" y="163829"/>
                </a:lnTo>
                <a:lnTo>
                  <a:pt x="102552" y="163829"/>
                </a:lnTo>
                <a:lnTo>
                  <a:pt x="105054" y="161289"/>
                </a:lnTo>
                <a:lnTo>
                  <a:pt x="107632" y="160019"/>
                </a:lnTo>
                <a:lnTo>
                  <a:pt x="110324" y="158749"/>
                </a:lnTo>
                <a:lnTo>
                  <a:pt x="110324" y="0"/>
                </a:lnTo>
                <a:close/>
              </a:path>
              <a:path w="324484" h="322579">
                <a:moveTo>
                  <a:pt x="127609" y="0"/>
                </a:moveTo>
                <a:lnTo>
                  <a:pt x="121894" y="0"/>
                </a:lnTo>
                <a:lnTo>
                  <a:pt x="121894" y="154939"/>
                </a:lnTo>
                <a:lnTo>
                  <a:pt x="125996" y="152399"/>
                </a:lnTo>
                <a:lnTo>
                  <a:pt x="130175" y="151129"/>
                </a:lnTo>
                <a:lnTo>
                  <a:pt x="134467" y="151129"/>
                </a:lnTo>
                <a:lnTo>
                  <a:pt x="152692" y="146049"/>
                </a:lnTo>
                <a:lnTo>
                  <a:pt x="157505" y="144779"/>
                </a:lnTo>
                <a:lnTo>
                  <a:pt x="162318" y="144779"/>
                </a:lnTo>
                <a:lnTo>
                  <a:pt x="182473" y="142239"/>
                </a:lnTo>
                <a:lnTo>
                  <a:pt x="230193" y="142239"/>
                </a:lnTo>
                <a:lnTo>
                  <a:pt x="232156" y="116839"/>
                </a:lnTo>
                <a:lnTo>
                  <a:pt x="231889" y="111759"/>
                </a:lnTo>
                <a:lnTo>
                  <a:pt x="231635" y="107949"/>
                </a:lnTo>
                <a:lnTo>
                  <a:pt x="231254" y="105409"/>
                </a:lnTo>
                <a:lnTo>
                  <a:pt x="230479" y="99059"/>
                </a:lnTo>
                <a:lnTo>
                  <a:pt x="229908" y="96519"/>
                </a:lnTo>
                <a:lnTo>
                  <a:pt x="229387" y="93979"/>
                </a:lnTo>
                <a:lnTo>
                  <a:pt x="228752" y="91439"/>
                </a:lnTo>
                <a:lnTo>
                  <a:pt x="228041" y="88899"/>
                </a:lnTo>
                <a:lnTo>
                  <a:pt x="227279" y="85089"/>
                </a:lnTo>
                <a:lnTo>
                  <a:pt x="226440" y="82549"/>
                </a:lnTo>
                <a:lnTo>
                  <a:pt x="214884" y="57149"/>
                </a:lnTo>
                <a:lnTo>
                  <a:pt x="213474" y="54609"/>
                </a:lnTo>
                <a:lnTo>
                  <a:pt x="211937" y="52069"/>
                </a:lnTo>
                <a:lnTo>
                  <a:pt x="210464" y="49529"/>
                </a:lnTo>
                <a:lnTo>
                  <a:pt x="207187" y="45719"/>
                </a:lnTo>
                <a:lnTo>
                  <a:pt x="205384" y="43179"/>
                </a:lnTo>
                <a:lnTo>
                  <a:pt x="203720" y="41909"/>
                </a:lnTo>
                <a:lnTo>
                  <a:pt x="201853" y="39369"/>
                </a:lnTo>
                <a:lnTo>
                  <a:pt x="200063" y="36829"/>
                </a:lnTo>
                <a:lnTo>
                  <a:pt x="198132" y="35559"/>
                </a:lnTo>
                <a:lnTo>
                  <a:pt x="196278" y="33019"/>
                </a:lnTo>
                <a:lnTo>
                  <a:pt x="194284" y="31749"/>
                </a:lnTo>
                <a:lnTo>
                  <a:pt x="192227" y="29209"/>
                </a:lnTo>
                <a:lnTo>
                  <a:pt x="190182" y="27939"/>
                </a:lnTo>
                <a:lnTo>
                  <a:pt x="188125" y="25399"/>
                </a:lnTo>
                <a:lnTo>
                  <a:pt x="183756" y="22859"/>
                </a:lnTo>
                <a:lnTo>
                  <a:pt x="179273" y="19049"/>
                </a:lnTo>
                <a:lnTo>
                  <a:pt x="149618" y="5079"/>
                </a:lnTo>
                <a:lnTo>
                  <a:pt x="146989" y="5079"/>
                </a:lnTo>
                <a:lnTo>
                  <a:pt x="144221" y="3809"/>
                </a:lnTo>
                <a:lnTo>
                  <a:pt x="127609" y="0"/>
                </a:lnTo>
                <a:close/>
              </a:path>
              <a:path w="324484" h="322579">
                <a:moveTo>
                  <a:pt x="230193" y="142239"/>
                </a:moveTo>
                <a:lnTo>
                  <a:pt x="206349" y="142239"/>
                </a:lnTo>
                <a:lnTo>
                  <a:pt x="222199" y="143509"/>
                </a:lnTo>
                <a:lnTo>
                  <a:pt x="229908" y="143509"/>
                </a:lnTo>
                <a:lnTo>
                  <a:pt x="230193" y="1422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solidFill>
                <a:srgbClr val="333333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3C097ACE-FF73-A27A-636B-48A8A1FA7F36}"/>
              </a:ext>
            </a:extLst>
          </p:cNvPr>
          <p:cNvGrpSpPr/>
          <p:nvPr/>
        </p:nvGrpSpPr>
        <p:grpSpPr>
          <a:xfrm>
            <a:off x="4598082" y="2180788"/>
            <a:ext cx="314669" cy="313930"/>
            <a:chOff x="4598082" y="2201762"/>
            <a:chExt cx="314669" cy="313930"/>
          </a:xfrm>
        </p:grpSpPr>
        <p:sp>
          <p:nvSpPr>
            <p:cNvPr id="17409" name="object 43">
              <a:extLst>
                <a:ext uri="{FF2B5EF4-FFF2-40B4-BE49-F238E27FC236}">
                  <a16:creationId xmlns="" xmlns:a16="http://schemas.microsoft.com/office/drawing/2014/main" id="{BB0CBD6F-F9D5-BE24-78EB-0C766AC58223}"/>
                </a:ext>
              </a:extLst>
            </p:cNvPr>
            <p:cNvSpPr/>
            <p:nvPr/>
          </p:nvSpPr>
          <p:spPr>
            <a:xfrm>
              <a:off x="4598082" y="2201762"/>
              <a:ext cx="314669" cy="31393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269747" y="0"/>
                  </a:moveTo>
                  <a:lnTo>
                    <a:pt x="225995" y="3530"/>
                  </a:lnTo>
                  <a:lnTo>
                    <a:pt x="184489" y="13752"/>
                  </a:lnTo>
                  <a:lnTo>
                    <a:pt x="145786" y="30110"/>
                  </a:lnTo>
                  <a:lnTo>
                    <a:pt x="110441" y="52047"/>
                  </a:lnTo>
                  <a:lnTo>
                    <a:pt x="79009" y="79009"/>
                  </a:lnTo>
                  <a:lnTo>
                    <a:pt x="52047" y="110441"/>
                  </a:lnTo>
                  <a:lnTo>
                    <a:pt x="30110" y="145786"/>
                  </a:lnTo>
                  <a:lnTo>
                    <a:pt x="13752" y="184489"/>
                  </a:lnTo>
                  <a:lnTo>
                    <a:pt x="3530" y="225995"/>
                  </a:lnTo>
                  <a:lnTo>
                    <a:pt x="0" y="269748"/>
                  </a:lnTo>
                  <a:lnTo>
                    <a:pt x="894" y="291870"/>
                  </a:lnTo>
                  <a:lnTo>
                    <a:pt x="7839" y="334569"/>
                  </a:lnTo>
                  <a:lnTo>
                    <a:pt x="21199" y="374743"/>
                  </a:lnTo>
                  <a:lnTo>
                    <a:pt x="40416" y="411836"/>
                  </a:lnTo>
                  <a:lnTo>
                    <a:pt x="64935" y="445294"/>
                  </a:lnTo>
                  <a:lnTo>
                    <a:pt x="94201" y="474560"/>
                  </a:lnTo>
                  <a:lnTo>
                    <a:pt x="127659" y="499079"/>
                  </a:lnTo>
                  <a:lnTo>
                    <a:pt x="164752" y="518296"/>
                  </a:lnTo>
                  <a:lnTo>
                    <a:pt x="204926" y="531656"/>
                  </a:lnTo>
                  <a:lnTo>
                    <a:pt x="247625" y="538601"/>
                  </a:lnTo>
                  <a:lnTo>
                    <a:pt x="269747" y="539496"/>
                  </a:lnTo>
                  <a:lnTo>
                    <a:pt x="291870" y="538601"/>
                  </a:lnTo>
                  <a:lnTo>
                    <a:pt x="334569" y="531656"/>
                  </a:lnTo>
                  <a:lnTo>
                    <a:pt x="374743" y="518296"/>
                  </a:lnTo>
                  <a:lnTo>
                    <a:pt x="411836" y="499079"/>
                  </a:lnTo>
                  <a:lnTo>
                    <a:pt x="445294" y="474560"/>
                  </a:lnTo>
                  <a:lnTo>
                    <a:pt x="474560" y="445294"/>
                  </a:lnTo>
                  <a:lnTo>
                    <a:pt x="499079" y="411836"/>
                  </a:lnTo>
                  <a:lnTo>
                    <a:pt x="518296" y="374743"/>
                  </a:lnTo>
                  <a:lnTo>
                    <a:pt x="531656" y="334569"/>
                  </a:lnTo>
                  <a:lnTo>
                    <a:pt x="538601" y="291870"/>
                  </a:lnTo>
                  <a:lnTo>
                    <a:pt x="539495" y="269748"/>
                  </a:lnTo>
                  <a:lnTo>
                    <a:pt x="538601" y="247625"/>
                  </a:lnTo>
                  <a:lnTo>
                    <a:pt x="531656" y="204926"/>
                  </a:lnTo>
                  <a:lnTo>
                    <a:pt x="518296" y="164752"/>
                  </a:lnTo>
                  <a:lnTo>
                    <a:pt x="499079" y="127659"/>
                  </a:lnTo>
                  <a:lnTo>
                    <a:pt x="474560" y="94201"/>
                  </a:lnTo>
                  <a:lnTo>
                    <a:pt x="445294" y="64935"/>
                  </a:lnTo>
                  <a:lnTo>
                    <a:pt x="411836" y="40416"/>
                  </a:lnTo>
                  <a:lnTo>
                    <a:pt x="374743" y="21199"/>
                  </a:lnTo>
                  <a:lnTo>
                    <a:pt x="334569" y="7839"/>
                  </a:lnTo>
                  <a:lnTo>
                    <a:pt x="291870" y="894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>
              <a:noFill/>
            </a:ln>
            <a:effectLst>
              <a:outerShdw blurRad="203200" dist="38100" dir="2700000" sx="102000" sy="102000" algn="tl" rotWithShape="0">
                <a:srgbClr val="330CC0">
                  <a:alpha val="25000"/>
                </a:srgbClr>
              </a:outerShdw>
            </a:effectLst>
            <a:scene3d>
              <a:camera prst="orthographicFront"/>
              <a:lightRig rig="balanced" dir="t">
                <a:rot lat="0" lon="0" rev="6600000"/>
              </a:lightRig>
            </a:scene3d>
            <a:sp3d>
              <a:bevelT w="127000" h="31750"/>
            </a:sp3d>
          </p:spPr>
          <p:txBody>
            <a:bodyPr vert="horz" wrap="square" lIns="0" tIns="0" rIns="91440" bIns="45720" numCol="1" anchor="ctr" anchorCtr="0" compatLnSpc="1">
              <a:noAutofit/>
            </a:bodyPr>
            <a:lstStyle/>
            <a:p>
              <a:pPr marL="36000" algn="ctr" defTabSz="609585"/>
              <a:endParaRPr b="1" kern="0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7412" name="object 60">
              <a:extLst>
                <a:ext uri="{FF2B5EF4-FFF2-40B4-BE49-F238E27FC236}">
                  <a16:creationId xmlns="" xmlns:a16="http://schemas.microsoft.com/office/drawing/2014/main" id="{0033078E-C06E-9A6C-DAA4-0DEE2BEE141F}"/>
                </a:ext>
              </a:extLst>
            </p:cNvPr>
            <p:cNvSpPr/>
            <p:nvPr/>
          </p:nvSpPr>
          <p:spPr>
            <a:xfrm>
              <a:off x="4668234" y="2261466"/>
              <a:ext cx="174364" cy="193159"/>
            </a:xfrm>
            <a:custGeom>
              <a:avLst/>
              <a:gdLst/>
              <a:ahLst/>
              <a:cxnLst/>
              <a:rect l="l" t="t" r="r" b="b"/>
              <a:pathLst>
                <a:path w="299085" h="332105">
                  <a:moveTo>
                    <a:pt x="265262" y="33000"/>
                  </a:moveTo>
                  <a:lnTo>
                    <a:pt x="33310" y="33000"/>
                  </a:lnTo>
                  <a:lnTo>
                    <a:pt x="19438" y="36065"/>
                  </a:lnTo>
                  <a:lnTo>
                    <a:pt x="8491" y="44336"/>
                  </a:lnTo>
                  <a:lnTo>
                    <a:pt x="1780" y="56429"/>
                  </a:lnTo>
                  <a:lnTo>
                    <a:pt x="0" y="298539"/>
                  </a:lnTo>
                  <a:lnTo>
                    <a:pt x="2989" y="312407"/>
                  </a:lnTo>
                  <a:lnTo>
                    <a:pt x="11117" y="323445"/>
                  </a:lnTo>
                  <a:lnTo>
                    <a:pt x="23128" y="330286"/>
                  </a:lnTo>
                  <a:lnTo>
                    <a:pt x="265555" y="331846"/>
                  </a:lnTo>
                  <a:lnTo>
                    <a:pt x="279425" y="328809"/>
                  </a:lnTo>
                  <a:lnTo>
                    <a:pt x="290464" y="320607"/>
                  </a:lnTo>
                  <a:lnTo>
                    <a:pt x="297307" y="308607"/>
                  </a:lnTo>
                  <a:lnTo>
                    <a:pt x="297372" y="298539"/>
                  </a:lnTo>
                  <a:lnTo>
                    <a:pt x="33004" y="298539"/>
                  </a:lnTo>
                  <a:lnTo>
                    <a:pt x="33004" y="116114"/>
                  </a:lnTo>
                  <a:lnTo>
                    <a:pt x="298548" y="116114"/>
                  </a:lnTo>
                  <a:lnTo>
                    <a:pt x="298869" y="66311"/>
                  </a:lnTo>
                  <a:lnTo>
                    <a:pt x="295671" y="52499"/>
                  </a:lnTo>
                  <a:lnTo>
                    <a:pt x="287449" y="41486"/>
                  </a:lnTo>
                  <a:lnTo>
                    <a:pt x="275510" y="34620"/>
                  </a:lnTo>
                  <a:lnTo>
                    <a:pt x="265262" y="33000"/>
                  </a:lnTo>
                  <a:close/>
                </a:path>
                <a:path w="299085" h="332105">
                  <a:moveTo>
                    <a:pt x="298548" y="116114"/>
                  </a:moveTo>
                  <a:lnTo>
                    <a:pt x="265262" y="116114"/>
                  </a:lnTo>
                  <a:lnTo>
                    <a:pt x="265262" y="298539"/>
                  </a:lnTo>
                  <a:lnTo>
                    <a:pt x="297372" y="298539"/>
                  </a:lnTo>
                  <a:lnTo>
                    <a:pt x="298548" y="116114"/>
                  </a:lnTo>
                  <a:close/>
                </a:path>
                <a:path w="299085" h="332105">
                  <a:moveTo>
                    <a:pt x="104513" y="149114"/>
                  </a:moveTo>
                  <a:lnTo>
                    <a:pt x="86788" y="166845"/>
                  </a:lnTo>
                  <a:lnTo>
                    <a:pt x="127427" y="207176"/>
                  </a:lnTo>
                  <a:lnTo>
                    <a:pt x="87095" y="247816"/>
                  </a:lnTo>
                  <a:lnTo>
                    <a:pt x="104513" y="265233"/>
                  </a:lnTo>
                  <a:lnTo>
                    <a:pt x="144849" y="224899"/>
                  </a:lnTo>
                  <a:lnTo>
                    <a:pt x="180435" y="224899"/>
                  </a:lnTo>
                  <a:lnTo>
                    <a:pt x="162582" y="207176"/>
                  </a:lnTo>
                  <a:lnTo>
                    <a:pt x="180003" y="189758"/>
                  </a:lnTo>
                  <a:lnTo>
                    <a:pt x="145159" y="189758"/>
                  </a:lnTo>
                  <a:lnTo>
                    <a:pt x="104513" y="149114"/>
                  </a:lnTo>
                  <a:close/>
                </a:path>
                <a:path w="299085" h="332105">
                  <a:moveTo>
                    <a:pt x="180435" y="224899"/>
                  </a:moveTo>
                  <a:lnTo>
                    <a:pt x="144849" y="224899"/>
                  </a:lnTo>
                  <a:lnTo>
                    <a:pt x="185498" y="265233"/>
                  </a:lnTo>
                  <a:lnTo>
                    <a:pt x="203214" y="247511"/>
                  </a:lnTo>
                  <a:lnTo>
                    <a:pt x="180435" y="224899"/>
                  </a:lnTo>
                  <a:close/>
                </a:path>
                <a:path w="299085" h="332105">
                  <a:moveTo>
                    <a:pt x="185498" y="149114"/>
                  </a:moveTo>
                  <a:lnTo>
                    <a:pt x="145159" y="189758"/>
                  </a:lnTo>
                  <a:lnTo>
                    <a:pt x="180003" y="189758"/>
                  </a:lnTo>
                  <a:lnTo>
                    <a:pt x="202921" y="166845"/>
                  </a:lnTo>
                  <a:lnTo>
                    <a:pt x="185498" y="149114"/>
                  </a:lnTo>
                  <a:close/>
                </a:path>
                <a:path w="299085" h="332105">
                  <a:moveTo>
                    <a:pt x="82816" y="0"/>
                  </a:moveTo>
                  <a:lnTo>
                    <a:pt x="49812" y="0"/>
                  </a:lnTo>
                  <a:lnTo>
                    <a:pt x="49812" y="33000"/>
                  </a:lnTo>
                  <a:lnTo>
                    <a:pt x="82816" y="33000"/>
                  </a:lnTo>
                  <a:lnTo>
                    <a:pt x="82816" y="0"/>
                  </a:lnTo>
                  <a:close/>
                </a:path>
                <a:path w="299085" h="332105">
                  <a:moveTo>
                    <a:pt x="248751" y="0"/>
                  </a:moveTo>
                  <a:lnTo>
                    <a:pt x="215438" y="0"/>
                  </a:lnTo>
                  <a:lnTo>
                    <a:pt x="215438" y="33000"/>
                  </a:lnTo>
                  <a:lnTo>
                    <a:pt x="248751" y="33000"/>
                  </a:lnTo>
                  <a:lnTo>
                    <a:pt x="248751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333333"/>
                </a:solidFill>
              </a:endParaRPr>
            </a:p>
          </p:txBody>
        </p:sp>
      </p:grpSp>
      <p:grpSp>
        <p:nvGrpSpPr>
          <p:cNvPr id="17432" name="组合 17431">
            <a:extLst>
              <a:ext uri="{FF2B5EF4-FFF2-40B4-BE49-F238E27FC236}">
                <a16:creationId xmlns="" xmlns:a16="http://schemas.microsoft.com/office/drawing/2014/main" id="{DE1B0A00-0C70-50B5-560B-6D9B035709A2}"/>
              </a:ext>
            </a:extLst>
          </p:cNvPr>
          <p:cNvGrpSpPr/>
          <p:nvPr/>
        </p:nvGrpSpPr>
        <p:grpSpPr>
          <a:xfrm>
            <a:off x="4598082" y="3298061"/>
            <a:ext cx="314669" cy="313930"/>
            <a:chOff x="4612784" y="3319035"/>
            <a:chExt cx="314669" cy="313930"/>
          </a:xfrm>
        </p:grpSpPr>
        <p:sp>
          <p:nvSpPr>
            <p:cNvPr id="17410" name="object 48">
              <a:extLst>
                <a:ext uri="{FF2B5EF4-FFF2-40B4-BE49-F238E27FC236}">
                  <a16:creationId xmlns="" xmlns:a16="http://schemas.microsoft.com/office/drawing/2014/main" id="{064D2F00-07EF-D33C-FA55-E964ED50223E}"/>
                </a:ext>
              </a:extLst>
            </p:cNvPr>
            <p:cNvSpPr/>
            <p:nvPr/>
          </p:nvSpPr>
          <p:spPr>
            <a:xfrm>
              <a:off x="4612784" y="3319035"/>
              <a:ext cx="314669" cy="31393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269748" y="0"/>
                  </a:moveTo>
                  <a:lnTo>
                    <a:pt x="225995" y="3530"/>
                  </a:lnTo>
                  <a:lnTo>
                    <a:pt x="184489" y="13752"/>
                  </a:lnTo>
                  <a:lnTo>
                    <a:pt x="145786" y="30110"/>
                  </a:lnTo>
                  <a:lnTo>
                    <a:pt x="110441" y="52047"/>
                  </a:lnTo>
                  <a:lnTo>
                    <a:pt x="79009" y="79009"/>
                  </a:lnTo>
                  <a:lnTo>
                    <a:pt x="52047" y="110441"/>
                  </a:lnTo>
                  <a:lnTo>
                    <a:pt x="30110" y="145786"/>
                  </a:lnTo>
                  <a:lnTo>
                    <a:pt x="13752" y="184489"/>
                  </a:lnTo>
                  <a:lnTo>
                    <a:pt x="3530" y="225995"/>
                  </a:lnTo>
                  <a:lnTo>
                    <a:pt x="0" y="269747"/>
                  </a:lnTo>
                  <a:lnTo>
                    <a:pt x="894" y="291870"/>
                  </a:lnTo>
                  <a:lnTo>
                    <a:pt x="7839" y="334569"/>
                  </a:lnTo>
                  <a:lnTo>
                    <a:pt x="21199" y="374743"/>
                  </a:lnTo>
                  <a:lnTo>
                    <a:pt x="40416" y="411836"/>
                  </a:lnTo>
                  <a:lnTo>
                    <a:pt x="64935" y="445294"/>
                  </a:lnTo>
                  <a:lnTo>
                    <a:pt x="94201" y="474560"/>
                  </a:lnTo>
                  <a:lnTo>
                    <a:pt x="127659" y="499079"/>
                  </a:lnTo>
                  <a:lnTo>
                    <a:pt x="164752" y="518296"/>
                  </a:lnTo>
                  <a:lnTo>
                    <a:pt x="204926" y="531656"/>
                  </a:lnTo>
                  <a:lnTo>
                    <a:pt x="247625" y="538601"/>
                  </a:lnTo>
                  <a:lnTo>
                    <a:pt x="269748" y="539495"/>
                  </a:lnTo>
                  <a:lnTo>
                    <a:pt x="291870" y="538601"/>
                  </a:lnTo>
                  <a:lnTo>
                    <a:pt x="334569" y="531656"/>
                  </a:lnTo>
                  <a:lnTo>
                    <a:pt x="374743" y="518296"/>
                  </a:lnTo>
                  <a:lnTo>
                    <a:pt x="411836" y="499079"/>
                  </a:lnTo>
                  <a:lnTo>
                    <a:pt x="445294" y="474560"/>
                  </a:lnTo>
                  <a:lnTo>
                    <a:pt x="474560" y="445294"/>
                  </a:lnTo>
                  <a:lnTo>
                    <a:pt x="499079" y="411836"/>
                  </a:lnTo>
                  <a:lnTo>
                    <a:pt x="518296" y="374743"/>
                  </a:lnTo>
                  <a:lnTo>
                    <a:pt x="531656" y="334569"/>
                  </a:lnTo>
                  <a:lnTo>
                    <a:pt x="538601" y="291870"/>
                  </a:lnTo>
                  <a:lnTo>
                    <a:pt x="539496" y="269747"/>
                  </a:lnTo>
                  <a:lnTo>
                    <a:pt x="538601" y="247625"/>
                  </a:lnTo>
                  <a:lnTo>
                    <a:pt x="531656" y="204926"/>
                  </a:lnTo>
                  <a:lnTo>
                    <a:pt x="518296" y="164752"/>
                  </a:lnTo>
                  <a:lnTo>
                    <a:pt x="499079" y="127659"/>
                  </a:lnTo>
                  <a:lnTo>
                    <a:pt x="474560" y="94201"/>
                  </a:lnTo>
                  <a:lnTo>
                    <a:pt x="445294" y="64935"/>
                  </a:lnTo>
                  <a:lnTo>
                    <a:pt x="411836" y="40416"/>
                  </a:lnTo>
                  <a:lnTo>
                    <a:pt x="374743" y="21199"/>
                  </a:lnTo>
                  <a:lnTo>
                    <a:pt x="334569" y="7839"/>
                  </a:lnTo>
                  <a:lnTo>
                    <a:pt x="291870" y="894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>
              <a:noFill/>
            </a:ln>
            <a:effectLst>
              <a:outerShdw blurRad="203200" dist="38100" dir="2700000" sx="102000" sy="102000" algn="tl" rotWithShape="0">
                <a:srgbClr val="330CC0">
                  <a:alpha val="25000"/>
                </a:srgbClr>
              </a:outerShdw>
            </a:effectLst>
            <a:scene3d>
              <a:camera prst="orthographicFront"/>
              <a:lightRig rig="balanced" dir="t">
                <a:rot lat="0" lon="0" rev="6600000"/>
              </a:lightRig>
            </a:scene3d>
            <a:sp3d>
              <a:bevelT w="127000" h="31750"/>
            </a:sp3d>
          </p:spPr>
          <p:txBody>
            <a:bodyPr vert="horz" wrap="square" lIns="0" tIns="0" rIns="91440" bIns="45720" numCol="1" anchor="ctr" anchorCtr="0" compatLnSpc="1">
              <a:noAutofit/>
            </a:bodyPr>
            <a:lstStyle/>
            <a:p>
              <a:pPr marL="36000" algn="ctr" defTabSz="609585"/>
              <a:endParaRPr b="1" kern="0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7413" name="object 64">
              <a:extLst>
                <a:ext uri="{FF2B5EF4-FFF2-40B4-BE49-F238E27FC236}">
                  <a16:creationId xmlns="" xmlns:a16="http://schemas.microsoft.com/office/drawing/2014/main" id="{770DC679-D1A0-2BF4-ED9E-BC0A19E72B9C}"/>
                </a:ext>
              </a:extLst>
            </p:cNvPr>
            <p:cNvSpPr/>
            <p:nvPr/>
          </p:nvSpPr>
          <p:spPr>
            <a:xfrm>
              <a:off x="4676550" y="3382833"/>
              <a:ext cx="191763" cy="190574"/>
            </a:xfrm>
            <a:custGeom>
              <a:avLst/>
              <a:gdLst/>
              <a:ahLst/>
              <a:cxnLst/>
              <a:rect l="l" t="t" r="r" b="b"/>
              <a:pathLst>
                <a:path w="328929" h="327660">
                  <a:moveTo>
                    <a:pt x="218408" y="0"/>
                  </a:moveTo>
                  <a:lnTo>
                    <a:pt x="171410" y="10729"/>
                  </a:lnTo>
                  <a:lnTo>
                    <a:pt x="87046" y="86333"/>
                  </a:lnTo>
                  <a:lnTo>
                    <a:pt x="32794" y="140572"/>
                  </a:lnTo>
                  <a:lnTo>
                    <a:pt x="6173" y="182408"/>
                  </a:lnTo>
                  <a:lnTo>
                    <a:pt x="0" y="217988"/>
                  </a:lnTo>
                  <a:lnTo>
                    <a:pt x="574" y="230024"/>
                  </a:lnTo>
                  <a:lnTo>
                    <a:pt x="16065" y="275918"/>
                  </a:lnTo>
                  <a:lnTo>
                    <a:pt x="44536" y="304606"/>
                  </a:lnTo>
                  <a:lnTo>
                    <a:pt x="78866" y="321901"/>
                  </a:lnTo>
                  <a:lnTo>
                    <a:pt x="114096" y="327280"/>
                  </a:lnTo>
                  <a:lnTo>
                    <a:pt x="125657" y="326501"/>
                  </a:lnTo>
                  <a:lnTo>
                    <a:pt x="168805" y="310944"/>
                  </a:lnTo>
                  <a:lnTo>
                    <a:pt x="106363" y="291451"/>
                  </a:lnTo>
                  <a:lnTo>
                    <a:pt x="94392" y="289826"/>
                  </a:lnTo>
                  <a:lnTo>
                    <a:pt x="52718" y="262848"/>
                  </a:lnTo>
                  <a:lnTo>
                    <a:pt x="37177" y="216602"/>
                  </a:lnTo>
                  <a:lnTo>
                    <a:pt x="38188" y="204834"/>
                  </a:lnTo>
                  <a:lnTo>
                    <a:pt x="41114" y="193415"/>
                  </a:lnTo>
                  <a:lnTo>
                    <a:pt x="45932" y="182557"/>
                  </a:lnTo>
                  <a:lnTo>
                    <a:pt x="52622" y="172477"/>
                  </a:lnTo>
                  <a:lnTo>
                    <a:pt x="99801" y="124603"/>
                  </a:lnTo>
                  <a:lnTo>
                    <a:pt x="150822" y="124603"/>
                  </a:lnTo>
                  <a:lnTo>
                    <a:pt x="125308" y="99094"/>
                  </a:lnTo>
                  <a:lnTo>
                    <a:pt x="166795" y="57603"/>
                  </a:lnTo>
                  <a:lnTo>
                    <a:pt x="210635" y="36525"/>
                  </a:lnTo>
                  <a:lnTo>
                    <a:pt x="222691" y="36180"/>
                  </a:lnTo>
                  <a:lnTo>
                    <a:pt x="299928" y="36180"/>
                  </a:lnTo>
                  <a:lnTo>
                    <a:pt x="296258" y="32094"/>
                  </a:lnTo>
                  <a:lnTo>
                    <a:pt x="254106" y="5826"/>
                  </a:lnTo>
                  <a:lnTo>
                    <a:pt x="230461" y="620"/>
                  </a:lnTo>
                  <a:lnTo>
                    <a:pt x="218408" y="0"/>
                  </a:lnTo>
                  <a:close/>
                </a:path>
                <a:path w="328929" h="327660">
                  <a:moveTo>
                    <a:pt x="150822" y="124603"/>
                  </a:moveTo>
                  <a:lnTo>
                    <a:pt x="99801" y="124603"/>
                  </a:lnTo>
                  <a:lnTo>
                    <a:pt x="203753" y="228542"/>
                  </a:lnTo>
                  <a:lnTo>
                    <a:pt x="162258" y="270028"/>
                  </a:lnTo>
                  <a:lnTo>
                    <a:pt x="118419" y="291106"/>
                  </a:lnTo>
                  <a:lnTo>
                    <a:pt x="106363" y="291451"/>
                  </a:lnTo>
                  <a:lnTo>
                    <a:pt x="191853" y="291451"/>
                  </a:lnTo>
                  <a:lnTo>
                    <a:pt x="280280" y="203029"/>
                  </a:lnTo>
                  <a:lnTo>
                    <a:pt x="229265" y="203029"/>
                  </a:lnTo>
                  <a:lnTo>
                    <a:pt x="150822" y="124603"/>
                  </a:lnTo>
                  <a:close/>
                </a:path>
                <a:path w="328929" h="327660">
                  <a:moveTo>
                    <a:pt x="299928" y="36180"/>
                  </a:moveTo>
                  <a:lnTo>
                    <a:pt x="222691" y="36180"/>
                  </a:lnTo>
                  <a:lnTo>
                    <a:pt x="234662" y="37805"/>
                  </a:lnTo>
                  <a:lnTo>
                    <a:pt x="246286" y="41399"/>
                  </a:lnTo>
                  <a:lnTo>
                    <a:pt x="283209" y="75788"/>
                  </a:lnTo>
                  <a:lnTo>
                    <a:pt x="291891" y="111023"/>
                  </a:lnTo>
                  <a:lnTo>
                    <a:pt x="290883" y="122790"/>
                  </a:lnTo>
                  <a:lnTo>
                    <a:pt x="270760" y="161543"/>
                  </a:lnTo>
                  <a:lnTo>
                    <a:pt x="229265" y="203029"/>
                  </a:lnTo>
                  <a:lnTo>
                    <a:pt x="280280" y="203029"/>
                  </a:lnTo>
                  <a:lnTo>
                    <a:pt x="312038" y="167151"/>
                  </a:lnTo>
                  <a:lnTo>
                    <a:pt x="327742" y="121264"/>
                  </a:lnTo>
                  <a:lnTo>
                    <a:pt x="328364" y="109212"/>
                  </a:lnTo>
                  <a:lnTo>
                    <a:pt x="327665" y="97163"/>
                  </a:lnTo>
                  <a:lnTo>
                    <a:pt x="311651" y="51359"/>
                  </a:lnTo>
                  <a:lnTo>
                    <a:pt x="304343" y="41094"/>
                  </a:lnTo>
                  <a:lnTo>
                    <a:pt x="299928" y="3618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333333"/>
                </a:solidFill>
              </a:endParaRPr>
            </a:p>
          </p:txBody>
        </p:sp>
      </p:grpSp>
      <p:sp>
        <p:nvSpPr>
          <p:cNvPr id="17423" name="文本框 17422">
            <a:extLst>
              <a:ext uri="{FF2B5EF4-FFF2-40B4-BE49-F238E27FC236}">
                <a16:creationId xmlns="" xmlns:a16="http://schemas.microsoft.com/office/drawing/2014/main" id="{046DA41C-55F8-9705-D9D8-3CBDC2485F35}"/>
              </a:ext>
            </a:extLst>
          </p:cNvPr>
          <p:cNvSpPr txBox="1"/>
          <p:nvPr/>
        </p:nvSpPr>
        <p:spPr>
          <a:xfrm>
            <a:off x="623888" y="349876"/>
            <a:ext cx="1151632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4400" dirty="0">
                <a:solidFill>
                  <a:srgbClr val="419BFD">
                    <a:lumMod val="75000"/>
                  </a:srgb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r>
              <a:rPr lang="en-US" altLang="zh-CN" sz="3600" dirty="0">
                <a:solidFill>
                  <a:srgbClr val="419BFD">
                    <a:lumMod val="75000"/>
                  </a:srgb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4400" dirty="0">
              <a:solidFill>
                <a:srgbClr val="333333"/>
              </a:solidFill>
            </a:endParaRPr>
          </a:p>
        </p:txBody>
      </p:sp>
      <p:cxnSp>
        <p:nvCxnSpPr>
          <p:cNvPr id="17425" name="直接连接符 17424">
            <a:extLst>
              <a:ext uri="{FF2B5EF4-FFF2-40B4-BE49-F238E27FC236}">
                <a16:creationId xmlns="" xmlns:a16="http://schemas.microsoft.com/office/drawing/2014/main" id="{F959738C-D10D-6CDA-90FC-5D88A0FDC2AF}"/>
              </a:ext>
            </a:extLst>
          </p:cNvPr>
          <p:cNvCxnSpPr>
            <a:cxnSpLocks/>
          </p:cNvCxnSpPr>
          <p:nvPr/>
        </p:nvCxnSpPr>
        <p:spPr>
          <a:xfrm>
            <a:off x="1559496" y="476672"/>
            <a:ext cx="0" cy="476672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33" name="组合 17432">
            <a:extLst>
              <a:ext uri="{FF2B5EF4-FFF2-40B4-BE49-F238E27FC236}">
                <a16:creationId xmlns="" xmlns:a16="http://schemas.microsoft.com/office/drawing/2014/main" id="{67E51BB8-5249-FF22-7115-5E97D2DC54ED}"/>
              </a:ext>
            </a:extLst>
          </p:cNvPr>
          <p:cNvGrpSpPr/>
          <p:nvPr/>
        </p:nvGrpSpPr>
        <p:grpSpPr>
          <a:xfrm>
            <a:off x="8351153" y="2135849"/>
            <a:ext cx="314669" cy="313930"/>
            <a:chOff x="4612784" y="3319035"/>
            <a:chExt cx="314669" cy="313930"/>
          </a:xfrm>
        </p:grpSpPr>
        <p:sp>
          <p:nvSpPr>
            <p:cNvPr id="17434" name="object 48">
              <a:extLst>
                <a:ext uri="{FF2B5EF4-FFF2-40B4-BE49-F238E27FC236}">
                  <a16:creationId xmlns="" xmlns:a16="http://schemas.microsoft.com/office/drawing/2014/main" id="{80E5D106-2773-D06F-CD39-52F3C785C710}"/>
                </a:ext>
              </a:extLst>
            </p:cNvPr>
            <p:cNvSpPr/>
            <p:nvPr/>
          </p:nvSpPr>
          <p:spPr>
            <a:xfrm>
              <a:off x="4612784" y="3319035"/>
              <a:ext cx="314669" cy="31393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269748" y="0"/>
                  </a:moveTo>
                  <a:lnTo>
                    <a:pt x="225995" y="3530"/>
                  </a:lnTo>
                  <a:lnTo>
                    <a:pt x="184489" y="13752"/>
                  </a:lnTo>
                  <a:lnTo>
                    <a:pt x="145786" y="30110"/>
                  </a:lnTo>
                  <a:lnTo>
                    <a:pt x="110441" y="52047"/>
                  </a:lnTo>
                  <a:lnTo>
                    <a:pt x="79009" y="79009"/>
                  </a:lnTo>
                  <a:lnTo>
                    <a:pt x="52047" y="110441"/>
                  </a:lnTo>
                  <a:lnTo>
                    <a:pt x="30110" y="145786"/>
                  </a:lnTo>
                  <a:lnTo>
                    <a:pt x="13752" y="184489"/>
                  </a:lnTo>
                  <a:lnTo>
                    <a:pt x="3530" y="225995"/>
                  </a:lnTo>
                  <a:lnTo>
                    <a:pt x="0" y="269747"/>
                  </a:lnTo>
                  <a:lnTo>
                    <a:pt x="894" y="291870"/>
                  </a:lnTo>
                  <a:lnTo>
                    <a:pt x="7839" y="334569"/>
                  </a:lnTo>
                  <a:lnTo>
                    <a:pt x="21199" y="374743"/>
                  </a:lnTo>
                  <a:lnTo>
                    <a:pt x="40416" y="411836"/>
                  </a:lnTo>
                  <a:lnTo>
                    <a:pt x="64935" y="445294"/>
                  </a:lnTo>
                  <a:lnTo>
                    <a:pt x="94201" y="474560"/>
                  </a:lnTo>
                  <a:lnTo>
                    <a:pt x="127659" y="499079"/>
                  </a:lnTo>
                  <a:lnTo>
                    <a:pt x="164752" y="518296"/>
                  </a:lnTo>
                  <a:lnTo>
                    <a:pt x="204926" y="531656"/>
                  </a:lnTo>
                  <a:lnTo>
                    <a:pt x="247625" y="538601"/>
                  </a:lnTo>
                  <a:lnTo>
                    <a:pt x="269748" y="539495"/>
                  </a:lnTo>
                  <a:lnTo>
                    <a:pt x="291870" y="538601"/>
                  </a:lnTo>
                  <a:lnTo>
                    <a:pt x="334569" y="531656"/>
                  </a:lnTo>
                  <a:lnTo>
                    <a:pt x="374743" y="518296"/>
                  </a:lnTo>
                  <a:lnTo>
                    <a:pt x="411836" y="499079"/>
                  </a:lnTo>
                  <a:lnTo>
                    <a:pt x="445294" y="474560"/>
                  </a:lnTo>
                  <a:lnTo>
                    <a:pt x="474560" y="445294"/>
                  </a:lnTo>
                  <a:lnTo>
                    <a:pt x="499079" y="411836"/>
                  </a:lnTo>
                  <a:lnTo>
                    <a:pt x="518296" y="374743"/>
                  </a:lnTo>
                  <a:lnTo>
                    <a:pt x="531656" y="334569"/>
                  </a:lnTo>
                  <a:lnTo>
                    <a:pt x="538601" y="291870"/>
                  </a:lnTo>
                  <a:lnTo>
                    <a:pt x="539496" y="269747"/>
                  </a:lnTo>
                  <a:lnTo>
                    <a:pt x="538601" y="247625"/>
                  </a:lnTo>
                  <a:lnTo>
                    <a:pt x="531656" y="204926"/>
                  </a:lnTo>
                  <a:lnTo>
                    <a:pt x="518296" y="164752"/>
                  </a:lnTo>
                  <a:lnTo>
                    <a:pt x="499079" y="127659"/>
                  </a:lnTo>
                  <a:lnTo>
                    <a:pt x="474560" y="94201"/>
                  </a:lnTo>
                  <a:lnTo>
                    <a:pt x="445294" y="64935"/>
                  </a:lnTo>
                  <a:lnTo>
                    <a:pt x="411836" y="40416"/>
                  </a:lnTo>
                  <a:lnTo>
                    <a:pt x="374743" y="21199"/>
                  </a:lnTo>
                  <a:lnTo>
                    <a:pt x="334569" y="7839"/>
                  </a:lnTo>
                  <a:lnTo>
                    <a:pt x="291870" y="894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>
              <a:noFill/>
            </a:ln>
            <a:effectLst>
              <a:outerShdw blurRad="203200" dist="38100" dir="2700000" sx="102000" sy="102000" algn="tl" rotWithShape="0">
                <a:srgbClr val="330CC0">
                  <a:alpha val="25000"/>
                </a:srgbClr>
              </a:outerShdw>
            </a:effectLst>
            <a:scene3d>
              <a:camera prst="orthographicFront"/>
              <a:lightRig rig="balanced" dir="t">
                <a:rot lat="0" lon="0" rev="6600000"/>
              </a:lightRig>
            </a:scene3d>
            <a:sp3d>
              <a:bevelT w="127000" h="31750"/>
            </a:sp3d>
          </p:spPr>
          <p:txBody>
            <a:bodyPr vert="horz" wrap="square" lIns="0" tIns="0" rIns="91440" bIns="45720" numCol="1" anchor="ctr" anchorCtr="0" compatLnSpc="1">
              <a:noAutofit/>
            </a:bodyPr>
            <a:lstStyle/>
            <a:p>
              <a:pPr marL="36000" algn="ctr" defTabSz="609585"/>
              <a:endParaRPr b="1" kern="0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7435" name="object 64">
              <a:extLst>
                <a:ext uri="{FF2B5EF4-FFF2-40B4-BE49-F238E27FC236}">
                  <a16:creationId xmlns="" xmlns:a16="http://schemas.microsoft.com/office/drawing/2014/main" id="{54E89485-6CD0-37D5-FCBE-A2E1D1CA7D2A}"/>
                </a:ext>
              </a:extLst>
            </p:cNvPr>
            <p:cNvSpPr/>
            <p:nvPr/>
          </p:nvSpPr>
          <p:spPr>
            <a:xfrm>
              <a:off x="4676550" y="3382833"/>
              <a:ext cx="191763" cy="190574"/>
            </a:xfrm>
            <a:custGeom>
              <a:avLst/>
              <a:gdLst/>
              <a:ahLst/>
              <a:cxnLst/>
              <a:rect l="l" t="t" r="r" b="b"/>
              <a:pathLst>
                <a:path w="328929" h="327660">
                  <a:moveTo>
                    <a:pt x="218408" y="0"/>
                  </a:moveTo>
                  <a:lnTo>
                    <a:pt x="171410" y="10729"/>
                  </a:lnTo>
                  <a:lnTo>
                    <a:pt x="87046" y="86333"/>
                  </a:lnTo>
                  <a:lnTo>
                    <a:pt x="32794" y="140572"/>
                  </a:lnTo>
                  <a:lnTo>
                    <a:pt x="6173" y="182408"/>
                  </a:lnTo>
                  <a:lnTo>
                    <a:pt x="0" y="217988"/>
                  </a:lnTo>
                  <a:lnTo>
                    <a:pt x="574" y="230024"/>
                  </a:lnTo>
                  <a:lnTo>
                    <a:pt x="16065" y="275918"/>
                  </a:lnTo>
                  <a:lnTo>
                    <a:pt x="44536" y="304606"/>
                  </a:lnTo>
                  <a:lnTo>
                    <a:pt x="78866" y="321901"/>
                  </a:lnTo>
                  <a:lnTo>
                    <a:pt x="114096" y="327280"/>
                  </a:lnTo>
                  <a:lnTo>
                    <a:pt x="125657" y="326501"/>
                  </a:lnTo>
                  <a:lnTo>
                    <a:pt x="168805" y="310944"/>
                  </a:lnTo>
                  <a:lnTo>
                    <a:pt x="106363" y="291451"/>
                  </a:lnTo>
                  <a:lnTo>
                    <a:pt x="94392" y="289826"/>
                  </a:lnTo>
                  <a:lnTo>
                    <a:pt x="52718" y="262848"/>
                  </a:lnTo>
                  <a:lnTo>
                    <a:pt x="37177" y="216602"/>
                  </a:lnTo>
                  <a:lnTo>
                    <a:pt x="38188" y="204834"/>
                  </a:lnTo>
                  <a:lnTo>
                    <a:pt x="41114" y="193415"/>
                  </a:lnTo>
                  <a:lnTo>
                    <a:pt x="45932" y="182557"/>
                  </a:lnTo>
                  <a:lnTo>
                    <a:pt x="52622" y="172477"/>
                  </a:lnTo>
                  <a:lnTo>
                    <a:pt x="99801" y="124603"/>
                  </a:lnTo>
                  <a:lnTo>
                    <a:pt x="150822" y="124603"/>
                  </a:lnTo>
                  <a:lnTo>
                    <a:pt x="125308" y="99094"/>
                  </a:lnTo>
                  <a:lnTo>
                    <a:pt x="166795" y="57603"/>
                  </a:lnTo>
                  <a:lnTo>
                    <a:pt x="210635" y="36525"/>
                  </a:lnTo>
                  <a:lnTo>
                    <a:pt x="222691" y="36180"/>
                  </a:lnTo>
                  <a:lnTo>
                    <a:pt x="299928" y="36180"/>
                  </a:lnTo>
                  <a:lnTo>
                    <a:pt x="296258" y="32094"/>
                  </a:lnTo>
                  <a:lnTo>
                    <a:pt x="254106" y="5826"/>
                  </a:lnTo>
                  <a:lnTo>
                    <a:pt x="230461" y="620"/>
                  </a:lnTo>
                  <a:lnTo>
                    <a:pt x="218408" y="0"/>
                  </a:lnTo>
                  <a:close/>
                </a:path>
                <a:path w="328929" h="327660">
                  <a:moveTo>
                    <a:pt x="150822" y="124603"/>
                  </a:moveTo>
                  <a:lnTo>
                    <a:pt x="99801" y="124603"/>
                  </a:lnTo>
                  <a:lnTo>
                    <a:pt x="203753" y="228542"/>
                  </a:lnTo>
                  <a:lnTo>
                    <a:pt x="162258" y="270028"/>
                  </a:lnTo>
                  <a:lnTo>
                    <a:pt x="118419" y="291106"/>
                  </a:lnTo>
                  <a:lnTo>
                    <a:pt x="106363" y="291451"/>
                  </a:lnTo>
                  <a:lnTo>
                    <a:pt x="191853" y="291451"/>
                  </a:lnTo>
                  <a:lnTo>
                    <a:pt x="280280" y="203029"/>
                  </a:lnTo>
                  <a:lnTo>
                    <a:pt x="229265" y="203029"/>
                  </a:lnTo>
                  <a:lnTo>
                    <a:pt x="150822" y="124603"/>
                  </a:lnTo>
                  <a:close/>
                </a:path>
                <a:path w="328929" h="327660">
                  <a:moveTo>
                    <a:pt x="299928" y="36180"/>
                  </a:moveTo>
                  <a:lnTo>
                    <a:pt x="222691" y="36180"/>
                  </a:lnTo>
                  <a:lnTo>
                    <a:pt x="234662" y="37805"/>
                  </a:lnTo>
                  <a:lnTo>
                    <a:pt x="246286" y="41399"/>
                  </a:lnTo>
                  <a:lnTo>
                    <a:pt x="283209" y="75788"/>
                  </a:lnTo>
                  <a:lnTo>
                    <a:pt x="291891" y="111023"/>
                  </a:lnTo>
                  <a:lnTo>
                    <a:pt x="290883" y="122790"/>
                  </a:lnTo>
                  <a:lnTo>
                    <a:pt x="270760" y="161543"/>
                  </a:lnTo>
                  <a:lnTo>
                    <a:pt x="229265" y="203029"/>
                  </a:lnTo>
                  <a:lnTo>
                    <a:pt x="280280" y="203029"/>
                  </a:lnTo>
                  <a:lnTo>
                    <a:pt x="312038" y="167151"/>
                  </a:lnTo>
                  <a:lnTo>
                    <a:pt x="327742" y="121264"/>
                  </a:lnTo>
                  <a:lnTo>
                    <a:pt x="328364" y="109212"/>
                  </a:lnTo>
                  <a:lnTo>
                    <a:pt x="327665" y="97163"/>
                  </a:lnTo>
                  <a:lnTo>
                    <a:pt x="311651" y="51359"/>
                  </a:lnTo>
                  <a:lnTo>
                    <a:pt x="304343" y="41094"/>
                  </a:lnTo>
                  <a:lnTo>
                    <a:pt x="299928" y="3618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333333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839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882CB99D-6860-4524-FDD9-0ED2E3B673E0}"/>
              </a:ext>
            </a:extLst>
          </p:cNvPr>
          <p:cNvSpPr/>
          <p:nvPr/>
        </p:nvSpPr>
        <p:spPr>
          <a:xfrm>
            <a:off x="-89969" y="1395473"/>
            <a:ext cx="5222572" cy="5222572"/>
          </a:xfrm>
          <a:prstGeom prst="ellipse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  <a:effectLst>
            <a:softEdge rad="736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02513" y="2864972"/>
            <a:ext cx="1760105" cy="1081088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0F1303A9-FCC6-186F-03B2-3BC6C29D9FFE}"/>
              </a:ext>
            </a:extLst>
          </p:cNvPr>
          <p:cNvGrpSpPr/>
          <p:nvPr/>
        </p:nvGrpSpPr>
        <p:grpSpPr>
          <a:xfrm>
            <a:off x="3895391" y="1059061"/>
            <a:ext cx="4309500" cy="853047"/>
            <a:chOff x="1469243" y="2449921"/>
            <a:chExt cx="4693417" cy="929042"/>
          </a:xfrm>
        </p:grpSpPr>
        <p:sp>
          <p:nvSpPr>
            <p:cNvPr id="117" name="任意多边形 116"/>
            <p:cNvSpPr/>
            <p:nvPr>
              <p:custDataLst>
                <p:tags r:id="rId16"/>
              </p:custDataLst>
            </p:nvPr>
          </p:nvSpPr>
          <p:spPr>
            <a:xfrm>
              <a:off x="1469243" y="2449921"/>
              <a:ext cx="4693417" cy="92904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18" h="1547">
                  <a:moveTo>
                    <a:pt x="774" y="0"/>
                  </a:moveTo>
                  <a:lnTo>
                    <a:pt x="7044" y="0"/>
                  </a:lnTo>
                  <a:cubicBezTo>
                    <a:pt x="7471" y="0"/>
                    <a:pt x="7818" y="346"/>
                    <a:pt x="7818" y="774"/>
                  </a:cubicBezTo>
                  <a:cubicBezTo>
                    <a:pt x="7818" y="1201"/>
                    <a:pt x="7471" y="1547"/>
                    <a:pt x="7044" y="1547"/>
                  </a:cubicBezTo>
                  <a:lnTo>
                    <a:pt x="774" y="1547"/>
                  </a:lnTo>
                  <a:cubicBezTo>
                    <a:pt x="346" y="1547"/>
                    <a:pt x="0" y="1201"/>
                    <a:pt x="0" y="774"/>
                  </a:cubicBezTo>
                  <a:cubicBezTo>
                    <a:pt x="0" y="346"/>
                    <a:pt x="346" y="0"/>
                    <a:pt x="77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 w="13790" cap="flat">
              <a:solidFill>
                <a:schemeClr val="bg2">
                  <a:lumMod val="90000"/>
                  <a:alpha val="20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序号"/>
            <p:cNvSpPr txBox="1"/>
            <p:nvPr>
              <p:custDataLst>
                <p:tags r:id="rId17"/>
              </p:custDataLst>
            </p:nvPr>
          </p:nvSpPr>
          <p:spPr>
            <a:xfrm>
              <a:off x="1636747" y="2609620"/>
              <a:ext cx="608640" cy="608640"/>
            </a:xfrm>
            <a:prstGeom prst="ellipse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2700000" scaled="1"/>
            </a:gradFill>
            <a:ln w="13790" cap="flat">
              <a:noFill/>
              <a:prstDash val="solid"/>
              <a:miter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lvl="0"/>
            </a:lstStyle>
            <a:p>
              <a:pPr algn="ctr"/>
              <a:r>
                <a:rPr lang="en-US" b="1" dirty="0">
                  <a:solidFill>
                    <a:srgbClr val="FFFFFF"/>
                  </a:solidFill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124" name="项标题"/>
            <p:cNvSpPr txBox="1"/>
            <p:nvPr>
              <p:custDataLst>
                <p:tags r:id="rId18"/>
              </p:custDataLst>
            </p:nvPr>
          </p:nvSpPr>
          <p:spPr>
            <a:xfrm>
              <a:off x="2548112" y="2594611"/>
              <a:ext cx="3331817" cy="63920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 spc="3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rPr>
                <a:t>药品基本信息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CDA39EE9-BE87-B98F-ED9E-66678A19CF12}"/>
              </a:ext>
            </a:extLst>
          </p:cNvPr>
          <p:cNvGrpSpPr/>
          <p:nvPr/>
        </p:nvGrpSpPr>
        <p:grpSpPr>
          <a:xfrm>
            <a:off x="4892984" y="2145201"/>
            <a:ext cx="4309500" cy="853047"/>
            <a:chOff x="6376382" y="2434367"/>
            <a:chExt cx="4693417" cy="929042"/>
          </a:xfrm>
        </p:grpSpPr>
        <p:sp>
          <p:nvSpPr>
            <p:cNvPr id="119" name="任意多边形 118"/>
            <p:cNvSpPr/>
            <p:nvPr>
              <p:custDataLst>
                <p:tags r:id="rId13"/>
              </p:custDataLst>
            </p:nvPr>
          </p:nvSpPr>
          <p:spPr>
            <a:xfrm>
              <a:off x="6376382" y="2434367"/>
              <a:ext cx="4693417" cy="92904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18" h="1547">
                  <a:moveTo>
                    <a:pt x="774" y="0"/>
                  </a:moveTo>
                  <a:lnTo>
                    <a:pt x="7044" y="0"/>
                  </a:lnTo>
                  <a:cubicBezTo>
                    <a:pt x="7471" y="0"/>
                    <a:pt x="7818" y="346"/>
                    <a:pt x="7818" y="774"/>
                  </a:cubicBezTo>
                  <a:cubicBezTo>
                    <a:pt x="7818" y="1201"/>
                    <a:pt x="7471" y="1547"/>
                    <a:pt x="7044" y="1547"/>
                  </a:cubicBezTo>
                  <a:lnTo>
                    <a:pt x="774" y="1547"/>
                  </a:lnTo>
                  <a:cubicBezTo>
                    <a:pt x="346" y="1547"/>
                    <a:pt x="0" y="1201"/>
                    <a:pt x="0" y="774"/>
                  </a:cubicBezTo>
                  <a:cubicBezTo>
                    <a:pt x="0" y="346"/>
                    <a:pt x="346" y="0"/>
                    <a:pt x="77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 w="13790" cap="flat">
              <a:solidFill>
                <a:schemeClr val="bg2">
                  <a:lumMod val="90000"/>
                  <a:alpha val="20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序号"/>
            <p:cNvSpPr txBox="1"/>
            <p:nvPr>
              <p:custDataLst>
                <p:tags r:id="rId14"/>
              </p:custDataLst>
            </p:nvPr>
          </p:nvSpPr>
          <p:spPr>
            <a:xfrm>
              <a:off x="6543886" y="2594666"/>
              <a:ext cx="608640" cy="608640"/>
            </a:xfrm>
            <a:prstGeom prst="ellipse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2700000" scaled="1"/>
            </a:gradFill>
            <a:ln w="13790" cap="flat">
              <a:noFill/>
              <a:prstDash val="solid"/>
              <a:miter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lvl="0"/>
            </a:lstStyle>
            <a:p>
              <a:pPr algn="ctr"/>
              <a:r>
                <a:rPr lang="en-US" b="1" dirty="0">
                  <a:solidFill>
                    <a:srgbClr val="FFFFFF"/>
                  </a:solidFill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126" name="项标题"/>
            <p:cNvSpPr txBox="1"/>
            <p:nvPr>
              <p:custDataLst>
                <p:tags r:id="rId15"/>
              </p:custDataLst>
            </p:nvPr>
          </p:nvSpPr>
          <p:spPr>
            <a:xfrm>
              <a:off x="7455251" y="2579057"/>
              <a:ext cx="3331817" cy="63920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 spc="3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rPr>
                <a:t>安全性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336F6F10-CAAA-E55F-EA0A-FCBB75D7CB67}"/>
              </a:ext>
            </a:extLst>
          </p:cNvPr>
          <p:cNvGrpSpPr/>
          <p:nvPr/>
        </p:nvGrpSpPr>
        <p:grpSpPr>
          <a:xfrm>
            <a:off x="5442579" y="3329597"/>
            <a:ext cx="4309499" cy="853048"/>
            <a:chOff x="1331143" y="4975816"/>
            <a:chExt cx="4693416" cy="929043"/>
          </a:xfrm>
        </p:grpSpPr>
        <p:sp>
          <p:nvSpPr>
            <p:cNvPr id="121" name="任意多边形 120"/>
            <p:cNvSpPr/>
            <p:nvPr>
              <p:custDataLst>
                <p:tags r:id="rId10"/>
              </p:custDataLst>
            </p:nvPr>
          </p:nvSpPr>
          <p:spPr>
            <a:xfrm>
              <a:off x="1331143" y="4975816"/>
              <a:ext cx="4693416" cy="929043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18" h="1547">
                  <a:moveTo>
                    <a:pt x="774" y="0"/>
                  </a:moveTo>
                  <a:lnTo>
                    <a:pt x="7044" y="0"/>
                  </a:lnTo>
                  <a:cubicBezTo>
                    <a:pt x="7471" y="0"/>
                    <a:pt x="7818" y="346"/>
                    <a:pt x="7818" y="774"/>
                  </a:cubicBezTo>
                  <a:cubicBezTo>
                    <a:pt x="7818" y="1201"/>
                    <a:pt x="7471" y="1547"/>
                    <a:pt x="7044" y="1547"/>
                  </a:cubicBezTo>
                  <a:lnTo>
                    <a:pt x="774" y="1547"/>
                  </a:lnTo>
                  <a:cubicBezTo>
                    <a:pt x="346" y="1547"/>
                    <a:pt x="0" y="1201"/>
                    <a:pt x="0" y="774"/>
                  </a:cubicBezTo>
                  <a:cubicBezTo>
                    <a:pt x="0" y="346"/>
                    <a:pt x="346" y="0"/>
                    <a:pt x="77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 w="13790" cap="flat">
              <a:solidFill>
                <a:schemeClr val="bg2">
                  <a:lumMod val="90000"/>
                  <a:alpha val="20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序号"/>
            <p:cNvSpPr txBox="1"/>
            <p:nvPr>
              <p:custDataLst>
                <p:tags r:id="rId11"/>
              </p:custDataLst>
            </p:nvPr>
          </p:nvSpPr>
          <p:spPr>
            <a:xfrm>
              <a:off x="1498647" y="5136115"/>
              <a:ext cx="608640" cy="608640"/>
            </a:xfrm>
            <a:prstGeom prst="ellipse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2700000" scaled="1"/>
            </a:gradFill>
            <a:ln w="13790" cap="flat">
              <a:noFill/>
              <a:prstDash val="solid"/>
              <a:miter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lvl="0"/>
            </a:lstStyle>
            <a:p>
              <a:pPr algn="ctr"/>
              <a:r>
                <a:rPr lang="en-US" b="1" dirty="0">
                  <a:solidFill>
                    <a:srgbClr val="FFFFFF"/>
                  </a:solidFill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128" name="项标题"/>
            <p:cNvSpPr txBox="1"/>
            <p:nvPr>
              <p:custDataLst>
                <p:tags r:id="rId12"/>
              </p:custDataLst>
            </p:nvPr>
          </p:nvSpPr>
          <p:spPr>
            <a:xfrm>
              <a:off x="2410012" y="5121106"/>
              <a:ext cx="3331817" cy="63920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 spc="3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rPr>
                <a:t>有效性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6BB108C2-763C-8AA9-9338-6973D7AE5960}"/>
              </a:ext>
            </a:extLst>
          </p:cNvPr>
          <p:cNvGrpSpPr/>
          <p:nvPr/>
        </p:nvGrpSpPr>
        <p:grpSpPr>
          <a:xfrm>
            <a:off x="5065536" y="4450575"/>
            <a:ext cx="4309500" cy="853047"/>
            <a:chOff x="6240016" y="3773768"/>
            <a:chExt cx="4693417" cy="929042"/>
          </a:xfrm>
        </p:grpSpPr>
        <p:sp>
          <p:nvSpPr>
            <p:cNvPr id="120" name="任意多边形 119"/>
            <p:cNvSpPr/>
            <p:nvPr>
              <p:custDataLst>
                <p:tags r:id="rId7"/>
              </p:custDataLst>
            </p:nvPr>
          </p:nvSpPr>
          <p:spPr>
            <a:xfrm>
              <a:off x="6240016" y="3773768"/>
              <a:ext cx="4693417" cy="92904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18" h="1547">
                  <a:moveTo>
                    <a:pt x="774" y="0"/>
                  </a:moveTo>
                  <a:lnTo>
                    <a:pt x="7044" y="0"/>
                  </a:lnTo>
                  <a:cubicBezTo>
                    <a:pt x="7471" y="0"/>
                    <a:pt x="7818" y="346"/>
                    <a:pt x="7818" y="774"/>
                  </a:cubicBezTo>
                  <a:cubicBezTo>
                    <a:pt x="7818" y="1201"/>
                    <a:pt x="7471" y="1547"/>
                    <a:pt x="7044" y="1547"/>
                  </a:cubicBezTo>
                  <a:lnTo>
                    <a:pt x="774" y="1547"/>
                  </a:lnTo>
                  <a:cubicBezTo>
                    <a:pt x="346" y="1547"/>
                    <a:pt x="0" y="1201"/>
                    <a:pt x="0" y="774"/>
                  </a:cubicBezTo>
                  <a:cubicBezTo>
                    <a:pt x="0" y="346"/>
                    <a:pt x="346" y="0"/>
                    <a:pt x="77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 w="13790" cap="flat">
              <a:solidFill>
                <a:schemeClr val="bg2">
                  <a:lumMod val="90000"/>
                  <a:alpha val="20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1" name="序号"/>
            <p:cNvSpPr txBox="1"/>
            <p:nvPr>
              <p:custDataLst>
                <p:tags r:id="rId8"/>
              </p:custDataLst>
            </p:nvPr>
          </p:nvSpPr>
          <p:spPr>
            <a:xfrm>
              <a:off x="6407520" y="3934067"/>
              <a:ext cx="608640" cy="608640"/>
            </a:xfrm>
            <a:prstGeom prst="ellipse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2700000" scaled="1"/>
            </a:gradFill>
            <a:ln w="13790" cap="flat">
              <a:noFill/>
              <a:prstDash val="solid"/>
              <a:miter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lvl="0"/>
            </a:lstStyle>
            <a:p>
              <a:pPr algn="ctr"/>
              <a:r>
                <a:rPr lang="en-US" b="1" dirty="0">
                  <a:solidFill>
                    <a:srgbClr val="FFFFFF"/>
                  </a:solidFill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132" name="项标题"/>
            <p:cNvSpPr txBox="1"/>
            <p:nvPr>
              <p:custDataLst>
                <p:tags r:id="rId9"/>
              </p:custDataLst>
            </p:nvPr>
          </p:nvSpPr>
          <p:spPr>
            <a:xfrm>
              <a:off x="7318886" y="3918458"/>
              <a:ext cx="3331817" cy="63920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 spc="3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rPr>
                <a:t>创新性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CB91299-3538-7E64-7940-039E15904F4E}"/>
              </a:ext>
            </a:extLst>
          </p:cNvPr>
          <p:cNvGrpSpPr/>
          <p:nvPr/>
        </p:nvGrpSpPr>
        <p:grpSpPr>
          <a:xfrm>
            <a:off x="4280965" y="5574334"/>
            <a:ext cx="4309499" cy="853048"/>
            <a:chOff x="6240016" y="4840030"/>
            <a:chExt cx="4693416" cy="929043"/>
          </a:xfrm>
        </p:grpSpPr>
        <p:sp>
          <p:nvSpPr>
            <p:cNvPr id="122" name="任意多边形 121"/>
            <p:cNvSpPr/>
            <p:nvPr>
              <p:custDataLst>
                <p:tags r:id="rId4"/>
              </p:custDataLst>
            </p:nvPr>
          </p:nvSpPr>
          <p:spPr>
            <a:xfrm>
              <a:off x="6240016" y="4840030"/>
              <a:ext cx="4693416" cy="929043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18" h="1547">
                  <a:moveTo>
                    <a:pt x="774" y="0"/>
                  </a:moveTo>
                  <a:lnTo>
                    <a:pt x="7044" y="0"/>
                  </a:lnTo>
                  <a:cubicBezTo>
                    <a:pt x="7471" y="0"/>
                    <a:pt x="7818" y="346"/>
                    <a:pt x="7818" y="774"/>
                  </a:cubicBezTo>
                  <a:cubicBezTo>
                    <a:pt x="7818" y="1201"/>
                    <a:pt x="7471" y="1547"/>
                    <a:pt x="7044" y="1547"/>
                  </a:cubicBezTo>
                  <a:lnTo>
                    <a:pt x="774" y="1547"/>
                  </a:lnTo>
                  <a:cubicBezTo>
                    <a:pt x="346" y="1547"/>
                    <a:pt x="0" y="1201"/>
                    <a:pt x="0" y="774"/>
                  </a:cubicBezTo>
                  <a:cubicBezTo>
                    <a:pt x="0" y="346"/>
                    <a:pt x="346" y="0"/>
                    <a:pt x="77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 w="13790" cap="flat">
              <a:solidFill>
                <a:schemeClr val="bg2">
                  <a:lumMod val="90000"/>
                  <a:alpha val="20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3" name="序号"/>
            <p:cNvSpPr txBox="1"/>
            <p:nvPr>
              <p:custDataLst>
                <p:tags r:id="rId5"/>
              </p:custDataLst>
            </p:nvPr>
          </p:nvSpPr>
          <p:spPr>
            <a:xfrm>
              <a:off x="6407520" y="5000329"/>
              <a:ext cx="608640" cy="608640"/>
            </a:xfrm>
            <a:prstGeom prst="ellipse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2700000" scaled="1"/>
            </a:gradFill>
            <a:ln w="13790" cap="flat">
              <a:noFill/>
              <a:prstDash val="solid"/>
              <a:miter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lvl="0"/>
            </a:lstStyle>
            <a:p>
              <a:pPr algn="ctr"/>
              <a:r>
                <a:rPr lang="en-US" b="1" dirty="0">
                  <a:solidFill>
                    <a:srgbClr val="FFFFFF"/>
                  </a:solidFill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rPr>
                <a:t>05</a:t>
              </a:r>
            </a:p>
          </p:txBody>
        </p:sp>
        <p:sp>
          <p:nvSpPr>
            <p:cNvPr id="134" name="项标题"/>
            <p:cNvSpPr txBox="1"/>
            <p:nvPr>
              <p:custDataLst>
                <p:tags r:id="rId6"/>
              </p:custDataLst>
            </p:nvPr>
          </p:nvSpPr>
          <p:spPr>
            <a:xfrm>
              <a:off x="7318886" y="4985320"/>
              <a:ext cx="3331817" cy="63920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 spc="3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rPr>
                <a:t>公平性</a:t>
              </a:r>
            </a:p>
          </p:txBody>
        </p:sp>
      </p:grp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xmlns="" id="{09FE7063-409F-B0E6-3910-FA05F8A07ED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51" y="6261430"/>
            <a:ext cx="1559145" cy="331905"/>
          </a:xfrm>
          <a:prstGeom prst="rect">
            <a:avLst/>
          </a:prstGeom>
        </p:spPr>
      </p:pic>
      <p:sp>
        <p:nvSpPr>
          <p:cNvPr id="2" name="任意多边形: 形状 19"/>
          <p:cNvSpPr/>
          <p:nvPr>
            <p:custDataLst>
              <p:tags r:id="rId3"/>
            </p:custDataLst>
          </p:nvPr>
        </p:nvSpPr>
        <p:spPr>
          <a:xfrm>
            <a:off x="825943" y="4099403"/>
            <a:ext cx="3291127" cy="466211"/>
          </a:xfrm>
          <a:custGeom>
            <a:avLst/>
            <a:gdLst/>
            <a:ahLst/>
            <a:cxnLst/>
            <a:rect l="l" t="t" r="r" b="b"/>
            <a:pathLst>
              <a:path w="4207743" h="596057">
                <a:moveTo>
                  <a:pt x="789087" y="106412"/>
                </a:moveTo>
                <a:cubicBezTo>
                  <a:pt x="740966" y="106412"/>
                  <a:pt x="703076" y="124271"/>
                  <a:pt x="675419" y="159990"/>
                </a:cubicBezTo>
                <a:cubicBezTo>
                  <a:pt x="647762" y="195709"/>
                  <a:pt x="633933" y="241970"/>
                  <a:pt x="633933" y="298772"/>
                </a:cubicBezTo>
                <a:cubicBezTo>
                  <a:pt x="633933" y="354831"/>
                  <a:pt x="647452" y="400658"/>
                  <a:pt x="674489" y="436252"/>
                </a:cubicBezTo>
                <a:cubicBezTo>
                  <a:pt x="701526" y="471847"/>
                  <a:pt x="738609" y="489644"/>
                  <a:pt x="785738" y="489644"/>
                </a:cubicBezTo>
                <a:cubicBezTo>
                  <a:pt x="833859" y="489644"/>
                  <a:pt x="871314" y="472591"/>
                  <a:pt x="898103" y="438485"/>
                </a:cubicBezTo>
                <a:cubicBezTo>
                  <a:pt x="924892" y="404378"/>
                  <a:pt x="938287" y="358552"/>
                  <a:pt x="938287" y="301005"/>
                </a:cubicBezTo>
                <a:cubicBezTo>
                  <a:pt x="938287" y="240977"/>
                  <a:pt x="925264" y="193538"/>
                  <a:pt x="899220" y="158688"/>
                </a:cubicBezTo>
                <a:cubicBezTo>
                  <a:pt x="873175" y="123837"/>
                  <a:pt x="836464" y="106412"/>
                  <a:pt x="789087" y="106412"/>
                </a:cubicBezTo>
                <a:close/>
                <a:moveTo>
                  <a:pt x="3315891" y="9674"/>
                </a:moveTo>
                <a:lnTo>
                  <a:pt x="3767584" y="9674"/>
                </a:lnTo>
                <a:lnTo>
                  <a:pt x="3767584" y="110133"/>
                </a:lnTo>
                <a:lnTo>
                  <a:pt x="3603129" y="110133"/>
                </a:lnTo>
                <a:lnTo>
                  <a:pt x="3603129" y="586011"/>
                </a:lnTo>
                <a:lnTo>
                  <a:pt x="3479974" y="586011"/>
                </a:lnTo>
                <a:lnTo>
                  <a:pt x="3479974" y="110133"/>
                </a:lnTo>
                <a:lnTo>
                  <a:pt x="3315891" y="110133"/>
                </a:lnTo>
                <a:close/>
                <a:moveTo>
                  <a:pt x="2722141" y="9674"/>
                </a:moveTo>
                <a:lnTo>
                  <a:pt x="2856086" y="9674"/>
                </a:lnTo>
                <a:lnTo>
                  <a:pt x="3091234" y="372070"/>
                </a:lnTo>
                <a:cubicBezTo>
                  <a:pt x="3106861" y="396131"/>
                  <a:pt x="3116411" y="411386"/>
                  <a:pt x="3119884" y="417835"/>
                </a:cubicBezTo>
                <a:lnTo>
                  <a:pt x="3121744" y="417835"/>
                </a:lnTo>
                <a:cubicBezTo>
                  <a:pt x="3119264" y="403944"/>
                  <a:pt x="3118024" y="377403"/>
                  <a:pt x="3118024" y="338212"/>
                </a:cubicBezTo>
                <a:lnTo>
                  <a:pt x="3118024" y="9674"/>
                </a:lnTo>
                <a:lnTo>
                  <a:pt x="3234482" y="9674"/>
                </a:lnTo>
                <a:lnTo>
                  <a:pt x="3234482" y="586011"/>
                </a:lnTo>
                <a:lnTo>
                  <a:pt x="3108722" y="586011"/>
                </a:lnTo>
                <a:lnTo>
                  <a:pt x="2864644" y="213196"/>
                </a:lnTo>
                <a:cubicBezTo>
                  <a:pt x="2851993" y="193848"/>
                  <a:pt x="2842815" y="178221"/>
                  <a:pt x="2837110" y="166315"/>
                </a:cubicBezTo>
                <a:lnTo>
                  <a:pt x="2835250" y="166315"/>
                </a:lnTo>
                <a:cubicBezTo>
                  <a:pt x="2837483" y="186159"/>
                  <a:pt x="2838599" y="216793"/>
                  <a:pt x="2838599" y="258217"/>
                </a:cubicBezTo>
                <a:lnTo>
                  <a:pt x="2838599" y="586011"/>
                </a:lnTo>
                <a:lnTo>
                  <a:pt x="2722141" y="586011"/>
                </a:lnTo>
                <a:close/>
                <a:moveTo>
                  <a:pt x="2283991" y="9674"/>
                </a:moveTo>
                <a:lnTo>
                  <a:pt x="2611785" y="9674"/>
                </a:lnTo>
                <a:lnTo>
                  <a:pt x="2611785" y="110133"/>
                </a:lnTo>
                <a:lnTo>
                  <a:pt x="2406774" y="110133"/>
                </a:lnTo>
                <a:lnTo>
                  <a:pt x="2406774" y="245938"/>
                </a:lnTo>
                <a:lnTo>
                  <a:pt x="2597274" y="245938"/>
                </a:lnTo>
                <a:lnTo>
                  <a:pt x="2597274" y="346025"/>
                </a:lnTo>
                <a:lnTo>
                  <a:pt x="2406774" y="346025"/>
                </a:lnTo>
                <a:lnTo>
                  <a:pt x="2406774" y="485552"/>
                </a:lnTo>
                <a:lnTo>
                  <a:pt x="2625179" y="485552"/>
                </a:lnTo>
                <a:lnTo>
                  <a:pt x="2625179" y="586011"/>
                </a:lnTo>
                <a:lnTo>
                  <a:pt x="2283991" y="586011"/>
                </a:lnTo>
                <a:close/>
                <a:moveTo>
                  <a:pt x="1753791" y="9674"/>
                </a:moveTo>
                <a:lnTo>
                  <a:pt x="2205484" y="9674"/>
                </a:lnTo>
                <a:lnTo>
                  <a:pt x="2205484" y="110133"/>
                </a:lnTo>
                <a:lnTo>
                  <a:pt x="2041029" y="110133"/>
                </a:lnTo>
                <a:lnTo>
                  <a:pt x="2041029" y="586011"/>
                </a:lnTo>
                <a:lnTo>
                  <a:pt x="1917874" y="586011"/>
                </a:lnTo>
                <a:lnTo>
                  <a:pt x="1917874" y="110133"/>
                </a:lnTo>
                <a:lnTo>
                  <a:pt x="1753791" y="110133"/>
                </a:lnTo>
                <a:close/>
                <a:moveTo>
                  <a:pt x="1160041" y="9674"/>
                </a:moveTo>
                <a:lnTo>
                  <a:pt x="1293986" y="9674"/>
                </a:lnTo>
                <a:lnTo>
                  <a:pt x="1529135" y="372070"/>
                </a:lnTo>
                <a:cubicBezTo>
                  <a:pt x="1544761" y="396131"/>
                  <a:pt x="1554311" y="411386"/>
                  <a:pt x="1557784" y="417835"/>
                </a:cubicBezTo>
                <a:lnTo>
                  <a:pt x="1559644" y="417835"/>
                </a:lnTo>
                <a:cubicBezTo>
                  <a:pt x="1557164" y="403944"/>
                  <a:pt x="1555924" y="377403"/>
                  <a:pt x="1555924" y="338212"/>
                </a:cubicBezTo>
                <a:lnTo>
                  <a:pt x="1555924" y="9674"/>
                </a:lnTo>
                <a:lnTo>
                  <a:pt x="1672382" y="9674"/>
                </a:lnTo>
                <a:lnTo>
                  <a:pt x="1672382" y="586011"/>
                </a:lnTo>
                <a:lnTo>
                  <a:pt x="1546622" y="586011"/>
                </a:lnTo>
                <a:lnTo>
                  <a:pt x="1302544" y="213196"/>
                </a:lnTo>
                <a:cubicBezTo>
                  <a:pt x="1289893" y="193848"/>
                  <a:pt x="1280716" y="178221"/>
                  <a:pt x="1275011" y="166315"/>
                </a:cubicBezTo>
                <a:lnTo>
                  <a:pt x="1273150" y="166315"/>
                </a:lnTo>
                <a:cubicBezTo>
                  <a:pt x="1275383" y="186159"/>
                  <a:pt x="1276499" y="216793"/>
                  <a:pt x="1276499" y="258217"/>
                </a:cubicBezTo>
                <a:lnTo>
                  <a:pt x="1276499" y="586011"/>
                </a:lnTo>
                <a:lnTo>
                  <a:pt x="1160041" y="586011"/>
                </a:lnTo>
                <a:close/>
                <a:moveTo>
                  <a:pt x="4040683" y="0"/>
                </a:moveTo>
                <a:cubicBezTo>
                  <a:pt x="4096990" y="0"/>
                  <a:pt x="4144243" y="7317"/>
                  <a:pt x="4182442" y="21952"/>
                </a:cubicBezTo>
                <a:lnTo>
                  <a:pt x="4182442" y="137294"/>
                </a:lnTo>
                <a:cubicBezTo>
                  <a:pt x="4143747" y="111001"/>
                  <a:pt x="4098478" y="97854"/>
                  <a:pt x="4046637" y="97854"/>
                </a:cubicBezTo>
                <a:cubicBezTo>
                  <a:pt x="4016375" y="97854"/>
                  <a:pt x="3992191" y="103373"/>
                  <a:pt x="3974083" y="114411"/>
                </a:cubicBezTo>
                <a:cubicBezTo>
                  <a:pt x="3955975" y="125449"/>
                  <a:pt x="3946922" y="140270"/>
                  <a:pt x="3946922" y="158874"/>
                </a:cubicBezTo>
                <a:cubicBezTo>
                  <a:pt x="3946922" y="173757"/>
                  <a:pt x="3953123" y="187461"/>
                  <a:pt x="3965525" y="199988"/>
                </a:cubicBezTo>
                <a:cubicBezTo>
                  <a:pt x="3977927" y="212514"/>
                  <a:pt x="4008562" y="229443"/>
                  <a:pt x="4057427" y="250775"/>
                </a:cubicBezTo>
                <a:cubicBezTo>
                  <a:pt x="4114726" y="275332"/>
                  <a:pt x="4154103" y="301253"/>
                  <a:pt x="4175559" y="328538"/>
                </a:cubicBezTo>
                <a:cubicBezTo>
                  <a:pt x="4197015" y="355823"/>
                  <a:pt x="4207743" y="388317"/>
                  <a:pt x="4207743" y="426020"/>
                </a:cubicBezTo>
                <a:cubicBezTo>
                  <a:pt x="4207743" y="481335"/>
                  <a:pt x="4188147" y="523503"/>
                  <a:pt x="4148956" y="552524"/>
                </a:cubicBezTo>
                <a:cubicBezTo>
                  <a:pt x="4109765" y="581546"/>
                  <a:pt x="4054078" y="596057"/>
                  <a:pt x="3981896" y="596057"/>
                </a:cubicBezTo>
                <a:cubicBezTo>
                  <a:pt x="3915916" y="596057"/>
                  <a:pt x="3861841" y="585391"/>
                  <a:pt x="3819674" y="564058"/>
                </a:cubicBezTo>
                <a:lnTo>
                  <a:pt x="3819674" y="440903"/>
                </a:lnTo>
                <a:cubicBezTo>
                  <a:pt x="3866059" y="479350"/>
                  <a:pt x="3918768" y="498574"/>
                  <a:pt x="3977804" y="498574"/>
                </a:cubicBezTo>
                <a:cubicBezTo>
                  <a:pt x="4011290" y="498574"/>
                  <a:pt x="4036467" y="492807"/>
                  <a:pt x="4053334" y="481273"/>
                </a:cubicBezTo>
                <a:cubicBezTo>
                  <a:pt x="4070201" y="469739"/>
                  <a:pt x="4078635" y="454918"/>
                  <a:pt x="4078635" y="436810"/>
                </a:cubicBezTo>
                <a:cubicBezTo>
                  <a:pt x="4078635" y="421183"/>
                  <a:pt x="4071937" y="406425"/>
                  <a:pt x="4058543" y="392534"/>
                </a:cubicBezTo>
                <a:cubicBezTo>
                  <a:pt x="4045148" y="378643"/>
                  <a:pt x="4009802" y="359792"/>
                  <a:pt x="3952503" y="335979"/>
                </a:cubicBezTo>
                <a:cubicBezTo>
                  <a:pt x="3862462" y="297780"/>
                  <a:pt x="3817441" y="242218"/>
                  <a:pt x="3817441" y="169292"/>
                </a:cubicBezTo>
                <a:cubicBezTo>
                  <a:pt x="3817441" y="115714"/>
                  <a:pt x="3837843" y="74104"/>
                  <a:pt x="3878647" y="44462"/>
                </a:cubicBezTo>
                <a:cubicBezTo>
                  <a:pt x="3919451" y="14821"/>
                  <a:pt x="3973463" y="0"/>
                  <a:pt x="4040683" y="0"/>
                </a:cubicBezTo>
                <a:close/>
                <a:moveTo>
                  <a:pt x="792807" y="0"/>
                </a:moveTo>
                <a:cubicBezTo>
                  <a:pt x="875159" y="0"/>
                  <a:pt x="941449" y="27409"/>
                  <a:pt x="991679" y="82227"/>
                </a:cubicBezTo>
                <a:cubicBezTo>
                  <a:pt x="1041909" y="137046"/>
                  <a:pt x="1067023" y="207491"/>
                  <a:pt x="1067023" y="293563"/>
                </a:cubicBezTo>
                <a:cubicBezTo>
                  <a:pt x="1067023" y="383356"/>
                  <a:pt x="1040916" y="456220"/>
                  <a:pt x="988702" y="512155"/>
                </a:cubicBezTo>
                <a:cubicBezTo>
                  <a:pt x="936489" y="568089"/>
                  <a:pt x="868090" y="596057"/>
                  <a:pt x="783506" y="596057"/>
                </a:cubicBezTo>
                <a:cubicBezTo>
                  <a:pt x="700906" y="596057"/>
                  <a:pt x="633809" y="568957"/>
                  <a:pt x="582216" y="514759"/>
                </a:cubicBezTo>
                <a:cubicBezTo>
                  <a:pt x="530622" y="460561"/>
                  <a:pt x="504825" y="390798"/>
                  <a:pt x="504825" y="305470"/>
                </a:cubicBezTo>
                <a:cubicBezTo>
                  <a:pt x="504825" y="215180"/>
                  <a:pt x="531180" y="141697"/>
                  <a:pt x="583890" y="85018"/>
                </a:cubicBezTo>
                <a:cubicBezTo>
                  <a:pt x="636600" y="28339"/>
                  <a:pt x="706239" y="0"/>
                  <a:pt x="792807" y="0"/>
                </a:cubicBezTo>
                <a:close/>
                <a:moveTo>
                  <a:pt x="305842" y="0"/>
                </a:moveTo>
                <a:cubicBezTo>
                  <a:pt x="362148" y="0"/>
                  <a:pt x="409277" y="7317"/>
                  <a:pt x="447229" y="21952"/>
                </a:cubicBezTo>
                <a:lnTo>
                  <a:pt x="447229" y="140642"/>
                </a:lnTo>
                <a:cubicBezTo>
                  <a:pt x="408285" y="117822"/>
                  <a:pt x="364133" y="106412"/>
                  <a:pt x="314771" y="106412"/>
                </a:cubicBezTo>
                <a:cubicBezTo>
                  <a:pt x="258465" y="106412"/>
                  <a:pt x="213444" y="124395"/>
                  <a:pt x="179710" y="160362"/>
                </a:cubicBezTo>
                <a:cubicBezTo>
                  <a:pt x="145976" y="196329"/>
                  <a:pt x="129108" y="243334"/>
                  <a:pt x="129108" y="301377"/>
                </a:cubicBezTo>
                <a:cubicBezTo>
                  <a:pt x="129108" y="357932"/>
                  <a:pt x="145107" y="403448"/>
                  <a:pt x="177105" y="437927"/>
                </a:cubicBezTo>
                <a:cubicBezTo>
                  <a:pt x="209104" y="472405"/>
                  <a:pt x="252388" y="489644"/>
                  <a:pt x="306958" y="489644"/>
                </a:cubicBezTo>
                <a:cubicBezTo>
                  <a:pt x="358304" y="489644"/>
                  <a:pt x="405060" y="477242"/>
                  <a:pt x="447229" y="452437"/>
                </a:cubicBezTo>
                <a:lnTo>
                  <a:pt x="447229" y="565175"/>
                </a:lnTo>
                <a:cubicBezTo>
                  <a:pt x="405309" y="585763"/>
                  <a:pt x="350614" y="596057"/>
                  <a:pt x="283145" y="596057"/>
                </a:cubicBezTo>
                <a:cubicBezTo>
                  <a:pt x="196329" y="596057"/>
                  <a:pt x="127434" y="570074"/>
                  <a:pt x="76460" y="518108"/>
                </a:cubicBezTo>
                <a:cubicBezTo>
                  <a:pt x="25487" y="466142"/>
                  <a:pt x="0" y="396875"/>
                  <a:pt x="0" y="310307"/>
                </a:cubicBezTo>
                <a:cubicBezTo>
                  <a:pt x="0" y="219273"/>
                  <a:pt x="28463" y="144797"/>
                  <a:pt x="85390" y="86878"/>
                </a:cubicBezTo>
                <a:cubicBezTo>
                  <a:pt x="142317" y="28959"/>
                  <a:pt x="215801" y="0"/>
                  <a:pt x="30584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00" dirty="0"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809D5455-43D1-E34F-7819-F2937B675D81}"/>
              </a:ext>
            </a:extLst>
          </p:cNvPr>
          <p:cNvSpPr/>
          <p:nvPr/>
        </p:nvSpPr>
        <p:spPr>
          <a:xfrm>
            <a:off x="69222" y="623617"/>
            <a:ext cx="2498923" cy="2705980"/>
          </a:xfrm>
          <a:prstGeom prst="ellipse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  <a:effectLst>
            <a:softEdge rad="736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ADD876B8-592E-448E-7CDE-E2B1C744BD62}"/>
              </a:ext>
            </a:extLst>
          </p:cNvPr>
          <p:cNvGrpSpPr/>
          <p:nvPr/>
        </p:nvGrpSpPr>
        <p:grpSpPr>
          <a:xfrm>
            <a:off x="660405" y="1119317"/>
            <a:ext cx="10858494" cy="5014784"/>
            <a:chOff x="1262244" y="1290043"/>
            <a:chExt cx="9667512" cy="4386305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64038647-DA44-87CE-8498-5CFD352D7AE2}"/>
                </a:ext>
              </a:extLst>
            </p:cNvPr>
            <p:cNvSpPr/>
            <p:nvPr/>
          </p:nvSpPr>
          <p:spPr>
            <a:xfrm>
              <a:off x="1262244" y="1290043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46C95DC0-C580-82D4-0748-6D4A04D219C2}"/>
                </a:ext>
              </a:extLst>
            </p:cNvPr>
            <p:cNvSpPr/>
            <p:nvPr/>
          </p:nvSpPr>
          <p:spPr>
            <a:xfrm>
              <a:off x="1262244" y="1364232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</p:grp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F78A3782-4655-5015-2C1D-7491D4BA299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47528" y="360000"/>
            <a:ext cx="2952328" cy="7200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药品基本信息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BEE192E-4CB3-A6DD-95DB-84B8C45C82DC}"/>
              </a:ext>
            </a:extLst>
          </p:cNvPr>
          <p:cNvSpPr txBox="1"/>
          <p:nvPr/>
        </p:nvSpPr>
        <p:spPr>
          <a:xfrm>
            <a:off x="623888" y="349876"/>
            <a:ext cx="1151632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4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r>
              <a:rPr lang="en-US" altLang="zh-CN" sz="3600" b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4400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BE8B2FAF-3DF9-C791-3E41-7D464B2B8361}"/>
              </a:ext>
            </a:extLst>
          </p:cNvPr>
          <p:cNvCxnSpPr>
            <a:cxnSpLocks/>
          </p:cNvCxnSpPr>
          <p:nvPr/>
        </p:nvCxnSpPr>
        <p:spPr>
          <a:xfrm>
            <a:off x="1559496" y="476672"/>
            <a:ext cx="0" cy="476672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日程表&#10;&#10;描述已自动生成">
            <a:extLst>
              <a:ext uri="{FF2B5EF4-FFF2-40B4-BE49-F238E27FC236}">
                <a16:creationId xmlns:a16="http://schemas.microsoft.com/office/drawing/2014/main" xmlns="" id="{8E4BB6CB-B4B9-9421-410F-B31E6C3CA9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/>
          <a:stretch/>
        </p:blipFill>
        <p:spPr>
          <a:xfrm>
            <a:off x="718090" y="3227884"/>
            <a:ext cx="3627028" cy="1795394"/>
          </a:xfrm>
          <a:prstGeom prst="rect">
            <a:avLst/>
          </a:prstGeom>
        </p:spPr>
      </p:pic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xmlns="" id="{0D091A1A-2E51-8F18-C05B-26D0554CA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55548"/>
              </p:ext>
            </p:extLst>
          </p:nvPr>
        </p:nvGraphicFramePr>
        <p:xfrm>
          <a:off x="4317422" y="1527427"/>
          <a:ext cx="6840759" cy="433748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42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8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9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通用名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二甲双胍恩格列净片（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</a:rPr>
                        <a:t>II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）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09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注册规格</a:t>
                      </a: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cs typeface="微软雅黑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zh-CN" altLang="en-US" sz="1400" dirty="0">
                          <a:solidFill>
                            <a:srgbClr val="252525"/>
                          </a:solidFill>
                        </a:rPr>
                        <a:t>每片含盐酸二甲双胍</a:t>
                      </a:r>
                      <a:r>
                        <a:rPr lang="en-US" altLang="zh-CN" sz="1400" dirty="0">
                          <a:solidFill>
                            <a:srgbClr val="252525"/>
                          </a:solidFill>
                        </a:rPr>
                        <a:t>850mg</a:t>
                      </a:r>
                      <a:r>
                        <a:rPr lang="zh-CN" altLang="en-US" sz="1400" dirty="0">
                          <a:solidFill>
                            <a:srgbClr val="252525"/>
                          </a:solidFill>
                        </a:rPr>
                        <a:t>和恩格列净</a:t>
                      </a:r>
                      <a:r>
                        <a:rPr lang="en-US" altLang="zh-CN" sz="1400" dirty="0">
                          <a:solidFill>
                            <a:srgbClr val="252525"/>
                          </a:solidFill>
                        </a:rPr>
                        <a:t>5mg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758">
                <a:tc>
                  <a:txBody>
                    <a:bodyPr/>
                    <a:lstStyle/>
                    <a:p>
                      <a:pPr marL="121285"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中国大陆首次上市时间</a:t>
                      </a: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cs typeface="微软雅黑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252525"/>
                          </a:solidFill>
                        </a:rPr>
                        <a:t>2024</a:t>
                      </a:r>
                      <a:r>
                        <a:rPr lang="zh-CN" altLang="en-US" sz="1400" dirty="0">
                          <a:solidFill>
                            <a:srgbClr val="252525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rgbClr val="252525"/>
                          </a:solidFill>
                        </a:rPr>
                        <a:t>04</a:t>
                      </a:r>
                      <a:r>
                        <a:rPr lang="zh-CN" altLang="en-US" sz="1400" dirty="0">
                          <a:solidFill>
                            <a:srgbClr val="252525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rgbClr val="252525"/>
                          </a:solidFill>
                        </a:rPr>
                        <a:t>17</a:t>
                      </a:r>
                      <a:r>
                        <a:rPr lang="zh-CN" altLang="en-US" sz="1400" dirty="0">
                          <a:solidFill>
                            <a:srgbClr val="252525"/>
                          </a:solidFill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955">
                <a:tc>
                  <a:txBody>
                    <a:bodyPr/>
                    <a:lstStyle/>
                    <a:p>
                      <a:pPr marL="635" algn="ctr">
                        <a:lnSpc>
                          <a:spcPct val="130000"/>
                        </a:lnSpc>
                      </a:pPr>
                      <a:r>
                        <a:rPr lang="zh-CN" alt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目前大陆地区同通用名</a:t>
                      </a:r>
                      <a:endParaRPr lang="en-US" altLang="zh-CN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635" algn="ctr">
                        <a:lnSpc>
                          <a:spcPct val="130000"/>
                        </a:lnSpc>
                      </a:pPr>
                      <a:r>
                        <a:rPr lang="zh-CN" alt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药品的上市情况</a:t>
                      </a: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cs typeface="微软雅黑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4790" marR="105410" indent="-109855" algn="ctr">
                        <a:lnSpc>
                          <a:spcPct val="100000"/>
                        </a:lnSpc>
                      </a:pPr>
                      <a:r>
                        <a:rPr lang="zh-CN" altLang="en-US" sz="1400" dirty="0">
                          <a:solidFill>
                            <a:srgbClr val="252525"/>
                          </a:solidFill>
                        </a:rPr>
                        <a:t>共</a:t>
                      </a:r>
                      <a:r>
                        <a:rPr lang="en-US" altLang="zh-CN" sz="1400" dirty="0">
                          <a:solidFill>
                            <a:srgbClr val="252525"/>
                          </a:solidFill>
                        </a:rPr>
                        <a:t>2</a:t>
                      </a:r>
                      <a:r>
                        <a:rPr lang="zh-CN" altLang="en-US" sz="1400" dirty="0" smtClean="0">
                          <a:solidFill>
                            <a:srgbClr val="252525"/>
                          </a:solidFill>
                        </a:rPr>
                        <a:t>家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23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全球首个上市国家</a:t>
                      </a:r>
                      <a:r>
                        <a:rPr lang="en-US" altLang="zh-CN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/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地区及上市时间</a:t>
                      </a: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cs typeface="微软雅黑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0370" marR="139065" indent="-271780" algn="ctr">
                        <a:lnSpc>
                          <a:spcPct val="130000"/>
                        </a:lnSpc>
                      </a:pPr>
                      <a:r>
                        <a:rPr lang="zh-CN" altLang="en-US" sz="1400" dirty="0">
                          <a:solidFill>
                            <a:srgbClr val="252525"/>
                          </a:solidFill>
                        </a:rPr>
                        <a:t>由</a:t>
                      </a:r>
                      <a:r>
                        <a:rPr lang="en-US" sz="1400" dirty="0">
                          <a:solidFill>
                            <a:srgbClr val="252525"/>
                          </a:solidFill>
                        </a:rPr>
                        <a:t>Boehringer Ingelheim Pharma GmbH </a:t>
                      </a:r>
                      <a:r>
                        <a:rPr lang="zh-CN" altLang="en-US" sz="1400" dirty="0">
                          <a:solidFill>
                            <a:srgbClr val="252525"/>
                          </a:solidFill>
                        </a:rPr>
                        <a:t>开发，于</a:t>
                      </a:r>
                      <a:r>
                        <a:rPr lang="en-US" altLang="zh-CN" sz="1400" dirty="0">
                          <a:solidFill>
                            <a:srgbClr val="252525"/>
                          </a:solidFill>
                        </a:rPr>
                        <a:t>2015</a:t>
                      </a:r>
                      <a:r>
                        <a:rPr lang="zh-CN" altLang="en-US" sz="1400" dirty="0">
                          <a:solidFill>
                            <a:srgbClr val="252525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rgbClr val="252525"/>
                          </a:solidFill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rgbClr val="252525"/>
                          </a:solidFill>
                        </a:rPr>
                        <a:t>月获得批准在欧盟上市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79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是否为</a:t>
                      </a:r>
                      <a:r>
                        <a:rPr sz="1400" b="1" spc="-2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OTC</a:t>
                      </a:r>
                      <a:r>
                        <a:rPr sz="1400" b="1" spc="1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药品</a:t>
                      </a: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cs typeface="微软雅黑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52525"/>
                          </a:solidFill>
                        </a:rPr>
                        <a:t>否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899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cs typeface="微软雅黑"/>
                        </a:rPr>
                        <a:t>参照药品建议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30000"/>
                        </a:lnSpc>
                      </a:pPr>
                      <a:r>
                        <a:rPr lang="zh-CN" altLang="en-US" sz="1400" dirty="0">
                          <a:latin typeface="+mn-lt"/>
                          <a:cs typeface="微软雅黑"/>
                        </a:rPr>
                        <a:t>达格列净片</a:t>
                      </a:r>
                      <a:r>
                        <a:rPr lang="zh-CN" altLang="en-US" sz="1400">
                          <a:latin typeface="+mn-lt"/>
                          <a:cs typeface="微软雅黑"/>
                        </a:rPr>
                        <a:t>（同治疗领域</a:t>
                      </a:r>
                      <a:r>
                        <a:rPr lang="zh-CN" altLang="en-US" sz="1400" dirty="0">
                          <a:latin typeface="+mn-lt"/>
                          <a:cs typeface="微软雅黑"/>
                        </a:rPr>
                        <a:t>临床使用最广泛）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3774026"/>
                  </a:ext>
                </a:extLst>
              </a:tr>
              <a:tr h="88176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cs typeface="微软雅黑"/>
                        </a:rPr>
                        <a:t>适应症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30000"/>
                        </a:lnSpc>
                      </a:pPr>
                      <a:r>
                        <a:rPr lang="zh-CN" altLang="en-US" sz="1400" dirty="0">
                          <a:latin typeface="+mn-lt"/>
                          <a:cs typeface="微软雅黑"/>
                        </a:rPr>
                        <a:t>本品配合饮食控制和运动，适用于正在接受恩格列净和盐酸二甲双胍治疗的</a:t>
                      </a:r>
                      <a:r>
                        <a:rPr lang="en-US" altLang="zh-CN" sz="1400" dirty="0">
                          <a:latin typeface="+mn-lt"/>
                          <a:cs typeface="微软雅黑"/>
                        </a:rPr>
                        <a:t>2</a:t>
                      </a:r>
                      <a:r>
                        <a:rPr lang="zh-CN" altLang="en-US" sz="1400" dirty="0">
                          <a:latin typeface="+mn-lt"/>
                          <a:cs typeface="微软雅黑"/>
                        </a:rPr>
                        <a:t>型糖尿病成人患者，用于改善这些患者的血糖控制。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6810932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7A3D57A9-453A-E3CC-3FEE-60E7511BEBD6}"/>
              </a:ext>
            </a:extLst>
          </p:cNvPr>
          <p:cNvSpPr txBox="1"/>
          <p:nvPr/>
        </p:nvSpPr>
        <p:spPr>
          <a:xfrm>
            <a:off x="1127448" y="1345573"/>
            <a:ext cx="2808312" cy="19604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defPPr>
              <a:defRPr lang="zh-CN"/>
            </a:defPPr>
            <a:lvl1pPr eaLnBrk="1" fontAlgn="auto" hangingPunct="1">
              <a:spcAft>
                <a:spcPts val="0"/>
              </a:spcAft>
              <a:defRPr sz="3200" b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微软雅黑" panose="020B0503020204020204" charset="-122"/>
              </a:defRPr>
            </a:lvl1pPr>
          </a:lstStyle>
          <a:p>
            <a:r>
              <a:rPr lang="zh-CN" altLang="en-US" sz="2000" dirty="0"/>
              <a:t>二甲双胍恩格列净片（</a:t>
            </a:r>
            <a:r>
              <a:rPr lang="en-US" altLang="zh-CN" sz="2000" dirty="0"/>
              <a:t>III</a:t>
            </a:r>
            <a:r>
              <a:rPr lang="zh-CN" altLang="en-US" sz="2000" dirty="0"/>
              <a:t>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B29E240C-4305-3D31-C865-601A6BCC6CD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47528" y="360000"/>
            <a:ext cx="2952328" cy="7200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药品基本信息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1DCF66C-A857-637D-160C-710B742B5684}"/>
              </a:ext>
            </a:extLst>
          </p:cNvPr>
          <p:cNvSpPr txBox="1"/>
          <p:nvPr/>
        </p:nvSpPr>
        <p:spPr>
          <a:xfrm>
            <a:off x="623888" y="349876"/>
            <a:ext cx="1151632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r>
              <a:rPr lang="en-US" altLang="zh-CN" sz="3600" b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4400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BE6A92CD-BAA9-B1C0-5285-A79E944480A1}"/>
              </a:ext>
            </a:extLst>
          </p:cNvPr>
          <p:cNvCxnSpPr>
            <a:cxnSpLocks/>
          </p:cNvCxnSpPr>
          <p:nvPr/>
        </p:nvCxnSpPr>
        <p:spPr>
          <a:xfrm>
            <a:off x="1559496" y="476672"/>
            <a:ext cx="0" cy="476672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6C2BD007-5E7E-BBC7-17CE-F0E47969456F}"/>
              </a:ext>
            </a:extLst>
          </p:cNvPr>
          <p:cNvGrpSpPr/>
          <p:nvPr/>
        </p:nvGrpSpPr>
        <p:grpSpPr>
          <a:xfrm>
            <a:off x="623888" y="1530204"/>
            <a:ext cx="4464000" cy="4603895"/>
            <a:chOff x="1262244" y="1290043"/>
            <a:chExt cx="9667512" cy="4386305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4B69C481-1186-44B7-15EF-022A42767C4E}"/>
                </a:ext>
              </a:extLst>
            </p:cNvPr>
            <p:cNvSpPr/>
            <p:nvPr/>
          </p:nvSpPr>
          <p:spPr>
            <a:xfrm>
              <a:off x="1262244" y="1290043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0B291236-5B4A-8E09-6F5F-AAC6CB5B6D95}"/>
                </a:ext>
              </a:extLst>
            </p:cNvPr>
            <p:cNvSpPr/>
            <p:nvPr/>
          </p:nvSpPr>
          <p:spPr>
            <a:xfrm>
              <a:off x="1262244" y="1364232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</p:grpSp>
      <p:sp>
        <p:nvSpPr>
          <p:cNvPr id="10" name="矩形: 对角圆角 9">
            <a:extLst>
              <a:ext uri="{FF2B5EF4-FFF2-40B4-BE49-F238E27FC236}">
                <a16:creationId xmlns:a16="http://schemas.microsoft.com/office/drawing/2014/main" xmlns="" id="{80EB3935-3DF0-D33B-D92C-4D9C466DFCE0}"/>
              </a:ext>
            </a:extLst>
          </p:cNvPr>
          <p:cNvSpPr/>
          <p:nvPr/>
        </p:nvSpPr>
        <p:spPr>
          <a:xfrm>
            <a:off x="1769819" y="1357713"/>
            <a:ext cx="2172139" cy="501505"/>
          </a:xfrm>
          <a:prstGeom prst="round2DiagRect">
            <a:avLst>
              <a:gd name="adj1" fmla="val 30102"/>
              <a:gd name="adj2" fmla="val 0"/>
            </a:avLst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000" algn="ctr" defTabSz="609585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疾病基本情况</a:t>
            </a:r>
          </a:p>
        </p:txBody>
      </p:sp>
      <p:sp>
        <p:nvSpPr>
          <p:cNvPr id="11" name="内容占位符 1">
            <a:extLst>
              <a:ext uri="{FF2B5EF4-FFF2-40B4-BE49-F238E27FC236}">
                <a16:creationId xmlns:a16="http://schemas.microsoft.com/office/drawing/2014/main" xmlns="" id="{CBFB90A4-2872-8DBB-630D-E7610B554F7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05600" y="2132857"/>
            <a:ext cx="3966264" cy="381642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 hangingPunct="0">
              <a:spcBef>
                <a:spcPct val="20000"/>
              </a:spcBef>
              <a:spcAft>
                <a:spcPct val="0"/>
              </a:spcAft>
              <a:buFont typeface="微软雅黑" panose="020B0503020204020204" charset="-122"/>
              <a:buNone/>
              <a:defRPr/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糖尿病是⼀种代谢性疾病，引起血糖升高的原因，主要包括胰岛细胞分泌缺陷，肌肉组织葡萄糖摄取减少，肝糖原输出增加，脂代谢紊乱，肠促胰岛素效应减弱，肾脏对葡萄糖的处理失调等。糖尿病的主要症状为多饮、多尿、多食和消瘦，其他临床表现包括疲乏无力，肥胖等。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fontAlgn="base" hangingPunct="0">
              <a:spcBef>
                <a:spcPct val="20000"/>
              </a:spcBef>
              <a:spcAft>
                <a:spcPct val="0"/>
              </a:spcAft>
              <a:buFont typeface="微软雅黑" panose="020B0503020204020204" charset="-122"/>
              <a:buNone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据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年糖尿病地图报道，⽬前世界糖尿病患者⼈数已经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增长到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5.37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亿。中国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型糖尿病患者⼈数达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亿，年龄调整的糖尿病患病率为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10.6%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占全球⾸位。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indent="-342900" fontAlgn="base" hangingPunct="0">
              <a:spcBef>
                <a:spcPct val="20000"/>
              </a:spcBef>
              <a:spcAft>
                <a:spcPct val="0"/>
              </a:spcAft>
              <a:buFont typeface="微软雅黑" panose="020B0503020204020204" charset="-122"/>
              <a:buChar char="•"/>
              <a:defRPr/>
            </a:pPr>
            <a:endParaRPr lang="zh-CN" altLang="en-US" sz="1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6B3D28A-8C67-79D6-BDAC-DD6BB1C86855}"/>
              </a:ext>
            </a:extLst>
          </p:cNvPr>
          <p:cNvGrpSpPr/>
          <p:nvPr/>
        </p:nvGrpSpPr>
        <p:grpSpPr>
          <a:xfrm>
            <a:off x="5369600" y="1530204"/>
            <a:ext cx="6149300" cy="4603895"/>
            <a:chOff x="1262244" y="1290043"/>
            <a:chExt cx="9667512" cy="4386305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62FB70DA-2BE0-B025-7138-BE2352D50053}"/>
                </a:ext>
              </a:extLst>
            </p:cNvPr>
            <p:cNvSpPr/>
            <p:nvPr/>
          </p:nvSpPr>
          <p:spPr>
            <a:xfrm>
              <a:off x="1262244" y="1290043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2DDCFE4C-BB2C-9A71-6CA7-DDFC28E4B36F}"/>
                </a:ext>
              </a:extLst>
            </p:cNvPr>
            <p:cNvSpPr/>
            <p:nvPr/>
          </p:nvSpPr>
          <p:spPr>
            <a:xfrm>
              <a:off x="1262244" y="1364232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</p:grpSp>
      <p:sp>
        <p:nvSpPr>
          <p:cNvPr id="2" name="内容占位符 1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663952" y="2132857"/>
            <a:ext cx="5622448" cy="3816423"/>
          </a:xfrm>
        </p:spPr>
        <p:txBody>
          <a:bodyPr>
            <a:normAutofit fontScale="92500" lnSpcReduction="10000"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应该根据患者现在使用的治疗方案个体化决定本品起始剂量：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如果患者是从盐酸二甲双胍更换为本品，则起始剂量为含恩格列净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5mg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的本品；同时盐酸二甲双胍的每日总剂量与原治疗方案近似，分为每日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次随餐服用。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如果患者是从恩格列净更换为本品，则起始剂量为含盐酸二甲双胍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500mg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的本品；同时恩格列净的每日总剂量与原治疗方案近似，分为每日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次随餐服用。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如果患者是从恩格列净与二甲双胍的联合用药更换为本品，则应保持恩格列净和二甲双胍每日总剂量与原治疗方案一致。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每日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次随餐服用，逐渐递增剂量，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以减轻二甲双胍的胃肠道不良反应。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应该根据治疗的有效性以及耐受性调整剂量，但是不可以超出每日推荐的最大剂量（盐酸二甲双胍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2000mg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和恩格列净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25mg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: 对角圆角 14">
            <a:extLst>
              <a:ext uri="{FF2B5EF4-FFF2-40B4-BE49-F238E27FC236}">
                <a16:creationId xmlns:a16="http://schemas.microsoft.com/office/drawing/2014/main" xmlns="" id="{2D054E3A-9FCB-C4F0-CA36-0E8CE86CD180}"/>
              </a:ext>
            </a:extLst>
          </p:cNvPr>
          <p:cNvSpPr/>
          <p:nvPr/>
        </p:nvSpPr>
        <p:spPr>
          <a:xfrm>
            <a:off x="7144046" y="1390608"/>
            <a:ext cx="2172139" cy="501505"/>
          </a:xfrm>
          <a:prstGeom prst="round2DiagRect">
            <a:avLst>
              <a:gd name="adj1" fmla="val 30102"/>
              <a:gd name="adj2" fmla="val 0"/>
            </a:avLst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000" algn="ctr" defTabSz="609585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用法用量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F488EF2A-5C86-528C-42A0-D8CFBF6150ED}"/>
              </a:ext>
            </a:extLst>
          </p:cNvPr>
          <p:cNvGrpSpPr/>
          <p:nvPr/>
        </p:nvGrpSpPr>
        <p:grpSpPr>
          <a:xfrm>
            <a:off x="688492" y="4145906"/>
            <a:ext cx="3751323" cy="2089795"/>
            <a:chOff x="1262244" y="1290043"/>
            <a:chExt cx="9667512" cy="2285094"/>
          </a:xfrm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xmlns="" id="{5538B047-E7AB-2542-CAD1-3ACBA9259771}"/>
                </a:ext>
              </a:extLst>
            </p:cNvPr>
            <p:cNvSpPr/>
            <p:nvPr/>
          </p:nvSpPr>
          <p:spPr>
            <a:xfrm>
              <a:off x="1262244" y="1290043"/>
              <a:ext cx="9667512" cy="2285094"/>
            </a:xfrm>
            <a:prstGeom prst="roundRect">
              <a:avLst>
                <a:gd name="adj" fmla="val 5337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xmlns="" id="{EEADBCAB-87B0-7EC2-375E-15DA0C1875A9}"/>
                </a:ext>
              </a:extLst>
            </p:cNvPr>
            <p:cNvSpPr/>
            <p:nvPr/>
          </p:nvSpPr>
          <p:spPr>
            <a:xfrm>
              <a:off x="1262244" y="1364232"/>
              <a:ext cx="9667512" cy="2210905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ym typeface="Arial" panose="020B0604020202020204" pitchFamily="34" charset="0"/>
              </a:endParaRPr>
            </a:p>
          </p:txBody>
        </p:sp>
      </p:grpSp>
      <p:sp>
        <p:nvSpPr>
          <p:cNvPr id="21" name="矩形: 对角圆角 20">
            <a:extLst>
              <a:ext uri="{FF2B5EF4-FFF2-40B4-BE49-F238E27FC236}">
                <a16:creationId xmlns:a16="http://schemas.microsoft.com/office/drawing/2014/main" xmlns="" id="{7DDDD11D-8627-9A53-71CF-E2F3BA018F91}"/>
              </a:ext>
            </a:extLst>
          </p:cNvPr>
          <p:cNvSpPr/>
          <p:nvPr/>
        </p:nvSpPr>
        <p:spPr>
          <a:xfrm>
            <a:off x="1143388" y="4005064"/>
            <a:ext cx="2736304" cy="501505"/>
          </a:xfrm>
          <a:prstGeom prst="round2DiagRect">
            <a:avLst>
              <a:gd name="adj1" fmla="val 30102"/>
              <a:gd name="adj2" fmla="val 0"/>
            </a:avLst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000" algn="ctr" defTabSz="609585"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[</a:t>
            </a:r>
            <a:r>
              <a:rPr lang="zh-CN" altLang="en-US" sz="16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禁忌</a:t>
            </a:r>
            <a:r>
              <a:rPr lang="en-US" altLang="zh-CN" sz="16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</a:t>
            </a:r>
            <a:r>
              <a:rPr lang="zh-CN" altLang="en-US" sz="16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本品禁用于下列患者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BD2492BC-BFB6-6E38-04EF-B5767489937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47528" y="360000"/>
            <a:ext cx="2952328" cy="7200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安全性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479EDEF-756D-26D5-0E37-B655BD048EEF}"/>
              </a:ext>
            </a:extLst>
          </p:cNvPr>
          <p:cNvSpPr txBox="1"/>
          <p:nvPr/>
        </p:nvSpPr>
        <p:spPr>
          <a:xfrm>
            <a:off x="623888" y="349876"/>
            <a:ext cx="1151632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r>
              <a:rPr lang="en-US" altLang="zh-CN" sz="3600" b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4400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52B597DB-2EC4-2CC9-E7C2-E9A6A92BBC79}"/>
              </a:ext>
            </a:extLst>
          </p:cNvPr>
          <p:cNvCxnSpPr>
            <a:cxnSpLocks/>
          </p:cNvCxnSpPr>
          <p:nvPr/>
        </p:nvCxnSpPr>
        <p:spPr>
          <a:xfrm>
            <a:off x="1559496" y="476672"/>
            <a:ext cx="0" cy="476672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D2F31B60-886C-2917-4D1F-66437B60FEA1}"/>
              </a:ext>
            </a:extLst>
          </p:cNvPr>
          <p:cNvGrpSpPr/>
          <p:nvPr/>
        </p:nvGrpSpPr>
        <p:grpSpPr>
          <a:xfrm>
            <a:off x="688493" y="1386188"/>
            <a:ext cx="3751322" cy="2279176"/>
            <a:chOff x="1262244" y="1290043"/>
            <a:chExt cx="9667512" cy="2220684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8892FD25-475F-699C-BA59-1D8FED4F97C8}"/>
                </a:ext>
              </a:extLst>
            </p:cNvPr>
            <p:cNvSpPr/>
            <p:nvPr/>
          </p:nvSpPr>
          <p:spPr>
            <a:xfrm>
              <a:off x="1262244" y="1290043"/>
              <a:ext cx="9667512" cy="2083474"/>
            </a:xfrm>
            <a:prstGeom prst="roundRect">
              <a:avLst>
                <a:gd name="adj" fmla="val 5337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B384BBB8-CCFF-32EA-8C35-BB03C2CE8F5D}"/>
                </a:ext>
              </a:extLst>
            </p:cNvPr>
            <p:cNvSpPr/>
            <p:nvPr/>
          </p:nvSpPr>
          <p:spPr>
            <a:xfrm>
              <a:off x="1262244" y="1364232"/>
              <a:ext cx="9667512" cy="2146495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ym typeface="Arial" panose="020B0604020202020204" pitchFamily="34" charset="0"/>
              </a:endParaRPr>
            </a:p>
          </p:txBody>
        </p:sp>
      </p:grpSp>
      <p:sp>
        <p:nvSpPr>
          <p:cNvPr id="13" name="矩形: 对角圆角 12">
            <a:extLst>
              <a:ext uri="{FF2B5EF4-FFF2-40B4-BE49-F238E27FC236}">
                <a16:creationId xmlns:a16="http://schemas.microsoft.com/office/drawing/2014/main" xmlns="" id="{3B31715F-BD64-70E5-EE5C-0924A1ED8A9E}"/>
              </a:ext>
            </a:extLst>
          </p:cNvPr>
          <p:cNvSpPr/>
          <p:nvPr/>
        </p:nvSpPr>
        <p:spPr>
          <a:xfrm>
            <a:off x="1663194" y="1213696"/>
            <a:ext cx="1790891" cy="501505"/>
          </a:xfrm>
          <a:prstGeom prst="round2DiagRect">
            <a:avLst>
              <a:gd name="adj1" fmla="val 30102"/>
              <a:gd name="adj2" fmla="val 0"/>
            </a:avLst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000" algn="ctr" defTabSz="609585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重要不良反应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CE00C65-27D3-7465-68F6-0926B5554C21}"/>
              </a:ext>
            </a:extLst>
          </p:cNvPr>
          <p:cNvSpPr txBox="1"/>
          <p:nvPr/>
        </p:nvSpPr>
        <p:spPr>
          <a:xfrm>
            <a:off x="852968" y="1772816"/>
            <a:ext cx="3514840" cy="1621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乳酸酸中毒、低血压、酮症酸中毒、急性肾损伤和肾功能损害、尿脓毒症和肾盂肾炎、与胰岛素和胰岛素促泌剂合并用药时低血糖、会阴部坏死性筋膜炎、生殖器真菌感染、超敏反应、维生素</a:t>
            </a: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B12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缺乏、</a:t>
            </a: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LDL-C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升高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F1B85C34-DFAF-1BB3-EF5C-A3314AB55C33}"/>
              </a:ext>
            </a:extLst>
          </p:cNvPr>
          <p:cNvSpPr txBox="1"/>
          <p:nvPr/>
        </p:nvSpPr>
        <p:spPr>
          <a:xfrm>
            <a:off x="852968" y="4673246"/>
            <a:ext cx="3411344" cy="13626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>
              <a:lnSpc>
                <a:spcPct val="130000"/>
              </a:lnSpc>
              <a:defRPr sz="160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Arial" panose="020B0604020202020204" pitchFamily="34" charset="0"/>
              </a:rPr>
              <a:t>中度至重度肾功能损害、终末期肾病或透析；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Arial" panose="020B0604020202020204" pitchFamily="34" charset="0"/>
              </a:rPr>
              <a:t>急性或慢性代谢性酸中毒；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Arial" panose="020B0604020202020204" pitchFamily="34" charset="0"/>
              </a:rPr>
              <a:t>对恩格列净、二甲双胍或者本品的任何辅料成分有严重过敏史。</a:t>
            </a:r>
            <a:endParaRPr lang="en-US" altLang="zh-CN" sz="1400" dirty="0"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71242" y="1357715"/>
            <a:ext cx="6747658" cy="4877986"/>
            <a:chOff x="1262244" y="1290043"/>
            <a:chExt cx="9667512" cy="4390584"/>
          </a:xfrm>
        </p:grpSpPr>
        <p:sp>
          <p:nvSpPr>
            <p:cNvPr id="3" name="矩形: 圆角 2"/>
            <p:cNvSpPr/>
            <p:nvPr/>
          </p:nvSpPr>
          <p:spPr>
            <a:xfrm>
              <a:off x="1262244" y="1290043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1262244" y="1368511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ym typeface="Arial" panose="020B0604020202020204" pitchFamily="34" charset="0"/>
              </a:endParaRPr>
            </a:p>
          </p:txBody>
        </p:sp>
      </p:grpSp>
      <p:sp>
        <p:nvSpPr>
          <p:cNvPr id="5" name="object 7"/>
          <p:cNvSpPr txBox="1"/>
          <p:nvPr/>
        </p:nvSpPr>
        <p:spPr>
          <a:xfrm>
            <a:off x="5155862" y="5916561"/>
            <a:ext cx="6408420" cy="245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这项基于超过 15,000 名患者年暴露的汇总安全性数据分析支持恩格列净在 T2DM 患者中的有利获益-风险特征。</a:t>
            </a: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85110"/>
              </p:ext>
            </p:extLst>
          </p:nvPr>
        </p:nvGraphicFramePr>
        <p:xfrm>
          <a:off x="5015880" y="1803717"/>
          <a:ext cx="6120682" cy="92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0590">
                <a:tc>
                  <a:txBody>
                    <a:bodyPr/>
                    <a:lstStyle/>
                    <a:p>
                      <a:pPr marL="389255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l"/>
                        <a:tabLst>
                          <a:tab pos="504190" algn="l"/>
                        </a:tabLst>
                      </a:pPr>
                      <a:r>
                        <a:rPr sz="1400" b="0" i="0" u="none" kern="12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使用恩格列净组患者和</a:t>
                      </a:r>
                      <a:r>
                        <a:rPr lang="zh-CN" altLang="en-US" sz="1400" b="0" i="0" u="none" kern="12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安慰剂</a:t>
                      </a:r>
                      <a:r>
                        <a:rPr sz="1400" b="0" i="0" u="none" kern="12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组患者的</a:t>
                      </a:r>
                      <a:r>
                        <a:rPr lang="zh-CN" altLang="en-US" sz="1400" b="0" i="0" u="non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下肢截肢、骨折、尿路感染、酮症酸中毒、血容量不足和</a:t>
                      </a:r>
                      <a:r>
                        <a:rPr sz="1400" b="0" i="0" u="none" kern="12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发生率无明显差异</a:t>
                      </a:r>
                      <a:r>
                        <a:rPr sz="1400" b="0" i="0" u="non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</a:p>
                    <a:p>
                      <a:pPr marL="389255" indent="-171450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Wingdings" panose="05000000000000000000" pitchFamily="2" charset="2"/>
                        <a:buChar char="l"/>
                        <a:tabLst>
                          <a:tab pos="504190" algn="l"/>
                        </a:tabLst>
                      </a:pPr>
                      <a:r>
                        <a:rPr sz="1400" b="0" i="0" u="none" kern="12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与</a:t>
                      </a:r>
                      <a:r>
                        <a:rPr lang="zh-CN" altLang="en-US" sz="1400" b="0" i="0" u="none" kern="12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安慰剂</a:t>
                      </a:r>
                      <a:r>
                        <a:rPr sz="1400" b="0" i="0" u="none" kern="12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相比，恩格列净组患者的生殖器感染风险增加</a:t>
                      </a:r>
                      <a:r>
                        <a:rPr sz="1400" b="0" i="0" u="non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</a:p>
                    <a:p>
                      <a:pPr marL="389255" indent="-171450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Wingdings" panose="05000000000000000000" pitchFamily="2" charset="2"/>
                        <a:buChar char="l"/>
                        <a:tabLst>
                          <a:tab pos="504190" algn="l"/>
                        </a:tabLst>
                      </a:pPr>
                      <a:r>
                        <a:rPr sz="1400" b="0" i="0" u="none" kern="12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恩格列净与二甲双胍的联合治疗方案患者耐受性较好</a:t>
                      </a:r>
                      <a:r>
                        <a:rPr sz="1400" b="0" i="0" u="non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。</a:t>
                      </a:r>
                    </a:p>
                  </a:txBody>
                  <a:tcPr marL="0" marR="0" marT="0" marB="0" anchor="ctr">
                    <a:lnL w="68579">
                      <a:noFill/>
                      <a:prstDash val="solid"/>
                    </a:lnL>
                    <a:lnR w="68579">
                      <a:noFill/>
                      <a:prstDash val="soli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矩形: 对角圆角 13"/>
          <p:cNvSpPr/>
          <p:nvPr/>
        </p:nvSpPr>
        <p:spPr>
          <a:xfrm>
            <a:off x="5470771" y="1213696"/>
            <a:ext cx="5377758" cy="501505"/>
          </a:xfrm>
          <a:prstGeom prst="round2DiagRect">
            <a:avLst>
              <a:gd name="adj1" fmla="val 30102"/>
              <a:gd name="adj2" fmla="val 0"/>
            </a:avLst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195" algn="ctr" defTabSz="609600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循证医学支持 二甲双胍联合恩格列净患者耐受性好</a:t>
            </a:r>
          </a:p>
        </p:txBody>
      </p:sp>
      <p:graphicFrame>
        <p:nvGraphicFramePr>
          <p:cNvPr id="16" name="object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15907024"/>
              </p:ext>
            </p:extLst>
          </p:nvPr>
        </p:nvGraphicFramePr>
        <p:xfrm>
          <a:off x="5331366" y="2844229"/>
          <a:ext cx="5717246" cy="2679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6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2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1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sz="1100" b="1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zh-CN"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安慰剂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zh-CN"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(N＝ 4203)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zh-CN"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恩格列净</a:t>
                      </a:r>
                      <a:r>
                        <a:rPr lang="en-US" altLang="zh-CN"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10mg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zh-CN" altLang="en-US"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(N ＝4221)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173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≥1起药物相关性AEs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14.9%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173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  <a:sym typeface="+mn-ea"/>
                        </a:rPr>
                        <a:t>≥1起导致治疗终止的AEs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7.6%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933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  <a:sym typeface="+mn-ea"/>
                        </a:rPr>
                        <a:t>≥1起严重AEs</a:t>
                      </a:r>
                      <a:r>
                        <a:rPr lang="en-US" altLang="zh-CN" sz="1200" baseline="3000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  <a:sym typeface="+mn-ea"/>
                        </a:rPr>
                        <a:t>b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933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死亡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933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下肢截</a:t>
                      </a:r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肢</a:t>
                      </a:r>
                      <a:endParaRPr lang="zh-CN" sz="12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933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骨折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933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尿路感染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15.0%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933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生殖器感染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933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buNone/>
                      </a:pPr>
                      <a:r>
                        <a:rPr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  <a:sym typeface="+mn-ea"/>
                        </a:rPr>
                        <a:t>eG</a:t>
                      </a:r>
                      <a:r>
                        <a:rPr sz="1200" spc="-5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  <a:sym typeface="+mn-ea"/>
                        </a:rPr>
                        <a:t>F</a:t>
                      </a:r>
                      <a:r>
                        <a:rPr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  <a:sym typeface="+mn-ea"/>
                        </a:rPr>
                        <a:t>R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3.8%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933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酮症酸中毒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6933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血容量不足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3.0%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660400" y="6381870"/>
            <a:ext cx="60960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12700" marR="5080">
              <a:defRPr sz="900">
                <a:ea typeface="微软雅黑" panose="020B0503020204020204" pitchFamily="34" charset="-122"/>
                <a:cs typeface="Arial"/>
              </a:defRPr>
            </a:lvl1pPr>
          </a:lstStyle>
          <a:p>
            <a:r>
              <a:rPr lang="da-DK" altLang="zh-CN" dirty="0">
                <a:sym typeface="+mn-ea"/>
              </a:rPr>
              <a:t> Kohler S, et al. Adv Ther 2017; 34(7):1707-1726</a:t>
            </a:r>
          </a:p>
        </p:txBody>
      </p:sp>
      <p:sp>
        <p:nvSpPr>
          <p:cNvPr id="100" name="文本框 99"/>
          <p:cNvSpPr txBox="1"/>
          <p:nvPr/>
        </p:nvSpPr>
        <p:spPr>
          <a:xfrm rot="10800000" flipV="1">
            <a:off x="5159064" y="5620487"/>
            <a:ext cx="5080000" cy="2311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导致丧失工作能力或无法工作或进行日常活动的不良事件</a:t>
            </a:r>
            <a:endParaRPr lang="zh-CN" altLang="en-US"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>
            <a:extLst>
              <a:ext uri="{FF2B5EF4-FFF2-40B4-BE49-F238E27FC236}">
                <a16:creationId xmlns:a16="http://schemas.microsoft.com/office/drawing/2014/main" xmlns="" id="{A5C2373A-78E6-B2D9-04EE-C8BFBB2F12D7}"/>
              </a:ext>
            </a:extLst>
          </p:cNvPr>
          <p:cNvGrpSpPr/>
          <p:nvPr/>
        </p:nvGrpSpPr>
        <p:grpSpPr>
          <a:xfrm>
            <a:off x="623888" y="1357715"/>
            <a:ext cx="10895012" cy="4877986"/>
            <a:chOff x="1262244" y="1290043"/>
            <a:chExt cx="9667512" cy="4390584"/>
          </a:xfrm>
        </p:grpSpPr>
        <p:sp>
          <p:nvSpPr>
            <p:cNvPr id="80" name="矩形: 圆角 79">
              <a:extLst>
                <a:ext uri="{FF2B5EF4-FFF2-40B4-BE49-F238E27FC236}">
                  <a16:creationId xmlns:a16="http://schemas.microsoft.com/office/drawing/2014/main" xmlns="" id="{37607C14-499E-E499-E6E0-913562422231}"/>
                </a:ext>
              </a:extLst>
            </p:cNvPr>
            <p:cNvSpPr/>
            <p:nvPr/>
          </p:nvSpPr>
          <p:spPr>
            <a:xfrm>
              <a:off x="1262244" y="1290043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矩形: 圆角 80">
              <a:extLst>
                <a:ext uri="{FF2B5EF4-FFF2-40B4-BE49-F238E27FC236}">
                  <a16:creationId xmlns:a16="http://schemas.microsoft.com/office/drawing/2014/main" xmlns="" id="{100DBF3A-BA0E-01B7-65B4-0EBC6F5D1669}"/>
                </a:ext>
              </a:extLst>
            </p:cNvPr>
            <p:cNvSpPr/>
            <p:nvPr/>
          </p:nvSpPr>
          <p:spPr>
            <a:xfrm>
              <a:off x="1262244" y="1368511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" name="矩形: 对角圆角 81">
            <a:extLst>
              <a:ext uri="{FF2B5EF4-FFF2-40B4-BE49-F238E27FC236}">
                <a16:creationId xmlns:a16="http://schemas.microsoft.com/office/drawing/2014/main" xmlns="" id="{E52FADB1-8146-7F4E-B1F2-8C0546F691B6}"/>
              </a:ext>
            </a:extLst>
          </p:cNvPr>
          <p:cNvSpPr/>
          <p:nvPr/>
        </p:nvSpPr>
        <p:spPr>
          <a:xfrm>
            <a:off x="1649711" y="1232512"/>
            <a:ext cx="9001001" cy="501505"/>
          </a:xfrm>
          <a:prstGeom prst="round2DiagRect">
            <a:avLst>
              <a:gd name="adj1" fmla="val 30102"/>
              <a:gd name="adj2" fmla="val 0"/>
            </a:avLst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000" algn="ctr" defTabSz="609585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在二甲双胍基础上添加恩格列净治疗，进一步降低血糖</a:t>
            </a: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40B1BD99-EB89-9F86-886A-E41DC4960EAE}"/>
              </a:ext>
            </a:extLst>
          </p:cNvPr>
          <p:cNvSpPr/>
          <p:nvPr/>
        </p:nvSpPr>
        <p:spPr>
          <a:xfrm>
            <a:off x="6025611" y="2383957"/>
            <a:ext cx="5004873" cy="2564891"/>
          </a:xfrm>
          <a:custGeom>
            <a:avLst/>
            <a:gdLst/>
            <a:ahLst/>
            <a:cxnLst/>
            <a:rect l="l" t="t" r="r" b="b"/>
            <a:pathLst>
              <a:path w="5424170" h="3063240">
                <a:moveTo>
                  <a:pt x="0" y="3063240"/>
                </a:moveTo>
                <a:lnTo>
                  <a:pt x="5423915" y="3063240"/>
                </a:lnTo>
                <a:lnTo>
                  <a:pt x="5423915" y="0"/>
                </a:lnTo>
                <a:lnTo>
                  <a:pt x="0" y="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xmlns="" id="{E2F2EDF3-4214-7A08-64E6-0C4F48F8A171}"/>
              </a:ext>
            </a:extLst>
          </p:cNvPr>
          <p:cNvSpPr txBox="1"/>
          <p:nvPr/>
        </p:nvSpPr>
        <p:spPr>
          <a:xfrm>
            <a:off x="729502" y="6371725"/>
            <a:ext cx="28632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Här</a:t>
            </a:r>
            <a:r>
              <a:rPr sz="9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i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ng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H</a:t>
            </a:r>
            <a:r>
              <a:rPr sz="90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U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, et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al.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Di</a:t>
            </a:r>
            <a:r>
              <a:rPr sz="9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betes</a:t>
            </a:r>
            <a:r>
              <a:rPr sz="900" spc="-2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Care.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2014;37(6):16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5</a:t>
            </a:r>
            <a:r>
              <a:rPr sz="900" spc="2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-1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6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59.</a:t>
            </a: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xmlns="" id="{D99EEBAD-0435-6F23-B7C0-10E67A7A0562}"/>
              </a:ext>
            </a:extLst>
          </p:cNvPr>
          <p:cNvSpPr txBox="1"/>
          <p:nvPr/>
        </p:nvSpPr>
        <p:spPr>
          <a:xfrm>
            <a:off x="872405" y="5498231"/>
            <a:ext cx="10387239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5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注：</a:t>
            </a:r>
            <a:r>
              <a:rPr sz="105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Hb</a:t>
            </a:r>
            <a:r>
              <a:rPr sz="105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sz="105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1c</a:t>
            </a:r>
            <a:r>
              <a:rPr sz="105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：糖化血红蛋白</a:t>
            </a:r>
            <a:endParaRPr sz="1050" dirty="0">
              <a:ea typeface="微软雅黑" panose="020B0503020204020204" pitchFamily="34" charset="-122"/>
              <a:cs typeface="Times New Roman"/>
              <a:sym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一项随机双盲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，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安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慰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剂对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照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研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究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，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纳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入</a:t>
            </a:r>
            <a:r>
              <a:rPr sz="105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6</a:t>
            </a:r>
            <a:r>
              <a:rPr sz="105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</a:t>
            </a:r>
            <a:r>
              <a:rPr sz="105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7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例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接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受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二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甲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双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胍</a:t>
            </a:r>
            <a:r>
              <a:rPr sz="105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（</a:t>
            </a:r>
            <a:r>
              <a:rPr sz="1050" spc="-1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≥</a:t>
            </a:r>
            <a:r>
              <a:rPr sz="105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105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5</a:t>
            </a:r>
            <a:r>
              <a:rPr sz="105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00</a:t>
            </a:r>
            <a:r>
              <a:rPr sz="1050" spc="-1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105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mg</a:t>
            </a:r>
            <a:r>
              <a:rPr sz="105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/</a:t>
            </a:r>
            <a:r>
              <a:rPr sz="105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）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治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疗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血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糖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控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制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不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佳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的</a:t>
            </a:r>
            <a:r>
              <a:rPr sz="1050" spc="-1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T</a:t>
            </a:r>
            <a:r>
              <a:rPr sz="105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105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DM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患者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（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基</a:t>
            </a:r>
            <a:r>
              <a:rPr sz="105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线</a:t>
            </a:r>
            <a:r>
              <a:rPr sz="105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H</a:t>
            </a:r>
            <a:r>
              <a:rPr sz="105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b</a:t>
            </a:r>
            <a:r>
              <a:rPr sz="105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sz="105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1c</a:t>
            </a:r>
            <a:r>
              <a:rPr sz="1050" spc="-4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105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7%~10%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），</a:t>
            </a:r>
            <a:r>
              <a:rPr sz="1050" spc="5" dirty="0" err="1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随</a:t>
            </a:r>
            <a:r>
              <a:rPr sz="1050" spc="-10" dirty="0" err="1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机</a:t>
            </a:r>
            <a:r>
              <a:rPr sz="1050" spc="5" dirty="0" err="1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接</a:t>
            </a:r>
            <a:r>
              <a:rPr sz="1050" spc="-10" dirty="0" err="1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受</a:t>
            </a:r>
            <a:r>
              <a:rPr sz="1050" spc="5" dirty="0" err="1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安慰剂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、</a:t>
            </a:r>
            <a:r>
              <a:rPr lang="zh-CN" altLang="en-US"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恩格列净</a:t>
            </a:r>
            <a:r>
              <a:rPr sz="1050" spc="-10" dirty="0" smtClean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1050" dirty="0" smtClean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0mg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、</a:t>
            </a:r>
            <a:r>
              <a:rPr lang="zh-CN" altLang="en-US"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恩格列净</a:t>
            </a:r>
            <a:r>
              <a:rPr sz="105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25</a:t>
            </a:r>
            <a:r>
              <a:rPr sz="1050" spc="-4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105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mg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每天一次治</a:t>
            </a:r>
            <a:r>
              <a:rPr sz="105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疗</a:t>
            </a:r>
            <a:r>
              <a:rPr sz="105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105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4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周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，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主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要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终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点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：</a:t>
            </a:r>
            <a:r>
              <a:rPr sz="105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105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4</a:t>
            </a:r>
            <a:r>
              <a:rPr sz="1050" spc="-1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周</a:t>
            </a:r>
            <a:r>
              <a:rPr sz="105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H</a:t>
            </a:r>
            <a:r>
              <a:rPr sz="105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bA</a:t>
            </a:r>
            <a:r>
              <a:rPr sz="1050" spc="-1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105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</a:t>
            </a:r>
            <a:r>
              <a:rPr sz="105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自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基</a:t>
            </a:r>
            <a:r>
              <a:rPr sz="105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线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的</a:t>
            </a:r>
            <a:r>
              <a:rPr sz="105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变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化</a:t>
            </a:r>
            <a:r>
              <a:rPr sz="105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。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评</a:t>
            </a:r>
            <a:r>
              <a:rPr sz="105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价</a:t>
            </a:r>
            <a:r>
              <a:rPr lang="zh-CN" altLang="en-US"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恩格列净</a:t>
            </a:r>
            <a:r>
              <a:rPr sz="105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联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合</a:t>
            </a:r>
            <a:r>
              <a:rPr sz="105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二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甲</a:t>
            </a:r>
            <a:r>
              <a:rPr sz="105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双</a:t>
            </a:r>
            <a:r>
              <a:rPr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胍</a:t>
            </a:r>
            <a:r>
              <a:rPr sz="1050" spc="-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治</a:t>
            </a:r>
            <a:r>
              <a:rPr sz="1050" spc="-4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疗</a:t>
            </a:r>
            <a:r>
              <a:rPr sz="105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1050" spc="5" dirty="0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型</a:t>
            </a:r>
            <a:r>
              <a:rPr sz="1050" spc="-10" dirty="0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糖</a:t>
            </a:r>
            <a:r>
              <a:rPr sz="1050" spc="5" dirty="0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尿</a:t>
            </a:r>
            <a:r>
              <a:rPr sz="1050" spc="-10" dirty="0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病</a:t>
            </a:r>
            <a:r>
              <a:rPr sz="1050" spc="5" dirty="0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患</a:t>
            </a:r>
            <a:r>
              <a:rPr sz="1050" spc="-10" dirty="0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者</a:t>
            </a:r>
            <a:r>
              <a:rPr sz="1050" spc="5" dirty="0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的</a:t>
            </a:r>
            <a:r>
              <a:rPr sz="1050" spc="-10" dirty="0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疗</a:t>
            </a:r>
            <a:r>
              <a:rPr sz="1050" spc="5" dirty="0" smtClean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效和耐受性</a:t>
            </a:r>
            <a:endParaRPr sz="1050" dirty="0"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xmlns="" id="{183E671F-8332-B625-D622-00B28DEB6707}"/>
              </a:ext>
            </a:extLst>
          </p:cNvPr>
          <p:cNvSpPr txBox="1">
            <a:spLocks/>
          </p:cNvSpPr>
          <p:nvPr/>
        </p:nvSpPr>
        <p:spPr>
          <a:xfrm>
            <a:off x="6312024" y="2743580"/>
            <a:ext cx="4608512" cy="1647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70510" indent="-287020" fontAlgn="auto">
              <a:lnSpc>
                <a:spcPct val="150000"/>
              </a:lnSpc>
              <a:spcAft>
                <a:spcPts val="0"/>
              </a:spcAft>
              <a:tabLst>
                <a:tab pos="6207125" algn="l"/>
              </a:tabLst>
            </a:pPr>
            <a:r>
              <a: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治疗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24</a:t>
            </a:r>
            <a:r>
              <a: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周时，恩格列净组患</a:t>
            </a:r>
            <a:r>
              <a:rPr lang="zh-CN" altLang="en-US" sz="1100" spc="-2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者</a:t>
            </a:r>
            <a:r>
              <a: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Hb</a:t>
            </a:r>
            <a:r>
              <a:rPr lang="en-US" altLang="zh-CN" sz="1100" spc="-50" dirty="0">
                <a:latin typeface="Arial" panose="020B0604020202020204" pitchFamily="34" charset="0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lang="en-US" altLang="zh-CN" sz="1100" spc="5" dirty="0">
                <a:latin typeface="Arial" panose="020B0604020202020204" pitchFamily="34" charset="0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</a:t>
            </a:r>
            <a:r>
              <a: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水平降低 显著优于安慰剂组；</a:t>
            </a:r>
          </a:p>
          <a:p>
            <a:pPr marL="0" marR="38735" indent="-28702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6207125" algn="l"/>
              </a:tabLst>
            </a:pPr>
            <a:r>
              <a:rPr lang="zh-CN" altLang="en-US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经过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24</a:t>
            </a:r>
            <a:r>
              <a:rPr lang="zh-CN" altLang="en-US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周治疗后，相比二甲双胍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+</a:t>
            </a:r>
            <a:r>
              <a:rPr lang="zh-CN" altLang="en-US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安慰剂的治疗方案，接受恩格列净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 mg+</a:t>
            </a:r>
            <a:r>
              <a:rPr lang="zh-CN" altLang="en-US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二甲双胍的患者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HbA1c</a:t>
            </a:r>
            <a:r>
              <a:rPr lang="zh-CN" altLang="en-US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相对基线的变化治疗差异为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-0.57%</a:t>
            </a:r>
            <a:r>
              <a:rPr lang="zh-CN" altLang="en-US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95% CI: -0.70</a:t>
            </a:r>
            <a:r>
              <a:rPr lang="zh-CN" altLang="en-US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-0.43</a:t>
            </a:r>
            <a:r>
              <a:rPr lang="zh-CN" altLang="en-US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），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FPG</a:t>
            </a:r>
            <a:r>
              <a:rPr lang="zh-CN" altLang="en-US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相对基线的变化治疗差异为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1.46mmol/L</a:t>
            </a:r>
            <a:r>
              <a:rPr lang="zh-CN" altLang="en-US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95% CI: -1.74</a:t>
            </a:r>
            <a:r>
              <a:rPr lang="zh-CN" altLang="en-US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-1.20</a:t>
            </a:r>
            <a:r>
              <a:rPr lang="zh-CN" altLang="en-US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），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 h-PPG </a:t>
            </a:r>
            <a:r>
              <a:rPr lang="zh-CN" altLang="en-US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相对基线的变化治疗差异为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-2.88 mmol/L</a:t>
            </a:r>
            <a:r>
              <a:rPr lang="zh-CN" altLang="en-US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95% CI: –3.84, –1.92</a:t>
            </a:r>
            <a:r>
              <a:rPr lang="zh-CN" altLang="en-US" sz="1100" spc="-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）。</a:t>
            </a:r>
            <a:endParaRPr lang="zh-CN" alt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xmlns="" id="{7721DF85-BBC3-1B4B-9F9C-D1C9614B861C}"/>
              </a:ext>
            </a:extLst>
          </p:cNvPr>
          <p:cNvSpPr/>
          <p:nvPr/>
        </p:nvSpPr>
        <p:spPr>
          <a:xfrm>
            <a:off x="2662025" y="2403131"/>
            <a:ext cx="791210" cy="455930"/>
          </a:xfrm>
          <a:custGeom>
            <a:avLst/>
            <a:gdLst/>
            <a:ahLst/>
            <a:cxnLst/>
            <a:rect l="l" t="t" r="r" b="b"/>
            <a:pathLst>
              <a:path w="791210" h="455930">
                <a:moveTo>
                  <a:pt x="0" y="455675"/>
                </a:moveTo>
                <a:lnTo>
                  <a:pt x="790956" y="455675"/>
                </a:lnTo>
                <a:lnTo>
                  <a:pt x="790956" y="0"/>
                </a:lnTo>
                <a:lnTo>
                  <a:pt x="0" y="0"/>
                </a:lnTo>
                <a:lnTo>
                  <a:pt x="0" y="455675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xmlns="" id="{2C96BD19-6E43-4C4B-22BE-339F93624060}"/>
              </a:ext>
            </a:extLst>
          </p:cNvPr>
          <p:cNvSpPr/>
          <p:nvPr/>
        </p:nvSpPr>
        <p:spPr>
          <a:xfrm>
            <a:off x="4243937" y="2403131"/>
            <a:ext cx="789940" cy="2458720"/>
          </a:xfrm>
          <a:custGeom>
            <a:avLst/>
            <a:gdLst/>
            <a:ahLst/>
            <a:cxnLst/>
            <a:rect l="l" t="t" r="r" b="b"/>
            <a:pathLst>
              <a:path w="789939" h="2458720">
                <a:moveTo>
                  <a:pt x="0" y="2458212"/>
                </a:moveTo>
                <a:lnTo>
                  <a:pt x="789431" y="2458212"/>
                </a:lnTo>
                <a:lnTo>
                  <a:pt x="789431" y="0"/>
                </a:lnTo>
                <a:lnTo>
                  <a:pt x="0" y="0"/>
                </a:lnTo>
                <a:lnTo>
                  <a:pt x="0" y="245821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xmlns="" id="{544E2EAA-12A5-0D07-9F7F-F09BFECB932A}"/>
              </a:ext>
            </a:extLst>
          </p:cNvPr>
          <p:cNvSpPr/>
          <p:nvPr/>
        </p:nvSpPr>
        <p:spPr>
          <a:xfrm>
            <a:off x="3056741" y="2723171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135636"/>
                </a:moveTo>
                <a:lnTo>
                  <a:pt x="0" y="0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xmlns="" id="{6F25671F-5131-23AC-B011-ADFBE7392A0F}"/>
              </a:ext>
            </a:extLst>
          </p:cNvPr>
          <p:cNvSpPr/>
          <p:nvPr/>
        </p:nvSpPr>
        <p:spPr>
          <a:xfrm>
            <a:off x="3056741" y="285880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object 18">
            <a:extLst>
              <a:ext uri="{FF2B5EF4-FFF2-40B4-BE49-F238E27FC236}">
                <a16:creationId xmlns:a16="http://schemas.microsoft.com/office/drawing/2014/main" xmlns="" id="{ADFDD230-ABF7-D491-50C2-3DCFEDB85A7B}"/>
              </a:ext>
            </a:extLst>
          </p:cNvPr>
          <p:cNvSpPr/>
          <p:nvPr/>
        </p:nvSpPr>
        <p:spPr>
          <a:xfrm>
            <a:off x="3029309" y="272317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object 19">
            <a:extLst>
              <a:ext uri="{FF2B5EF4-FFF2-40B4-BE49-F238E27FC236}">
                <a16:creationId xmlns:a16="http://schemas.microsoft.com/office/drawing/2014/main" xmlns="" id="{22ABBA90-291F-2A33-5841-A87A49D7EC4B}"/>
              </a:ext>
            </a:extLst>
          </p:cNvPr>
          <p:cNvSpPr/>
          <p:nvPr/>
        </p:nvSpPr>
        <p:spPr>
          <a:xfrm>
            <a:off x="3029309" y="299596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object 20">
            <a:extLst>
              <a:ext uri="{FF2B5EF4-FFF2-40B4-BE49-F238E27FC236}">
                <a16:creationId xmlns:a16="http://schemas.microsoft.com/office/drawing/2014/main" xmlns="" id="{B0868037-36C2-B8EC-761F-41D35DFEC9ED}"/>
              </a:ext>
            </a:extLst>
          </p:cNvPr>
          <p:cNvSpPr/>
          <p:nvPr/>
        </p:nvSpPr>
        <p:spPr>
          <a:xfrm>
            <a:off x="4638652" y="4737899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123444"/>
                </a:moveTo>
                <a:lnTo>
                  <a:pt x="0" y="0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object 21">
            <a:extLst>
              <a:ext uri="{FF2B5EF4-FFF2-40B4-BE49-F238E27FC236}">
                <a16:creationId xmlns:a16="http://schemas.microsoft.com/office/drawing/2014/main" xmlns="" id="{49BB37E0-FF4F-4048-6587-29EEBCDC473D}"/>
              </a:ext>
            </a:extLst>
          </p:cNvPr>
          <p:cNvSpPr/>
          <p:nvPr/>
        </p:nvSpPr>
        <p:spPr>
          <a:xfrm>
            <a:off x="4638652" y="4861343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919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xmlns="" id="{DC7D0792-5752-EB29-59B3-459768EDB3F5}"/>
              </a:ext>
            </a:extLst>
          </p:cNvPr>
          <p:cNvSpPr/>
          <p:nvPr/>
        </p:nvSpPr>
        <p:spPr>
          <a:xfrm>
            <a:off x="4609696" y="4737899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object 23">
            <a:extLst>
              <a:ext uri="{FF2B5EF4-FFF2-40B4-BE49-F238E27FC236}">
                <a16:creationId xmlns:a16="http://schemas.microsoft.com/office/drawing/2014/main" xmlns="" id="{70610B17-D0F4-E695-49FC-2B10DEF1D5B0}"/>
              </a:ext>
            </a:extLst>
          </p:cNvPr>
          <p:cNvSpPr/>
          <p:nvPr/>
        </p:nvSpPr>
        <p:spPr>
          <a:xfrm>
            <a:off x="4609696" y="4983264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object 24">
            <a:extLst>
              <a:ext uri="{FF2B5EF4-FFF2-40B4-BE49-F238E27FC236}">
                <a16:creationId xmlns:a16="http://schemas.microsoft.com/office/drawing/2014/main" xmlns="" id="{29FBCD9B-DA4C-270F-9C54-0E517D2F28BE}"/>
              </a:ext>
            </a:extLst>
          </p:cNvPr>
          <p:cNvSpPr/>
          <p:nvPr/>
        </p:nvSpPr>
        <p:spPr>
          <a:xfrm>
            <a:off x="1796393" y="2403131"/>
            <a:ext cx="0" cy="2809240"/>
          </a:xfrm>
          <a:custGeom>
            <a:avLst/>
            <a:gdLst/>
            <a:ahLst/>
            <a:cxnLst/>
            <a:rect l="l" t="t" r="r" b="b"/>
            <a:pathLst>
              <a:path h="2809240">
                <a:moveTo>
                  <a:pt x="0" y="2808732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object 25">
            <a:extLst>
              <a:ext uri="{FF2B5EF4-FFF2-40B4-BE49-F238E27FC236}">
                <a16:creationId xmlns:a16="http://schemas.microsoft.com/office/drawing/2014/main" xmlns="" id="{F5B78297-5577-4820-6410-A7D79B808C86}"/>
              </a:ext>
            </a:extLst>
          </p:cNvPr>
          <p:cNvSpPr/>
          <p:nvPr/>
        </p:nvSpPr>
        <p:spPr>
          <a:xfrm>
            <a:off x="1750673" y="521186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08B7C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bject 26">
            <a:extLst>
              <a:ext uri="{FF2B5EF4-FFF2-40B4-BE49-F238E27FC236}">
                <a16:creationId xmlns:a16="http://schemas.microsoft.com/office/drawing/2014/main" xmlns="" id="{E4B2B393-34FD-0C96-7DA1-22FB92FAD707}"/>
              </a:ext>
            </a:extLst>
          </p:cNvPr>
          <p:cNvSpPr/>
          <p:nvPr/>
        </p:nvSpPr>
        <p:spPr>
          <a:xfrm>
            <a:off x="1750673" y="4861343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08B7C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object 27">
            <a:extLst>
              <a:ext uri="{FF2B5EF4-FFF2-40B4-BE49-F238E27FC236}">
                <a16:creationId xmlns:a16="http://schemas.microsoft.com/office/drawing/2014/main" xmlns="" id="{68823553-9F73-8A67-D8A1-F4176BDE5446}"/>
              </a:ext>
            </a:extLst>
          </p:cNvPr>
          <p:cNvSpPr/>
          <p:nvPr/>
        </p:nvSpPr>
        <p:spPr>
          <a:xfrm>
            <a:off x="1750673" y="450929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08B7C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object 28">
            <a:extLst>
              <a:ext uri="{FF2B5EF4-FFF2-40B4-BE49-F238E27FC236}">
                <a16:creationId xmlns:a16="http://schemas.microsoft.com/office/drawing/2014/main" xmlns="" id="{0243B993-BB87-0DA7-39CC-6EDCDC9C1181}"/>
              </a:ext>
            </a:extLst>
          </p:cNvPr>
          <p:cNvSpPr/>
          <p:nvPr/>
        </p:nvSpPr>
        <p:spPr>
          <a:xfrm>
            <a:off x="1750673" y="415877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08B7C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object 29">
            <a:extLst>
              <a:ext uri="{FF2B5EF4-FFF2-40B4-BE49-F238E27FC236}">
                <a16:creationId xmlns:a16="http://schemas.microsoft.com/office/drawing/2014/main" xmlns="" id="{BDAB12DF-F809-92FF-5558-F42BF87A6D64}"/>
              </a:ext>
            </a:extLst>
          </p:cNvPr>
          <p:cNvSpPr/>
          <p:nvPr/>
        </p:nvSpPr>
        <p:spPr>
          <a:xfrm>
            <a:off x="1750673" y="380673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08B7C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bject 30">
            <a:extLst>
              <a:ext uri="{FF2B5EF4-FFF2-40B4-BE49-F238E27FC236}">
                <a16:creationId xmlns:a16="http://schemas.microsoft.com/office/drawing/2014/main" xmlns="" id="{D817B1AB-AB9E-7B3D-549A-E260E5417EBE}"/>
              </a:ext>
            </a:extLst>
          </p:cNvPr>
          <p:cNvSpPr/>
          <p:nvPr/>
        </p:nvSpPr>
        <p:spPr>
          <a:xfrm>
            <a:off x="1750673" y="345621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08B7C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xmlns="" id="{01AAB16F-60DE-CE90-8A94-9C6794E21C08}"/>
              </a:ext>
            </a:extLst>
          </p:cNvPr>
          <p:cNvSpPr/>
          <p:nvPr/>
        </p:nvSpPr>
        <p:spPr>
          <a:xfrm>
            <a:off x="1750673" y="310569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08B7C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object 32">
            <a:extLst>
              <a:ext uri="{FF2B5EF4-FFF2-40B4-BE49-F238E27FC236}">
                <a16:creationId xmlns:a16="http://schemas.microsoft.com/office/drawing/2014/main" xmlns="" id="{0B2E3314-F575-992F-4835-929F6DA68588}"/>
              </a:ext>
            </a:extLst>
          </p:cNvPr>
          <p:cNvSpPr/>
          <p:nvPr/>
        </p:nvSpPr>
        <p:spPr>
          <a:xfrm>
            <a:off x="1750673" y="275365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08B7C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bject 33">
            <a:extLst>
              <a:ext uri="{FF2B5EF4-FFF2-40B4-BE49-F238E27FC236}">
                <a16:creationId xmlns:a16="http://schemas.microsoft.com/office/drawing/2014/main" xmlns="" id="{D7DE7969-4A97-8F6C-2A5E-DF050281060D}"/>
              </a:ext>
            </a:extLst>
          </p:cNvPr>
          <p:cNvSpPr/>
          <p:nvPr/>
        </p:nvSpPr>
        <p:spPr>
          <a:xfrm>
            <a:off x="1750673" y="240313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08B7C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bject 34">
            <a:extLst>
              <a:ext uri="{FF2B5EF4-FFF2-40B4-BE49-F238E27FC236}">
                <a16:creationId xmlns:a16="http://schemas.microsoft.com/office/drawing/2014/main" xmlns="" id="{A17E1B83-EA96-B0AD-865B-63954F9A90F7}"/>
              </a:ext>
            </a:extLst>
          </p:cNvPr>
          <p:cNvSpPr/>
          <p:nvPr/>
        </p:nvSpPr>
        <p:spPr>
          <a:xfrm>
            <a:off x="1796393" y="2403131"/>
            <a:ext cx="4102735" cy="0"/>
          </a:xfrm>
          <a:custGeom>
            <a:avLst/>
            <a:gdLst/>
            <a:ahLst/>
            <a:cxnLst/>
            <a:rect l="l" t="t" r="r" b="b"/>
            <a:pathLst>
              <a:path w="4102735">
                <a:moveTo>
                  <a:pt x="0" y="0"/>
                </a:moveTo>
                <a:lnTo>
                  <a:pt x="410260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object 35">
            <a:extLst>
              <a:ext uri="{FF2B5EF4-FFF2-40B4-BE49-F238E27FC236}">
                <a16:creationId xmlns:a16="http://schemas.microsoft.com/office/drawing/2014/main" xmlns="" id="{9115DB20-2042-4E12-C080-CEA550A02468}"/>
              </a:ext>
            </a:extLst>
          </p:cNvPr>
          <p:cNvSpPr/>
          <p:nvPr/>
        </p:nvSpPr>
        <p:spPr>
          <a:xfrm>
            <a:off x="1796393" y="2403131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525">
            <a:solidFill>
              <a:srgbClr val="008B7C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object 36">
            <a:extLst>
              <a:ext uri="{FF2B5EF4-FFF2-40B4-BE49-F238E27FC236}">
                <a16:creationId xmlns:a16="http://schemas.microsoft.com/office/drawing/2014/main" xmlns="" id="{3D053FA8-8FE7-333F-779E-03A0474E726D}"/>
              </a:ext>
            </a:extLst>
          </p:cNvPr>
          <p:cNvSpPr/>
          <p:nvPr/>
        </p:nvSpPr>
        <p:spPr>
          <a:xfrm>
            <a:off x="5899001" y="2403131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525">
            <a:solidFill>
              <a:srgbClr val="008B7C"/>
            </a:solidFill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bject 37">
            <a:extLst>
              <a:ext uri="{FF2B5EF4-FFF2-40B4-BE49-F238E27FC236}">
                <a16:creationId xmlns:a16="http://schemas.microsoft.com/office/drawing/2014/main" xmlns="" id="{032F89EE-44E6-B513-BA15-FC7952C6E62C}"/>
              </a:ext>
            </a:extLst>
          </p:cNvPr>
          <p:cNvSpPr txBox="1"/>
          <p:nvPr/>
        </p:nvSpPr>
        <p:spPr>
          <a:xfrm>
            <a:off x="1391110" y="5124439"/>
            <a:ext cx="2870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-0</a:t>
            </a:r>
            <a:r>
              <a:rPr sz="1200" spc="-1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8</a:t>
            </a:r>
            <a:endParaRPr sz="120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59" name="object 38">
            <a:extLst>
              <a:ext uri="{FF2B5EF4-FFF2-40B4-BE49-F238E27FC236}">
                <a16:creationId xmlns:a16="http://schemas.microsoft.com/office/drawing/2014/main" xmlns="" id="{9EF55119-A551-E196-2DDF-C8AADDF13E75}"/>
              </a:ext>
            </a:extLst>
          </p:cNvPr>
          <p:cNvSpPr txBox="1"/>
          <p:nvPr/>
        </p:nvSpPr>
        <p:spPr>
          <a:xfrm>
            <a:off x="1391110" y="4773284"/>
            <a:ext cx="2870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-0</a:t>
            </a:r>
            <a:r>
              <a:rPr sz="1200" spc="-1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7</a:t>
            </a:r>
            <a:endParaRPr sz="120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60" name="object 39">
            <a:extLst>
              <a:ext uri="{FF2B5EF4-FFF2-40B4-BE49-F238E27FC236}">
                <a16:creationId xmlns:a16="http://schemas.microsoft.com/office/drawing/2014/main" xmlns="" id="{DD33A52A-6EAA-42D3-182E-5DB609501160}"/>
              </a:ext>
            </a:extLst>
          </p:cNvPr>
          <p:cNvSpPr txBox="1"/>
          <p:nvPr/>
        </p:nvSpPr>
        <p:spPr>
          <a:xfrm>
            <a:off x="1391110" y="4422130"/>
            <a:ext cx="2870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-0</a:t>
            </a:r>
            <a:r>
              <a:rPr sz="1200" spc="-1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6</a:t>
            </a:r>
            <a:endParaRPr sz="120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61" name="object 40">
            <a:extLst>
              <a:ext uri="{FF2B5EF4-FFF2-40B4-BE49-F238E27FC236}">
                <a16:creationId xmlns:a16="http://schemas.microsoft.com/office/drawing/2014/main" xmlns="" id="{E21A0B3F-7BD0-2174-2729-F6B423AD66C9}"/>
              </a:ext>
            </a:extLst>
          </p:cNvPr>
          <p:cNvSpPr txBox="1"/>
          <p:nvPr/>
        </p:nvSpPr>
        <p:spPr>
          <a:xfrm>
            <a:off x="1391110" y="4070720"/>
            <a:ext cx="2870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-0</a:t>
            </a:r>
            <a:r>
              <a:rPr sz="1200" spc="-1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5</a:t>
            </a:r>
            <a:endParaRPr sz="120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62" name="object 41">
            <a:extLst>
              <a:ext uri="{FF2B5EF4-FFF2-40B4-BE49-F238E27FC236}">
                <a16:creationId xmlns:a16="http://schemas.microsoft.com/office/drawing/2014/main" xmlns="" id="{0D76AB09-85AA-B059-0583-25FD28CBE679}"/>
              </a:ext>
            </a:extLst>
          </p:cNvPr>
          <p:cNvSpPr txBox="1"/>
          <p:nvPr/>
        </p:nvSpPr>
        <p:spPr>
          <a:xfrm>
            <a:off x="1391110" y="3719565"/>
            <a:ext cx="2870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-0</a:t>
            </a:r>
            <a:r>
              <a:rPr sz="1200" spc="-1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4</a:t>
            </a:r>
            <a:endParaRPr sz="120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63" name="object 42">
            <a:extLst>
              <a:ext uri="{FF2B5EF4-FFF2-40B4-BE49-F238E27FC236}">
                <a16:creationId xmlns:a16="http://schemas.microsoft.com/office/drawing/2014/main" xmlns="" id="{836E1B3D-76A9-CDDB-712E-B08EEE2110E8}"/>
              </a:ext>
            </a:extLst>
          </p:cNvPr>
          <p:cNvSpPr txBox="1"/>
          <p:nvPr/>
        </p:nvSpPr>
        <p:spPr>
          <a:xfrm>
            <a:off x="1391110" y="3368537"/>
            <a:ext cx="2870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-0</a:t>
            </a:r>
            <a:r>
              <a:rPr sz="1200" spc="-1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</a:t>
            </a:r>
            <a:endParaRPr sz="120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64" name="object 43">
            <a:extLst>
              <a:ext uri="{FF2B5EF4-FFF2-40B4-BE49-F238E27FC236}">
                <a16:creationId xmlns:a16="http://schemas.microsoft.com/office/drawing/2014/main" xmlns="" id="{98BCBAB4-DFF5-E4AF-4421-B4D02C314BFA}"/>
              </a:ext>
            </a:extLst>
          </p:cNvPr>
          <p:cNvSpPr txBox="1"/>
          <p:nvPr/>
        </p:nvSpPr>
        <p:spPr>
          <a:xfrm>
            <a:off x="1391110" y="3017383"/>
            <a:ext cx="2870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-0</a:t>
            </a:r>
            <a:r>
              <a:rPr sz="1200" spc="-1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endParaRPr sz="120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65" name="object 44">
            <a:extLst>
              <a:ext uri="{FF2B5EF4-FFF2-40B4-BE49-F238E27FC236}">
                <a16:creationId xmlns:a16="http://schemas.microsoft.com/office/drawing/2014/main" xmlns="" id="{C0D190D1-92E1-DA41-A2A9-99C7B716298D}"/>
              </a:ext>
            </a:extLst>
          </p:cNvPr>
          <p:cNvSpPr txBox="1"/>
          <p:nvPr/>
        </p:nvSpPr>
        <p:spPr>
          <a:xfrm>
            <a:off x="1391110" y="2666228"/>
            <a:ext cx="2870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-0</a:t>
            </a:r>
            <a:r>
              <a:rPr sz="1200" spc="-1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endParaRPr sz="120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66" name="object 45">
            <a:extLst>
              <a:ext uri="{FF2B5EF4-FFF2-40B4-BE49-F238E27FC236}">
                <a16:creationId xmlns:a16="http://schemas.microsoft.com/office/drawing/2014/main" xmlns="" id="{EDE04A45-857C-A7DA-DC8D-2FF8A00451EE}"/>
              </a:ext>
            </a:extLst>
          </p:cNvPr>
          <p:cNvSpPr txBox="1"/>
          <p:nvPr/>
        </p:nvSpPr>
        <p:spPr>
          <a:xfrm>
            <a:off x="1568554" y="2315073"/>
            <a:ext cx="1104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</a:t>
            </a:r>
            <a:endParaRPr sz="120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67" name="object 46">
            <a:extLst>
              <a:ext uri="{FF2B5EF4-FFF2-40B4-BE49-F238E27FC236}">
                <a16:creationId xmlns:a16="http://schemas.microsoft.com/office/drawing/2014/main" xmlns="" id="{47B3DA06-502B-AAAA-AE9A-E7B28BEBE304}"/>
              </a:ext>
            </a:extLst>
          </p:cNvPr>
          <p:cNvSpPr txBox="1"/>
          <p:nvPr/>
        </p:nvSpPr>
        <p:spPr>
          <a:xfrm>
            <a:off x="1127448" y="2825406"/>
            <a:ext cx="215444" cy="19678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H</a:t>
            </a:r>
            <a:r>
              <a:rPr sz="14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bA1</a:t>
            </a:r>
            <a:r>
              <a:rPr sz="14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</a:t>
            </a: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较基线变化（</a:t>
            </a:r>
            <a:r>
              <a:rPr sz="140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%</a:t>
            </a:r>
            <a:r>
              <a:rPr sz="14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）</a:t>
            </a:r>
            <a:endParaRPr sz="1400"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</p:txBody>
      </p:sp>
      <p:sp>
        <p:nvSpPr>
          <p:cNvPr id="68" name="object 47">
            <a:extLst>
              <a:ext uri="{FF2B5EF4-FFF2-40B4-BE49-F238E27FC236}">
                <a16:creationId xmlns:a16="http://schemas.microsoft.com/office/drawing/2014/main" xmlns="" id="{C2BB1E0C-B3BB-6A6F-BC62-530D883114C4}"/>
              </a:ext>
            </a:extLst>
          </p:cNvPr>
          <p:cNvSpPr/>
          <p:nvPr/>
        </p:nvSpPr>
        <p:spPr>
          <a:xfrm>
            <a:off x="2096620" y="428374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object 48">
            <a:extLst>
              <a:ext uri="{FF2B5EF4-FFF2-40B4-BE49-F238E27FC236}">
                <a16:creationId xmlns:a16="http://schemas.microsoft.com/office/drawing/2014/main" xmlns="" id="{76A33988-2A2F-DB9F-AB22-88CEE6874567}"/>
              </a:ext>
            </a:extLst>
          </p:cNvPr>
          <p:cNvSpPr txBox="1"/>
          <p:nvPr/>
        </p:nvSpPr>
        <p:spPr>
          <a:xfrm>
            <a:off x="2194284" y="4229741"/>
            <a:ext cx="126746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ea typeface="微软雅黑" panose="020B0503020204020204" pitchFamily="34" charset="-122"/>
                <a:cs typeface="黑体"/>
                <a:sym typeface="Arial" panose="020B0604020202020204" pitchFamily="34" charset="0"/>
              </a:rPr>
              <a:t>安慰剂组（</a:t>
            </a:r>
            <a:r>
              <a:rPr sz="12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</a:t>
            </a:r>
            <a:r>
              <a:rPr sz="120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=</a:t>
            </a:r>
            <a:r>
              <a:rPr sz="12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207)</a:t>
            </a:r>
            <a:endParaRPr sz="120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70" name="object 49">
            <a:extLst>
              <a:ext uri="{FF2B5EF4-FFF2-40B4-BE49-F238E27FC236}">
                <a16:creationId xmlns:a16="http://schemas.microsoft.com/office/drawing/2014/main" xmlns="" id="{556715E3-7E7C-EA4F-914B-0EBC6E52621E}"/>
              </a:ext>
            </a:extLst>
          </p:cNvPr>
          <p:cNvSpPr/>
          <p:nvPr/>
        </p:nvSpPr>
        <p:spPr>
          <a:xfrm>
            <a:off x="2096620" y="474704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object 50">
            <a:extLst>
              <a:ext uri="{FF2B5EF4-FFF2-40B4-BE49-F238E27FC236}">
                <a16:creationId xmlns:a16="http://schemas.microsoft.com/office/drawing/2014/main" xmlns="" id="{1582ED23-407C-109F-910C-6C16D14517C0}"/>
              </a:ext>
            </a:extLst>
          </p:cNvPr>
          <p:cNvSpPr txBox="1"/>
          <p:nvPr/>
        </p:nvSpPr>
        <p:spPr>
          <a:xfrm>
            <a:off x="2194284" y="4693291"/>
            <a:ext cx="1799589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ea typeface="微软雅黑" panose="020B0503020204020204" pitchFamily="34" charset="-122"/>
                <a:cs typeface="黑体"/>
                <a:sym typeface="Arial" panose="020B0604020202020204" pitchFamily="34" charset="0"/>
              </a:rPr>
              <a:t>恩格列净</a:t>
            </a:r>
            <a:r>
              <a:rPr sz="12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10</a:t>
            </a:r>
            <a:r>
              <a:rPr sz="12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120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g</a:t>
            </a:r>
            <a:r>
              <a:rPr sz="1200" dirty="0">
                <a:ea typeface="微软雅黑" panose="020B0503020204020204" pitchFamily="34" charset="-122"/>
                <a:cs typeface="黑体"/>
                <a:sym typeface="Arial" panose="020B0604020202020204" pitchFamily="34" charset="0"/>
              </a:rPr>
              <a:t>组（</a:t>
            </a:r>
            <a:r>
              <a:rPr sz="12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</a:t>
            </a:r>
            <a:r>
              <a:rPr sz="120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=</a:t>
            </a:r>
            <a:r>
              <a:rPr sz="12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21</a:t>
            </a:r>
            <a:r>
              <a:rPr sz="12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7</a:t>
            </a:r>
            <a:r>
              <a:rPr sz="12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)</a:t>
            </a:r>
            <a:endParaRPr sz="120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72" name="object 51">
            <a:extLst>
              <a:ext uri="{FF2B5EF4-FFF2-40B4-BE49-F238E27FC236}">
                <a16:creationId xmlns:a16="http://schemas.microsoft.com/office/drawing/2014/main" xmlns="" id="{66590AEE-911C-9358-BD81-6836487075F1}"/>
              </a:ext>
            </a:extLst>
          </p:cNvPr>
          <p:cNvSpPr txBox="1"/>
          <p:nvPr/>
        </p:nvSpPr>
        <p:spPr>
          <a:xfrm>
            <a:off x="2903578" y="2041488"/>
            <a:ext cx="42290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7.90%</a:t>
            </a:r>
            <a:endParaRPr sz="110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73" name="object 52">
            <a:extLst>
              <a:ext uri="{FF2B5EF4-FFF2-40B4-BE49-F238E27FC236}">
                <a16:creationId xmlns:a16="http://schemas.microsoft.com/office/drawing/2014/main" xmlns="" id="{C1FE37E5-5F3F-D344-4500-9CD1149DF6EA}"/>
              </a:ext>
            </a:extLst>
          </p:cNvPr>
          <p:cNvSpPr txBox="1"/>
          <p:nvPr/>
        </p:nvSpPr>
        <p:spPr>
          <a:xfrm>
            <a:off x="2560678" y="2207604"/>
            <a:ext cx="11074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（</a:t>
            </a:r>
            <a:r>
              <a:rPr sz="11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63</a:t>
            </a:r>
            <a:r>
              <a:rPr sz="11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11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mmo</a:t>
            </a:r>
            <a:r>
              <a:rPr sz="11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</a:t>
            </a:r>
            <a:r>
              <a:rPr sz="11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/mo</a:t>
            </a:r>
            <a:r>
              <a:rPr sz="110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</a:t>
            </a:r>
            <a:r>
              <a:rPr sz="11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）</a:t>
            </a:r>
            <a:endParaRPr sz="1100"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xmlns="" id="{50F3752C-1072-6BBB-5E22-00CE475F6188}"/>
              </a:ext>
            </a:extLst>
          </p:cNvPr>
          <p:cNvSpPr txBox="1"/>
          <p:nvPr/>
        </p:nvSpPr>
        <p:spPr>
          <a:xfrm>
            <a:off x="4112110" y="2041488"/>
            <a:ext cx="1108075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315"/>
              </a:lnSpc>
            </a:pPr>
            <a:r>
              <a:rPr sz="11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7.94%</a:t>
            </a:r>
            <a:endParaRPr sz="110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  <a:p>
            <a:pPr algn="ctr">
              <a:lnSpc>
                <a:spcPts val="1315"/>
              </a:lnSpc>
            </a:pPr>
            <a:r>
              <a:rPr sz="1100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（</a:t>
            </a:r>
            <a:r>
              <a:rPr sz="11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63</a:t>
            </a:r>
            <a:r>
              <a:rPr sz="1100" spc="-1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11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mmo</a:t>
            </a:r>
            <a:r>
              <a:rPr sz="11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</a:t>
            </a:r>
            <a:r>
              <a:rPr sz="11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/mo</a:t>
            </a:r>
            <a:r>
              <a:rPr sz="110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</a:t>
            </a:r>
            <a:r>
              <a:rPr sz="110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）</a:t>
            </a:r>
            <a:endParaRPr sz="1100"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</p:txBody>
      </p:sp>
      <p:sp>
        <p:nvSpPr>
          <p:cNvPr id="75" name="object 54">
            <a:extLst>
              <a:ext uri="{FF2B5EF4-FFF2-40B4-BE49-F238E27FC236}">
                <a16:creationId xmlns:a16="http://schemas.microsoft.com/office/drawing/2014/main" xmlns="" id="{BA34E11F-627C-94B5-0669-E7601CD24EC2}"/>
              </a:ext>
            </a:extLst>
          </p:cNvPr>
          <p:cNvSpPr txBox="1"/>
          <p:nvPr/>
        </p:nvSpPr>
        <p:spPr>
          <a:xfrm>
            <a:off x="2789532" y="3111832"/>
            <a:ext cx="4324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-0.13</a:t>
            </a:r>
            <a:endParaRPr sz="140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76" name="object 55">
            <a:extLst>
              <a:ext uri="{FF2B5EF4-FFF2-40B4-BE49-F238E27FC236}">
                <a16:creationId xmlns:a16="http://schemas.microsoft.com/office/drawing/2014/main" xmlns="" id="{97B0A4DB-2E31-B28B-9DDD-DB67D8486782}"/>
              </a:ext>
            </a:extLst>
          </p:cNvPr>
          <p:cNvSpPr txBox="1"/>
          <p:nvPr/>
        </p:nvSpPr>
        <p:spPr>
          <a:xfrm>
            <a:off x="4332456" y="5120845"/>
            <a:ext cx="50228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-0.70*</a:t>
            </a:r>
            <a:endParaRPr sz="140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85" name="标题 1">
            <a:extLst>
              <a:ext uri="{FF2B5EF4-FFF2-40B4-BE49-F238E27FC236}">
                <a16:creationId xmlns:a16="http://schemas.microsoft.com/office/drawing/2014/main" xmlns="" id="{F62B2E1F-F3D9-F43A-15AE-025C17FB250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47528" y="360000"/>
            <a:ext cx="2952328" cy="7200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有效性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xmlns="" id="{8DADA1BD-9854-3429-7DE2-5CBA72546AF9}"/>
              </a:ext>
            </a:extLst>
          </p:cNvPr>
          <p:cNvSpPr txBox="1"/>
          <p:nvPr/>
        </p:nvSpPr>
        <p:spPr>
          <a:xfrm>
            <a:off x="623888" y="349876"/>
            <a:ext cx="1151632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r>
              <a:rPr lang="en-US" altLang="zh-CN" sz="3600" b="0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44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xmlns="" id="{039C9710-4B08-A31A-F4AE-F31C7ED67B19}"/>
              </a:ext>
            </a:extLst>
          </p:cNvPr>
          <p:cNvCxnSpPr>
            <a:cxnSpLocks/>
          </p:cNvCxnSpPr>
          <p:nvPr/>
        </p:nvCxnSpPr>
        <p:spPr>
          <a:xfrm>
            <a:off x="1559496" y="476672"/>
            <a:ext cx="0" cy="476672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43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C2CB48E0-4884-67D9-02A0-73038ECBA033}"/>
              </a:ext>
            </a:extLst>
          </p:cNvPr>
          <p:cNvGrpSpPr/>
          <p:nvPr/>
        </p:nvGrpSpPr>
        <p:grpSpPr>
          <a:xfrm>
            <a:off x="623888" y="1357715"/>
            <a:ext cx="10895012" cy="4877986"/>
            <a:chOff x="1262244" y="1290043"/>
            <a:chExt cx="9667512" cy="4390584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xmlns="" id="{B3560156-BC0E-10A9-DB6A-3FF3AB5125AD}"/>
                </a:ext>
              </a:extLst>
            </p:cNvPr>
            <p:cNvSpPr/>
            <p:nvPr/>
          </p:nvSpPr>
          <p:spPr>
            <a:xfrm>
              <a:off x="1262244" y="1290043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xmlns="" id="{E10ED147-C3D1-B8B0-5F8B-B2FF246C4472}"/>
                </a:ext>
              </a:extLst>
            </p:cNvPr>
            <p:cNvSpPr/>
            <p:nvPr/>
          </p:nvSpPr>
          <p:spPr>
            <a:xfrm>
              <a:off x="1262244" y="1368511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ym typeface="Arial" panose="020B0604020202020204" pitchFamily="34" charset="0"/>
              </a:endParaRPr>
            </a:p>
          </p:txBody>
        </p:sp>
      </p:grpSp>
      <p:sp>
        <p:nvSpPr>
          <p:cNvPr id="5" name="标题 1">
            <a:extLst>
              <a:ext uri="{FF2B5EF4-FFF2-40B4-BE49-F238E27FC236}">
                <a16:creationId xmlns:a16="http://schemas.microsoft.com/office/drawing/2014/main" xmlns="" id="{C70720E7-65D3-71AF-FE2B-30B536C5080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47528" y="360000"/>
            <a:ext cx="2952328" cy="7200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有效性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E6FD9A6-FC5C-469E-BB35-410CA07850A2}"/>
              </a:ext>
            </a:extLst>
          </p:cNvPr>
          <p:cNvSpPr txBox="1"/>
          <p:nvPr/>
        </p:nvSpPr>
        <p:spPr>
          <a:xfrm>
            <a:off x="623888" y="349876"/>
            <a:ext cx="1151632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r>
              <a:rPr lang="en-US" altLang="zh-CN" sz="3600" b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4400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06FA4B31-07F1-3D1A-09C3-F8BC2D3B5109}"/>
              </a:ext>
            </a:extLst>
          </p:cNvPr>
          <p:cNvCxnSpPr>
            <a:cxnSpLocks/>
          </p:cNvCxnSpPr>
          <p:nvPr/>
        </p:nvCxnSpPr>
        <p:spPr>
          <a:xfrm>
            <a:off x="1559496" y="476672"/>
            <a:ext cx="0" cy="476672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: 对角圆角 62">
            <a:extLst>
              <a:ext uri="{FF2B5EF4-FFF2-40B4-BE49-F238E27FC236}">
                <a16:creationId xmlns:a16="http://schemas.microsoft.com/office/drawing/2014/main" xmlns="" id="{9C00547C-FED1-5F0D-7755-1E6F784BA2E4}"/>
              </a:ext>
            </a:extLst>
          </p:cNvPr>
          <p:cNvSpPr/>
          <p:nvPr/>
        </p:nvSpPr>
        <p:spPr>
          <a:xfrm>
            <a:off x="1649711" y="1213696"/>
            <a:ext cx="9001001" cy="501505"/>
          </a:xfrm>
          <a:prstGeom prst="round2DiagRect">
            <a:avLst>
              <a:gd name="adj1" fmla="val 30102"/>
              <a:gd name="adj2" fmla="val 0"/>
            </a:avLst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000" algn="ctr" defTabSz="609585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在二甲双胍基础上添加恩格列净治疗，可兼顾空腹与餐后血糖</a:t>
            </a:r>
          </a:p>
        </p:txBody>
      </p:sp>
      <p:sp>
        <p:nvSpPr>
          <p:cNvPr id="117" name="object 7">
            <a:extLst>
              <a:ext uri="{FF2B5EF4-FFF2-40B4-BE49-F238E27FC236}">
                <a16:creationId xmlns:a16="http://schemas.microsoft.com/office/drawing/2014/main" xmlns="" id="{75E72E6A-888C-19B8-57ED-14676F4B42BD}"/>
              </a:ext>
            </a:extLst>
          </p:cNvPr>
          <p:cNvSpPr/>
          <p:nvPr/>
        </p:nvSpPr>
        <p:spPr>
          <a:xfrm>
            <a:off x="2234164" y="2829100"/>
            <a:ext cx="1012190" cy="485140"/>
          </a:xfrm>
          <a:custGeom>
            <a:avLst/>
            <a:gdLst/>
            <a:ahLst/>
            <a:cxnLst/>
            <a:rect l="l" t="t" r="r" b="b"/>
            <a:pathLst>
              <a:path w="1012189" h="485139">
                <a:moveTo>
                  <a:pt x="0" y="484632"/>
                </a:moveTo>
                <a:lnTo>
                  <a:pt x="1011936" y="484632"/>
                </a:lnTo>
                <a:lnTo>
                  <a:pt x="1011936" y="0"/>
                </a:lnTo>
                <a:lnTo>
                  <a:pt x="0" y="0"/>
                </a:lnTo>
                <a:lnTo>
                  <a:pt x="0" y="48463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8" name="object 8">
            <a:extLst>
              <a:ext uri="{FF2B5EF4-FFF2-40B4-BE49-F238E27FC236}">
                <a16:creationId xmlns:a16="http://schemas.microsoft.com/office/drawing/2014/main" xmlns="" id="{139FB538-EA1F-A57B-65F2-E4D8B9C04DF8}"/>
              </a:ext>
            </a:extLst>
          </p:cNvPr>
          <p:cNvSpPr/>
          <p:nvPr/>
        </p:nvSpPr>
        <p:spPr>
          <a:xfrm>
            <a:off x="4360145" y="3313733"/>
            <a:ext cx="1012190" cy="1537970"/>
          </a:xfrm>
          <a:custGeom>
            <a:avLst/>
            <a:gdLst/>
            <a:ahLst/>
            <a:cxnLst/>
            <a:rect l="l" t="t" r="r" b="b"/>
            <a:pathLst>
              <a:path w="1012189" h="1537970">
                <a:moveTo>
                  <a:pt x="0" y="1537716"/>
                </a:moveTo>
                <a:lnTo>
                  <a:pt x="1011936" y="1537716"/>
                </a:lnTo>
                <a:lnTo>
                  <a:pt x="1011936" y="0"/>
                </a:lnTo>
                <a:lnTo>
                  <a:pt x="0" y="0"/>
                </a:lnTo>
                <a:lnTo>
                  <a:pt x="0" y="153771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9" name="object 9">
            <a:extLst>
              <a:ext uri="{FF2B5EF4-FFF2-40B4-BE49-F238E27FC236}">
                <a16:creationId xmlns:a16="http://schemas.microsoft.com/office/drawing/2014/main" xmlns="" id="{16916CA0-9BF8-0646-F7D2-75DA2D4C7C42}"/>
              </a:ext>
            </a:extLst>
          </p:cNvPr>
          <p:cNvSpPr/>
          <p:nvPr/>
        </p:nvSpPr>
        <p:spPr>
          <a:xfrm>
            <a:off x="1676380" y="2621837"/>
            <a:ext cx="0" cy="2491740"/>
          </a:xfrm>
          <a:custGeom>
            <a:avLst/>
            <a:gdLst/>
            <a:ahLst/>
            <a:cxnLst/>
            <a:rect l="l" t="t" r="r" b="b"/>
            <a:pathLst>
              <a:path h="2491740">
                <a:moveTo>
                  <a:pt x="0" y="249174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0" name="object 10">
            <a:extLst>
              <a:ext uri="{FF2B5EF4-FFF2-40B4-BE49-F238E27FC236}">
                <a16:creationId xmlns:a16="http://schemas.microsoft.com/office/drawing/2014/main" xmlns="" id="{2E9C0A36-44B9-62E9-6607-C842B96BEDC6}"/>
              </a:ext>
            </a:extLst>
          </p:cNvPr>
          <p:cNvSpPr/>
          <p:nvPr/>
        </p:nvSpPr>
        <p:spPr>
          <a:xfrm>
            <a:off x="1623041" y="511357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1" name="object 11">
            <a:extLst>
              <a:ext uri="{FF2B5EF4-FFF2-40B4-BE49-F238E27FC236}">
                <a16:creationId xmlns:a16="http://schemas.microsoft.com/office/drawing/2014/main" xmlns="" id="{9B5539A0-1601-F1F3-9B96-F0ECCA392251}"/>
              </a:ext>
            </a:extLst>
          </p:cNvPr>
          <p:cNvSpPr/>
          <p:nvPr/>
        </p:nvSpPr>
        <p:spPr>
          <a:xfrm>
            <a:off x="1623041" y="483773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2" name="object 12">
            <a:extLst>
              <a:ext uri="{FF2B5EF4-FFF2-40B4-BE49-F238E27FC236}">
                <a16:creationId xmlns:a16="http://schemas.microsoft.com/office/drawing/2014/main" xmlns="" id="{7A70645C-AE8D-0EA6-0FD1-56687C47F49F}"/>
              </a:ext>
            </a:extLst>
          </p:cNvPr>
          <p:cNvSpPr/>
          <p:nvPr/>
        </p:nvSpPr>
        <p:spPr>
          <a:xfrm>
            <a:off x="1623041" y="456036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3" name="object 13">
            <a:extLst>
              <a:ext uri="{FF2B5EF4-FFF2-40B4-BE49-F238E27FC236}">
                <a16:creationId xmlns:a16="http://schemas.microsoft.com/office/drawing/2014/main" xmlns="" id="{C0D56A6F-055E-80C1-809F-292B8DEBFBC0}"/>
              </a:ext>
            </a:extLst>
          </p:cNvPr>
          <p:cNvSpPr/>
          <p:nvPr/>
        </p:nvSpPr>
        <p:spPr>
          <a:xfrm>
            <a:off x="1623041" y="428299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4" name="object 14">
            <a:extLst>
              <a:ext uri="{FF2B5EF4-FFF2-40B4-BE49-F238E27FC236}">
                <a16:creationId xmlns:a16="http://schemas.microsoft.com/office/drawing/2014/main" xmlns="" id="{F4C800D3-3D6B-7570-8A22-FBCBF8E3B9DA}"/>
              </a:ext>
            </a:extLst>
          </p:cNvPr>
          <p:cNvSpPr/>
          <p:nvPr/>
        </p:nvSpPr>
        <p:spPr>
          <a:xfrm>
            <a:off x="1623041" y="400715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5" name="object 15">
            <a:extLst>
              <a:ext uri="{FF2B5EF4-FFF2-40B4-BE49-F238E27FC236}">
                <a16:creationId xmlns:a16="http://schemas.microsoft.com/office/drawing/2014/main" xmlns="" id="{86803F99-2AF2-E964-3346-13C6954D6EBF}"/>
              </a:ext>
            </a:extLst>
          </p:cNvPr>
          <p:cNvSpPr/>
          <p:nvPr/>
        </p:nvSpPr>
        <p:spPr>
          <a:xfrm>
            <a:off x="1623041" y="372978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6" name="object 16">
            <a:extLst>
              <a:ext uri="{FF2B5EF4-FFF2-40B4-BE49-F238E27FC236}">
                <a16:creationId xmlns:a16="http://schemas.microsoft.com/office/drawing/2014/main" xmlns="" id="{36317F6C-A594-842E-ACD7-70C1C536B8A8}"/>
              </a:ext>
            </a:extLst>
          </p:cNvPr>
          <p:cNvSpPr/>
          <p:nvPr/>
        </p:nvSpPr>
        <p:spPr>
          <a:xfrm>
            <a:off x="1623041" y="345241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7" name="object 17">
            <a:extLst>
              <a:ext uri="{FF2B5EF4-FFF2-40B4-BE49-F238E27FC236}">
                <a16:creationId xmlns:a16="http://schemas.microsoft.com/office/drawing/2014/main" xmlns="" id="{6EC011FD-BD54-E2AA-14F3-D7D3DDF7A021}"/>
              </a:ext>
            </a:extLst>
          </p:cNvPr>
          <p:cNvSpPr/>
          <p:nvPr/>
        </p:nvSpPr>
        <p:spPr>
          <a:xfrm>
            <a:off x="1623041" y="317504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8" name="object 18">
            <a:extLst>
              <a:ext uri="{FF2B5EF4-FFF2-40B4-BE49-F238E27FC236}">
                <a16:creationId xmlns:a16="http://schemas.microsoft.com/office/drawing/2014/main" xmlns="" id="{1B5ADE19-1C7A-4870-B0F6-80FD6F2BD222}"/>
              </a:ext>
            </a:extLst>
          </p:cNvPr>
          <p:cNvSpPr/>
          <p:nvPr/>
        </p:nvSpPr>
        <p:spPr>
          <a:xfrm>
            <a:off x="1623041" y="289920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9" name="object 19">
            <a:extLst>
              <a:ext uri="{FF2B5EF4-FFF2-40B4-BE49-F238E27FC236}">
                <a16:creationId xmlns:a16="http://schemas.microsoft.com/office/drawing/2014/main" xmlns="" id="{F93C5E88-398F-3392-69AC-29D5B3CB12DD}"/>
              </a:ext>
            </a:extLst>
          </p:cNvPr>
          <p:cNvSpPr/>
          <p:nvPr/>
        </p:nvSpPr>
        <p:spPr>
          <a:xfrm>
            <a:off x="1623041" y="262183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0" name="object 20">
            <a:extLst>
              <a:ext uri="{FF2B5EF4-FFF2-40B4-BE49-F238E27FC236}">
                <a16:creationId xmlns:a16="http://schemas.microsoft.com/office/drawing/2014/main" xmlns="" id="{E366EDC6-2DFB-9C14-BA38-D19DA78173C9}"/>
              </a:ext>
            </a:extLst>
          </p:cNvPr>
          <p:cNvSpPr/>
          <p:nvPr/>
        </p:nvSpPr>
        <p:spPr>
          <a:xfrm>
            <a:off x="1676380" y="3313733"/>
            <a:ext cx="4253865" cy="0"/>
          </a:xfrm>
          <a:custGeom>
            <a:avLst/>
            <a:gdLst/>
            <a:ahLst/>
            <a:cxnLst/>
            <a:rect l="l" t="t" r="r" b="b"/>
            <a:pathLst>
              <a:path w="4253865">
                <a:moveTo>
                  <a:pt x="0" y="0"/>
                </a:moveTo>
                <a:lnTo>
                  <a:pt x="4253484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1" name="object 21">
            <a:extLst>
              <a:ext uri="{FF2B5EF4-FFF2-40B4-BE49-F238E27FC236}">
                <a16:creationId xmlns:a16="http://schemas.microsoft.com/office/drawing/2014/main" xmlns="" id="{B4EDC7F4-85EE-4D15-880E-0520AE89EF47}"/>
              </a:ext>
            </a:extLst>
          </p:cNvPr>
          <p:cNvSpPr/>
          <p:nvPr/>
        </p:nvSpPr>
        <p:spPr>
          <a:xfrm>
            <a:off x="1676380" y="331373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2" name="object 22">
            <a:extLst>
              <a:ext uri="{FF2B5EF4-FFF2-40B4-BE49-F238E27FC236}">
                <a16:creationId xmlns:a16="http://schemas.microsoft.com/office/drawing/2014/main" xmlns="" id="{1A4934D9-5D2D-AFA1-3234-48878A32AF1B}"/>
              </a:ext>
            </a:extLst>
          </p:cNvPr>
          <p:cNvSpPr/>
          <p:nvPr/>
        </p:nvSpPr>
        <p:spPr>
          <a:xfrm>
            <a:off x="3803884" y="331373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3" name="object 23">
            <a:extLst>
              <a:ext uri="{FF2B5EF4-FFF2-40B4-BE49-F238E27FC236}">
                <a16:creationId xmlns:a16="http://schemas.microsoft.com/office/drawing/2014/main" xmlns="" id="{75D8E28E-1004-04A8-33B4-49B45D071E5A}"/>
              </a:ext>
            </a:extLst>
          </p:cNvPr>
          <p:cNvSpPr/>
          <p:nvPr/>
        </p:nvSpPr>
        <p:spPr>
          <a:xfrm>
            <a:off x="5929865" y="331373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5" name="object 25">
            <a:extLst>
              <a:ext uri="{FF2B5EF4-FFF2-40B4-BE49-F238E27FC236}">
                <a16:creationId xmlns:a16="http://schemas.microsoft.com/office/drawing/2014/main" xmlns="" id="{7818CDAA-E52C-A8DD-3486-39395F4BA3C2}"/>
              </a:ext>
            </a:extLst>
          </p:cNvPr>
          <p:cNvSpPr/>
          <p:nvPr/>
        </p:nvSpPr>
        <p:spPr>
          <a:xfrm>
            <a:off x="7471726" y="3100372"/>
            <a:ext cx="951230" cy="213360"/>
          </a:xfrm>
          <a:custGeom>
            <a:avLst/>
            <a:gdLst/>
            <a:ahLst/>
            <a:cxnLst/>
            <a:rect l="l" t="t" r="r" b="b"/>
            <a:pathLst>
              <a:path w="951229" h="213360">
                <a:moveTo>
                  <a:pt x="0" y="213360"/>
                </a:moveTo>
                <a:lnTo>
                  <a:pt x="950976" y="213360"/>
                </a:lnTo>
                <a:lnTo>
                  <a:pt x="950976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6" name="object 26">
            <a:extLst>
              <a:ext uri="{FF2B5EF4-FFF2-40B4-BE49-F238E27FC236}">
                <a16:creationId xmlns:a16="http://schemas.microsoft.com/office/drawing/2014/main" xmlns="" id="{40B20A69-887C-E3CA-37F4-BD6C960BD782}"/>
              </a:ext>
            </a:extLst>
          </p:cNvPr>
          <p:cNvSpPr/>
          <p:nvPr/>
        </p:nvSpPr>
        <p:spPr>
          <a:xfrm>
            <a:off x="9469689" y="3313733"/>
            <a:ext cx="951230" cy="1645920"/>
          </a:xfrm>
          <a:custGeom>
            <a:avLst/>
            <a:gdLst/>
            <a:ahLst/>
            <a:cxnLst/>
            <a:rect l="l" t="t" r="r" b="b"/>
            <a:pathLst>
              <a:path w="951229" h="1645920">
                <a:moveTo>
                  <a:pt x="0" y="1645920"/>
                </a:moveTo>
                <a:lnTo>
                  <a:pt x="950976" y="1645920"/>
                </a:lnTo>
                <a:lnTo>
                  <a:pt x="950976" y="0"/>
                </a:lnTo>
                <a:lnTo>
                  <a:pt x="0" y="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7" name="object 27">
            <a:extLst>
              <a:ext uri="{FF2B5EF4-FFF2-40B4-BE49-F238E27FC236}">
                <a16:creationId xmlns:a16="http://schemas.microsoft.com/office/drawing/2014/main" xmlns="" id="{F3388C32-AF41-FF8B-DE8D-C4D9E23A0CD6}"/>
              </a:ext>
            </a:extLst>
          </p:cNvPr>
          <p:cNvSpPr/>
          <p:nvPr/>
        </p:nvSpPr>
        <p:spPr>
          <a:xfrm>
            <a:off x="6947469" y="2669080"/>
            <a:ext cx="0" cy="2580640"/>
          </a:xfrm>
          <a:custGeom>
            <a:avLst/>
            <a:gdLst/>
            <a:ahLst/>
            <a:cxnLst/>
            <a:rect l="l" t="t" r="r" b="b"/>
            <a:pathLst>
              <a:path h="2580640">
                <a:moveTo>
                  <a:pt x="0" y="2580132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8" name="object 28">
            <a:extLst>
              <a:ext uri="{FF2B5EF4-FFF2-40B4-BE49-F238E27FC236}">
                <a16:creationId xmlns:a16="http://schemas.microsoft.com/office/drawing/2014/main" xmlns="" id="{B535DF9E-7146-2CAC-E836-EC968BD3E6C6}"/>
              </a:ext>
            </a:extLst>
          </p:cNvPr>
          <p:cNvSpPr/>
          <p:nvPr/>
        </p:nvSpPr>
        <p:spPr>
          <a:xfrm>
            <a:off x="6894129" y="5249212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9" name="object 29">
            <a:extLst>
              <a:ext uri="{FF2B5EF4-FFF2-40B4-BE49-F238E27FC236}">
                <a16:creationId xmlns:a16="http://schemas.microsoft.com/office/drawing/2014/main" xmlns="" id="{E0AB6047-8271-B534-AE98-D612D80D1B53}"/>
              </a:ext>
            </a:extLst>
          </p:cNvPr>
          <p:cNvSpPr/>
          <p:nvPr/>
        </p:nvSpPr>
        <p:spPr>
          <a:xfrm>
            <a:off x="6894129" y="460456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0" name="object 30">
            <a:extLst>
              <a:ext uri="{FF2B5EF4-FFF2-40B4-BE49-F238E27FC236}">
                <a16:creationId xmlns:a16="http://schemas.microsoft.com/office/drawing/2014/main" xmlns="" id="{05C56C41-A672-9C1C-8672-257E2FEB4107}"/>
              </a:ext>
            </a:extLst>
          </p:cNvPr>
          <p:cNvSpPr/>
          <p:nvPr/>
        </p:nvSpPr>
        <p:spPr>
          <a:xfrm>
            <a:off x="6894129" y="395990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1" name="object 31">
            <a:extLst>
              <a:ext uri="{FF2B5EF4-FFF2-40B4-BE49-F238E27FC236}">
                <a16:creationId xmlns:a16="http://schemas.microsoft.com/office/drawing/2014/main" xmlns="" id="{5A90A74B-598B-832F-D6BA-13D297BD453F}"/>
              </a:ext>
            </a:extLst>
          </p:cNvPr>
          <p:cNvSpPr/>
          <p:nvPr/>
        </p:nvSpPr>
        <p:spPr>
          <a:xfrm>
            <a:off x="6894129" y="331373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2" name="object 32">
            <a:extLst>
              <a:ext uri="{FF2B5EF4-FFF2-40B4-BE49-F238E27FC236}">
                <a16:creationId xmlns:a16="http://schemas.microsoft.com/office/drawing/2014/main" xmlns="" id="{A97D42CF-162C-56E3-DB28-3C6948AE7AB4}"/>
              </a:ext>
            </a:extLst>
          </p:cNvPr>
          <p:cNvSpPr/>
          <p:nvPr/>
        </p:nvSpPr>
        <p:spPr>
          <a:xfrm>
            <a:off x="6894129" y="266908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3" name="object 33">
            <a:extLst>
              <a:ext uri="{FF2B5EF4-FFF2-40B4-BE49-F238E27FC236}">
                <a16:creationId xmlns:a16="http://schemas.microsoft.com/office/drawing/2014/main" xmlns="" id="{683CD143-7153-7916-F100-C0B4DF9573B0}"/>
              </a:ext>
            </a:extLst>
          </p:cNvPr>
          <p:cNvSpPr/>
          <p:nvPr/>
        </p:nvSpPr>
        <p:spPr>
          <a:xfrm>
            <a:off x="6947469" y="3313733"/>
            <a:ext cx="3996054" cy="0"/>
          </a:xfrm>
          <a:custGeom>
            <a:avLst/>
            <a:gdLst/>
            <a:ahLst/>
            <a:cxnLst/>
            <a:rect l="l" t="t" r="r" b="b"/>
            <a:pathLst>
              <a:path w="3996054">
                <a:moveTo>
                  <a:pt x="0" y="0"/>
                </a:moveTo>
                <a:lnTo>
                  <a:pt x="3995928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4" name="object 34">
            <a:extLst>
              <a:ext uri="{FF2B5EF4-FFF2-40B4-BE49-F238E27FC236}">
                <a16:creationId xmlns:a16="http://schemas.microsoft.com/office/drawing/2014/main" xmlns="" id="{8BA80720-E635-BC76-469D-26847A6E84A7}"/>
              </a:ext>
            </a:extLst>
          </p:cNvPr>
          <p:cNvSpPr/>
          <p:nvPr/>
        </p:nvSpPr>
        <p:spPr>
          <a:xfrm>
            <a:off x="6947469" y="331373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5" name="object 35">
            <a:extLst>
              <a:ext uri="{FF2B5EF4-FFF2-40B4-BE49-F238E27FC236}">
                <a16:creationId xmlns:a16="http://schemas.microsoft.com/office/drawing/2014/main" xmlns="" id="{16EC01D8-0694-1602-74C0-5805914CCD47}"/>
              </a:ext>
            </a:extLst>
          </p:cNvPr>
          <p:cNvSpPr/>
          <p:nvPr/>
        </p:nvSpPr>
        <p:spPr>
          <a:xfrm>
            <a:off x="8945434" y="331373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6" name="object 36">
            <a:extLst>
              <a:ext uri="{FF2B5EF4-FFF2-40B4-BE49-F238E27FC236}">
                <a16:creationId xmlns:a16="http://schemas.microsoft.com/office/drawing/2014/main" xmlns="" id="{C04B9376-C5EA-9F81-63E6-925D6852FF71}"/>
              </a:ext>
            </a:extLst>
          </p:cNvPr>
          <p:cNvSpPr/>
          <p:nvPr/>
        </p:nvSpPr>
        <p:spPr>
          <a:xfrm>
            <a:off x="10943398" y="331373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7" name="object 37">
            <a:extLst>
              <a:ext uri="{FF2B5EF4-FFF2-40B4-BE49-F238E27FC236}">
                <a16:creationId xmlns:a16="http://schemas.microsoft.com/office/drawing/2014/main" xmlns="" id="{B6F88BD3-306A-3766-4F41-B0BABD9B813F}"/>
              </a:ext>
            </a:extLst>
          </p:cNvPr>
          <p:cNvSpPr txBox="1"/>
          <p:nvPr/>
        </p:nvSpPr>
        <p:spPr>
          <a:xfrm>
            <a:off x="876425" y="5864494"/>
            <a:ext cx="10081447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一项随机双盲，安慰剂对照研究，纳入</a:t>
            </a:r>
            <a:r>
              <a:rPr sz="105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6</a:t>
            </a:r>
            <a:r>
              <a:rPr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3</a:t>
            </a:r>
            <a:r>
              <a:rPr sz="1050" spc="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7</a:t>
            </a:r>
            <a:r>
              <a:rPr sz="1050" spc="-15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例</a:t>
            </a:r>
            <a:r>
              <a:rPr sz="105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接受二甲双胍（</a:t>
            </a:r>
            <a:r>
              <a:rPr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≥1</a:t>
            </a:r>
            <a:r>
              <a:rPr sz="105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50</a:t>
            </a:r>
            <a:r>
              <a:rPr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r>
              <a:rPr sz="105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</a:t>
            </a:r>
            <a:r>
              <a:rPr sz="105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</a:t>
            </a:r>
            <a:r>
              <a:rPr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/</a:t>
            </a:r>
            <a:r>
              <a:rPr sz="1050" spc="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</a:t>
            </a:r>
            <a:r>
              <a:rPr sz="105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）治疗血糖控制</a:t>
            </a:r>
            <a:r>
              <a:rPr sz="1050" spc="-15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不</a:t>
            </a:r>
            <a:r>
              <a:rPr sz="105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佳的</a:t>
            </a:r>
            <a:r>
              <a:rPr sz="1050" spc="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</a:t>
            </a:r>
            <a:r>
              <a:rPr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2D</a:t>
            </a:r>
            <a:r>
              <a:rPr sz="105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</a:t>
            </a:r>
            <a:r>
              <a:rPr sz="105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患者（基</a:t>
            </a:r>
            <a:r>
              <a:rPr sz="1050" spc="-15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线</a:t>
            </a:r>
            <a:r>
              <a:rPr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Hb</a:t>
            </a:r>
            <a:r>
              <a:rPr sz="105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</a:t>
            </a:r>
            <a:r>
              <a:rPr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1c</a:t>
            </a:r>
            <a:r>
              <a:rPr sz="105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7%</a:t>
            </a:r>
            <a:r>
              <a:rPr sz="105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~</a:t>
            </a:r>
            <a:r>
              <a:rPr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sz="105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r>
              <a:rPr sz="1050" spc="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%</a:t>
            </a:r>
            <a:r>
              <a:rPr sz="105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）</a:t>
            </a:r>
            <a:r>
              <a:rPr sz="1050" spc="-15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，</a:t>
            </a:r>
            <a:r>
              <a:rPr sz="1050" dirty="0" err="1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随机接受安慰剂</a:t>
            </a:r>
            <a:r>
              <a:rPr sz="105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、</a:t>
            </a:r>
            <a:r>
              <a:rPr lang="zh-CN" altLang="en-US"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恩格列净</a:t>
            </a:r>
            <a:r>
              <a:rPr sz="1050" spc="-1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sz="105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r>
              <a:rPr sz="1050" spc="5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</a:t>
            </a:r>
            <a:r>
              <a:rPr sz="1050" spc="-5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</a:t>
            </a:r>
            <a:r>
              <a:rPr sz="105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、</a:t>
            </a:r>
            <a:r>
              <a:rPr lang="zh-CN" altLang="en-US"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恩格列净</a:t>
            </a:r>
            <a:r>
              <a:rPr sz="105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25</a:t>
            </a:r>
            <a:r>
              <a:rPr sz="1050" spc="5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</a:t>
            </a:r>
            <a:r>
              <a:rPr sz="1050" spc="-5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</a:t>
            </a:r>
            <a:r>
              <a:rPr sz="105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每天一次治疗</a:t>
            </a:r>
            <a:r>
              <a:rPr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24</a:t>
            </a:r>
            <a:r>
              <a:rPr sz="105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周，主要终点：</a:t>
            </a:r>
            <a:r>
              <a:rPr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sz="105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4</a:t>
            </a:r>
            <a:r>
              <a:rPr sz="105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周</a:t>
            </a:r>
            <a:r>
              <a:rPr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</a:t>
            </a:r>
            <a:r>
              <a:rPr sz="105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</a:t>
            </a:r>
            <a:r>
              <a:rPr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</a:t>
            </a:r>
            <a:r>
              <a:rPr sz="105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</a:t>
            </a:r>
            <a:r>
              <a:rPr sz="105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自基线的变化。评价</a:t>
            </a:r>
            <a:r>
              <a:rPr lang="zh-CN" altLang="en-US" sz="1050" spc="5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恩格列净</a:t>
            </a:r>
            <a:r>
              <a:rPr sz="105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联合二甲双胍治疗</a:t>
            </a:r>
            <a:r>
              <a:rPr sz="105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sz="105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型糖尿病患者的疗效和耐受性</a:t>
            </a:r>
            <a:endParaRPr lang="en-US" sz="1050" dirty="0">
              <a:solidFill>
                <a:prstClr val="black"/>
              </a:solidFill>
              <a:latin typeface="微软雅黑"/>
              <a:ea typeface="+mn-ea"/>
              <a:cs typeface="微软雅黑"/>
            </a:endParaRPr>
          </a:p>
          <a:p>
            <a:pPr marR="5080" eaLnBrk="1" fontAlgn="auto" hangingPunct="1">
              <a:spcBef>
                <a:spcPts val="0"/>
              </a:spcBef>
              <a:spcAft>
                <a:spcPts val="0"/>
              </a:spcAft>
            </a:pPr>
            <a:endParaRPr sz="1050" dirty="0">
              <a:solidFill>
                <a:prstClr val="black"/>
              </a:solidFill>
              <a:latin typeface="微软雅黑"/>
              <a:ea typeface="+mn-ea"/>
              <a:cs typeface="微软雅黑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70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Här</a:t>
            </a:r>
            <a:r>
              <a:rPr sz="700" spc="5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i</a:t>
            </a:r>
            <a:r>
              <a:rPr sz="70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ng</a:t>
            </a:r>
            <a:r>
              <a:rPr sz="7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7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</a:t>
            </a:r>
            <a:r>
              <a:rPr sz="7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</a:t>
            </a:r>
            <a:r>
              <a:rPr sz="7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et</a:t>
            </a:r>
            <a:r>
              <a:rPr sz="7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7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al.</a:t>
            </a:r>
            <a:r>
              <a:rPr sz="7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7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Di</a:t>
            </a:r>
            <a:r>
              <a:rPr sz="700" spc="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</a:t>
            </a:r>
            <a:r>
              <a:rPr sz="7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betes</a:t>
            </a:r>
            <a:r>
              <a:rPr sz="70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7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Care.</a:t>
            </a:r>
            <a:r>
              <a:rPr sz="7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7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2014;37(6):16</a:t>
            </a:r>
            <a:r>
              <a:rPr sz="7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5</a:t>
            </a:r>
            <a:r>
              <a:rPr sz="700" spc="2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r>
              <a:rPr sz="7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-1</a:t>
            </a:r>
            <a:r>
              <a:rPr sz="7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6</a:t>
            </a:r>
            <a:r>
              <a:rPr sz="7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59.</a:t>
            </a:r>
          </a:p>
        </p:txBody>
      </p:sp>
      <p:sp>
        <p:nvSpPr>
          <p:cNvPr id="149" name="object 39">
            <a:extLst>
              <a:ext uri="{FF2B5EF4-FFF2-40B4-BE49-F238E27FC236}">
                <a16:creationId xmlns:a16="http://schemas.microsoft.com/office/drawing/2014/main" xmlns="" id="{83A3ABE5-2CD7-5026-03D6-8786B937A365}"/>
              </a:ext>
            </a:extLst>
          </p:cNvPr>
          <p:cNvSpPr txBox="1"/>
          <p:nvPr/>
        </p:nvSpPr>
        <p:spPr>
          <a:xfrm>
            <a:off x="2004383" y="1927519"/>
            <a:ext cx="406701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600" b="1" spc="-5" dirty="0">
                <a:solidFill>
                  <a:schemeClr val="bg2">
                    <a:lumMod val="50000"/>
                  </a:schemeClr>
                </a:solidFill>
                <a:latin typeface="微软雅黑"/>
                <a:ea typeface="+mn-ea"/>
                <a:cs typeface="微软雅黑"/>
              </a:rPr>
              <a:t>不同治疗组</a:t>
            </a:r>
            <a:r>
              <a:rPr sz="1600" b="1" spc="-5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FP</a:t>
            </a:r>
            <a:r>
              <a:rPr sz="1600" b="1" spc="-10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G</a:t>
            </a:r>
            <a:r>
              <a:rPr sz="1600" b="1" spc="-5" dirty="0">
                <a:solidFill>
                  <a:schemeClr val="bg2">
                    <a:lumMod val="50000"/>
                  </a:schemeClr>
                </a:solidFill>
                <a:latin typeface="微软雅黑"/>
                <a:ea typeface="+mn-ea"/>
                <a:cs typeface="微软雅黑"/>
              </a:rPr>
              <a:t>较基线的变化</a:t>
            </a:r>
            <a:r>
              <a:rPr sz="1600" b="1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(m</a:t>
            </a:r>
            <a:r>
              <a:rPr sz="1600" b="1" spc="-5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mol/</a:t>
            </a:r>
            <a:r>
              <a:rPr sz="1600" b="1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L</a:t>
            </a:r>
            <a:r>
              <a:rPr sz="1600" b="1" spc="-5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)</a:t>
            </a:r>
            <a:endParaRPr sz="16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525145" marR="5080" indent="-477520" eaLnBrk="1" fontAlgn="auto" hangingPunct="1">
              <a:spcBef>
                <a:spcPts val="350"/>
              </a:spcBef>
              <a:spcAft>
                <a:spcPts val="0"/>
              </a:spcAft>
              <a:tabLst>
                <a:tab pos="1952625" algn="l"/>
              </a:tabLst>
            </a:pPr>
            <a:r>
              <a:rPr sz="140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安慰剂</a:t>
            </a:r>
            <a:r>
              <a:rPr sz="14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+</a:t>
            </a:r>
            <a:r>
              <a:rPr sz="140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二甲双胍	恩格列净</a:t>
            </a:r>
            <a:r>
              <a:rPr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10</a:t>
            </a:r>
            <a:r>
              <a:rPr sz="1400" spc="-1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</a:t>
            </a:r>
            <a:r>
              <a:rPr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</a:t>
            </a:r>
            <a:r>
              <a:rPr sz="14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+</a:t>
            </a:r>
            <a:r>
              <a:rPr sz="140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二甲双胍 </a:t>
            </a:r>
            <a:endParaRPr lang="en-US" sz="1400" dirty="0" smtClean="0">
              <a:solidFill>
                <a:prstClr val="black"/>
              </a:solidFill>
              <a:latin typeface="微软雅黑"/>
              <a:ea typeface="+mn-ea"/>
              <a:cs typeface="微软雅黑"/>
            </a:endParaRPr>
          </a:p>
        </p:txBody>
      </p:sp>
      <p:sp>
        <p:nvSpPr>
          <p:cNvPr id="150" name="object 40">
            <a:extLst>
              <a:ext uri="{FF2B5EF4-FFF2-40B4-BE49-F238E27FC236}">
                <a16:creationId xmlns:a16="http://schemas.microsoft.com/office/drawing/2014/main" xmlns="" id="{D0A2F098-7656-107E-B12C-BB08218CA20C}"/>
              </a:ext>
            </a:extLst>
          </p:cNvPr>
          <p:cNvSpPr txBox="1"/>
          <p:nvPr/>
        </p:nvSpPr>
        <p:spPr>
          <a:xfrm>
            <a:off x="4657071" y="4918037"/>
            <a:ext cx="4191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-1.</a:t>
            </a:r>
            <a:r>
              <a:rPr sz="1400" spc="-1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1" name="object 41">
            <a:extLst>
              <a:ext uri="{FF2B5EF4-FFF2-40B4-BE49-F238E27FC236}">
                <a16:creationId xmlns:a16="http://schemas.microsoft.com/office/drawing/2014/main" xmlns="" id="{5AD77D64-28EE-7329-0CE0-9DB35A33FDD0}"/>
              </a:ext>
            </a:extLst>
          </p:cNvPr>
          <p:cNvSpPr txBox="1"/>
          <p:nvPr/>
        </p:nvSpPr>
        <p:spPr>
          <a:xfrm>
            <a:off x="1155579" y="2522309"/>
            <a:ext cx="332105" cy="269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5</a:t>
            </a:r>
          </a:p>
          <a:p>
            <a:pPr marL="71755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3</a:t>
            </a:r>
          </a:p>
          <a:p>
            <a:pPr marL="71755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</a:p>
          <a:p>
            <a:pPr marL="127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-0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</a:p>
          <a:p>
            <a:pPr marL="12700" eaLnBrk="1" fontAlgn="auto" hangingPunct="1">
              <a:spcBef>
                <a:spcPts val="495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-0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3</a:t>
            </a:r>
          </a:p>
          <a:p>
            <a:pPr marL="127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-0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5</a:t>
            </a:r>
          </a:p>
          <a:p>
            <a:pPr marL="127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-0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7</a:t>
            </a:r>
          </a:p>
          <a:p>
            <a:pPr marL="127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-0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9</a:t>
            </a:r>
          </a:p>
          <a:p>
            <a:pPr marL="127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-1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</a:p>
          <a:p>
            <a:pPr marL="12700"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-1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152" name="object 43">
            <a:extLst>
              <a:ext uri="{FF2B5EF4-FFF2-40B4-BE49-F238E27FC236}">
                <a16:creationId xmlns:a16="http://schemas.microsoft.com/office/drawing/2014/main" xmlns="" id="{2D998730-DC43-1017-DBBD-70B7727A76C8}"/>
              </a:ext>
            </a:extLst>
          </p:cNvPr>
          <p:cNvSpPr txBox="1"/>
          <p:nvPr/>
        </p:nvSpPr>
        <p:spPr>
          <a:xfrm>
            <a:off x="7761413" y="2848452"/>
            <a:ext cx="37338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0.33</a:t>
            </a:r>
          </a:p>
        </p:txBody>
      </p:sp>
      <p:sp>
        <p:nvSpPr>
          <p:cNvPr id="153" name="object 44">
            <a:extLst>
              <a:ext uri="{FF2B5EF4-FFF2-40B4-BE49-F238E27FC236}">
                <a16:creationId xmlns:a16="http://schemas.microsoft.com/office/drawing/2014/main" xmlns="" id="{D07DD73F-A83A-2598-C03F-B4FB739DF6F2}"/>
              </a:ext>
            </a:extLst>
          </p:cNvPr>
          <p:cNvSpPr txBox="1"/>
          <p:nvPr/>
        </p:nvSpPr>
        <p:spPr>
          <a:xfrm>
            <a:off x="9730421" y="5026495"/>
            <a:ext cx="43243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-2.55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4" name="object 45">
            <a:extLst>
              <a:ext uri="{FF2B5EF4-FFF2-40B4-BE49-F238E27FC236}">
                <a16:creationId xmlns:a16="http://schemas.microsoft.com/office/drawing/2014/main" xmlns="" id="{C8126867-C9AD-E605-0595-5567E3FAC23D}"/>
              </a:ext>
            </a:extLst>
          </p:cNvPr>
          <p:cNvSpPr txBox="1"/>
          <p:nvPr/>
        </p:nvSpPr>
        <p:spPr>
          <a:xfrm>
            <a:off x="6427531" y="4505287"/>
            <a:ext cx="3321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-2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5" name="object 46">
            <a:extLst>
              <a:ext uri="{FF2B5EF4-FFF2-40B4-BE49-F238E27FC236}">
                <a16:creationId xmlns:a16="http://schemas.microsoft.com/office/drawing/2014/main" xmlns="" id="{CCA17720-5ABC-F35F-203E-71E703CF957C}"/>
              </a:ext>
            </a:extLst>
          </p:cNvPr>
          <p:cNvSpPr txBox="1"/>
          <p:nvPr/>
        </p:nvSpPr>
        <p:spPr>
          <a:xfrm>
            <a:off x="6427531" y="3859746"/>
            <a:ext cx="3321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-1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6" name="object 47">
            <a:extLst>
              <a:ext uri="{FF2B5EF4-FFF2-40B4-BE49-F238E27FC236}">
                <a16:creationId xmlns:a16="http://schemas.microsoft.com/office/drawing/2014/main" xmlns="" id="{96878D11-2D96-8277-5793-5FDAF97CD217}"/>
              </a:ext>
            </a:extLst>
          </p:cNvPr>
          <p:cNvSpPr txBox="1"/>
          <p:nvPr/>
        </p:nvSpPr>
        <p:spPr>
          <a:xfrm>
            <a:off x="6486714" y="3214459"/>
            <a:ext cx="27241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7" name="object 48">
            <a:extLst>
              <a:ext uri="{FF2B5EF4-FFF2-40B4-BE49-F238E27FC236}">
                <a16:creationId xmlns:a16="http://schemas.microsoft.com/office/drawing/2014/main" xmlns="" id="{5560B41C-D959-083C-B9C0-1B9495655BBF}"/>
              </a:ext>
            </a:extLst>
          </p:cNvPr>
          <p:cNvSpPr txBox="1"/>
          <p:nvPr/>
        </p:nvSpPr>
        <p:spPr>
          <a:xfrm>
            <a:off x="6486714" y="2568918"/>
            <a:ext cx="27241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8" name="object 49">
            <a:extLst>
              <a:ext uri="{FF2B5EF4-FFF2-40B4-BE49-F238E27FC236}">
                <a16:creationId xmlns:a16="http://schemas.microsoft.com/office/drawing/2014/main" xmlns="" id="{1DCA2900-7623-5621-89AA-231B6AAE07AB}"/>
              </a:ext>
            </a:extLst>
          </p:cNvPr>
          <p:cNvSpPr txBox="1"/>
          <p:nvPr/>
        </p:nvSpPr>
        <p:spPr>
          <a:xfrm>
            <a:off x="7095298" y="1946121"/>
            <a:ext cx="396925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600" b="1" spc="-10" dirty="0">
                <a:solidFill>
                  <a:schemeClr val="bg2">
                    <a:lumMod val="50000"/>
                  </a:schemeClr>
                </a:solidFill>
                <a:latin typeface="微软雅黑"/>
                <a:ea typeface="+mn-ea"/>
                <a:cs typeface="微软雅黑"/>
              </a:rPr>
              <a:t>不同治疗组</a:t>
            </a:r>
            <a:r>
              <a:rPr sz="1600" b="1" spc="-10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2h-</a:t>
            </a:r>
            <a:r>
              <a:rPr sz="1600" b="1" spc="-5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PP</a:t>
            </a:r>
            <a:r>
              <a:rPr sz="1600" b="1" spc="-15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G</a:t>
            </a:r>
            <a:r>
              <a:rPr sz="1600" b="1" spc="-10" dirty="0">
                <a:solidFill>
                  <a:schemeClr val="bg2">
                    <a:lumMod val="50000"/>
                  </a:schemeClr>
                </a:solidFill>
                <a:latin typeface="微软雅黑"/>
                <a:ea typeface="+mn-ea"/>
                <a:cs typeface="微软雅黑"/>
              </a:rPr>
              <a:t>自基线的变</a:t>
            </a:r>
            <a:r>
              <a:rPr sz="1600" b="1" dirty="0">
                <a:solidFill>
                  <a:schemeClr val="bg2">
                    <a:lumMod val="50000"/>
                  </a:schemeClr>
                </a:solidFill>
                <a:latin typeface="微软雅黑"/>
                <a:ea typeface="+mn-ea"/>
                <a:cs typeface="微软雅黑"/>
              </a:rPr>
              <a:t>化</a:t>
            </a:r>
            <a:r>
              <a:rPr sz="1600" b="1" spc="-5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(mmol</a:t>
            </a:r>
            <a:r>
              <a:rPr sz="1600" b="1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/L</a:t>
            </a:r>
            <a:r>
              <a:rPr sz="1600" b="1" spc="-5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)</a:t>
            </a:r>
            <a:endParaRPr sz="16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04035" algn="l"/>
              </a:tabLst>
            </a:pPr>
            <a:r>
              <a:rPr sz="1400" dirty="0" err="1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安慰剂</a:t>
            </a:r>
            <a:r>
              <a:rPr sz="1400" spc="-1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+</a:t>
            </a:r>
            <a:r>
              <a:rPr sz="1400" dirty="0" err="1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二甲双</a:t>
            </a:r>
            <a:r>
              <a:rPr sz="1400" spc="5" dirty="0" err="1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胍</a:t>
            </a:r>
            <a:r>
              <a:rPr sz="140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	</a:t>
            </a:r>
            <a:r>
              <a:rPr sz="1400" spc="5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恩格列</a:t>
            </a:r>
            <a:r>
              <a:rPr sz="1400" spc="-5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净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10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+</a:t>
            </a:r>
            <a:r>
              <a:rPr sz="1400" spc="5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二</a:t>
            </a:r>
            <a:r>
              <a:rPr sz="1400" spc="-15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甲</a:t>
            </a:r>
            <a:r>
              <a:rPr sz="1400" spc="5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双胍</a:t>
            </a:r>
            <a:endParaRPr sz="1400" dirty="0">
              <a:solidFill>
                <a:prstClr val="black"/>
              </a:solidFill>
              <a:latin typeface="微软雅黑"/>
              <a:ea typeface="+mn-ea"/>
              <a:cs typeface="微软雅黑"/>
            </a:endParaRPr>
          </a:p>
        </p:txBody>
      </p:sp>
      <p:sp>
        <p:nvSpPr>
          <p:cNvPr id="159" name="object 50">
            <a:extLst>
              <a:ext uri="{FF2B5EF4-FFF2-40B4-BE49-F238E27FC236}">
                <a16:creationId xmlns:a16="http://schemas.microsoft.com/office/drawing/2014/main" xmlns="" id="{E1FEB526-A5E3-197C-724A-C94B91508E86}"/>
              </a:ext>
            </a:extLst>
          </p:cNvPr>
          <p:cNvSpPr txBox="1"/>
          <p:nvPr/>
        </p:nvSpPr>
        <p:spPr>
          <a:xfrm>
            <a:off x="911424" y="3036492"/>
            <a:ext cx="215444" cy="13322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sz="14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</a:t>
            </a:r>
            <a:r>
              <a:rPr sz="140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（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mm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ol/L</a:t>
            </a:r>
            <a:r>
              <a:rPr sz="140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）</a:t>
            </a:r>
            <a:endParaRPr sz="1400">
              <a:solidFill>
                <a:prstClr val="black"/>
              </a:solidFill>
              <a:latin typeface="微软雅黑"/>
              <a:ea typeface="+mn-ea"/>
              <a:cs typeface="微软雅黑"/>
            </a:endParaRPr>
          </a:p>
        </p:txBody>
      </p:sp>
      <p:sp>
        <p:nvSpPr>
          <p:cNvPr id="160" name="object 51">
            <a:extLst>
              <a:ext uri="{FF2B5EF4-FFF2-40B4-BE49-F238E27FC236}">
                <a16:creationId xmlns:a16="http://schemas.microsoft.com/office/drawing/2014/main" xmlns="" id="{F070ED1F-B6D6-4FD8-2E5D-4B5213EFFB4B}"/>
              </a:ext>
            </a:extLst>
          </p:cNvPr>
          <p:cNvSpPr txBox="1"/>
          <p:nvPr/>
        </p:nvSpPr>
        <p:spPr>
          <a:xfrm>
            <a:off x="6114517" y="3214418"/>
            <a:ext cx="215444" cy="15989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1h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</a:t>
            </a:r>
            <a:r>
              <a:rPr sz="14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PP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</a:t>
            </a:r>
            <a:r>
              <a:rPr sz="140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（</a:t>
            </a:r>
            <a:r>
              <a:rPr sz="14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mm</a:t>
            </a:r>
            <a:r>
              <a:rPr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ol/</a:t>
            </a:r>
            <a:r>
              <a:rPr sz="1400" spc="-1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</a:t>
            </a:r>
            <a:r>
              <a:rPr sz="1400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）</a:t>
            </a:r>
            <a:endParaRPr sz="1400">
              <a:solidFill>
                <a:prstClr val="black"/>
              </a:solidFill>
              <a:latin typeface="微软雅黑"/>
              <a:ea typeface="+mn-ea"/>
              <a:cs typeface="微软雅黑"/>
            </a:endParaRPr>
          </a:p>
        </p:txBody>
      </p:sp>
      <p:graphicFrame>
        <p:nvGraphicFramePr>
          <p:cNvPr id="163" name="object 42">
            <a:extLst>
              <a:ext uri="{FF2B5EF4-FFF2-40B4-BE49-F238E27FC236}">
                <a16:creationId xmlns:a16="http://schemas.microsoft.com/office/drawing/2014/main" xmlns="" id="{3F48D3FF-6CB8-F0D1-7EFC-52F70C98E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52519"/>
              </p:ext>
            </p:extLst>
          </p:nvPr>
        </p:nvGraphicFramePr>
        <p:xfrm>
          <a:off x="1378145" y="5210838"/>
          <a:ext cx="9386498" cy="737441"/>
        </p:xfrm>
        <a:graphic>
          <a:graphicData uri="http://schemas.openxmlformats.org/drawingml/2006/table">
            <a:tbl>
              <a:tblPr firstRow="1" bandRow="1"/>
              <a:tblGrid>
                <a:gridCol w="1186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5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4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7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基线均值</a:t>
                      </a:r>
                    </a:p>
                    <a:p>
                      <a:pPr marL="1993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ol/L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21740">
                        <a:lnSpc>
                          <a:spcPct val="100000"/>
                        </a:lnSpc>
                        <a:tabLst>
                          <a:tab pos="482536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0.001	</a:t>
                      </a:r>
                      <a:r>
                        <a:rPr sz="2000" baseline="9920" dirty="0">
                          <a:latin typeface="Arial"/>
                          <a:cs typeface="Arial"/>
                        </a:rPr>
                        <a:t>-3</a:t>
                      </a:r>
                      <a:r>
                        <a:rPr sz="2000" spc="-15" baseline="992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aseline="9920" dirty="0">
                          <a:latin typeface="Arial"/>
                          <a:cs typeface="Arial"/>
                        </a:rPr>
                        <a:t>0</a:t>
                      </a:r>
                    </a:p>
                    <a:p>
                      <a:pPr marL="473709">
                        <a:lnSpc>
                          <a:spcPct val="100000"/>
                        </a:lnSpc>
                        <a:spcBef>
                          <a:spcPts val="990"/>
                        </a:spcBef>
                        <a:tabLst>
                          <a:tab pos="232473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8.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6	8.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7625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0.001</a:t>
                      </a:r>
                      <a:endParaRPr lang="zh-CN" altLang="en-US" sz="1200" dirty="0">
                        <a:latin typeface="Arial"/>
                        <a:cs typeface="Arial"/>
                      </a:endParaRPr>
                    </a:p>
                    <a:p>
                      <a:pPr marL="480059" algn="ctr">
                        <a:lnSpc>
                          <a:spcPct val="100000"/>
                        </a:lnSpc>
                        <a:spcBef>
                          <a:spcPts val="650"/>
                        </a:spcBef>
                        <a:tabLst>
                          <a:tab pos="2490470" algn="l"/>
                        </a:tabLst>
                      </a:pPr>
                      <a:r>
                        <a:rPr lang="en-US" altLang="zh-CN" sz="1100" dirty="0">
                          <a:latin typeface="Arial"/>
                          <a:cs typeface="Arial"/>
                        </a:rPr>
                        <a:t>14.</a:t>
                      </a:r>
                      <a:r>
                        <a:rPr lang="en-US" altLang="zh-CN" sz="1100" spc="5" dirty="0">
                          <a:latin typeface="Arial"/>
                          <a:cs typeface="Arial"/>
                        </a:rPr>
                        <a:t>6</a:t>
                      </a:r>
                      <a:r>
                        <a:rPr lang="en-US" altLang="zh-CN" sz="1100" dirty="0">
                          <a:latin typeface="Arial"/>
                          <a:cs typeface="Arial"/>
                        </a:rPr>
                        <a:t>8	14.</a:t>
                      </a:r>
                      <a:r>
                        <a:rPr lang="en-US" altLang="zh-CN" sz="110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altLang="zh-CN" sz="11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5" name="文本框 164">
            <a:extLst>
              <a:ext uri="{FF2B5EF4-FFF2-40B4-BE49-F238E27FC236}">
                <a16:creationId xmlns:a16="http://schemas.microsoft.com/office/drawing/2014/main" xmlns="" id="{2650E90F-4142-26BD-BD63-803FFEC9E258}"/>
              </a:ext>
            </a:extLst>
          </p:cNvPr>
          <p:cNvSpPr txBox="1"/>
          <p:nvPr/>
        </p:nvSpPr>
        <p:spPr>
          <a:xfrm>
            <a:off x="833143" y="5641237"/>
            <a:ext cx="269623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700" spc="-5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注：</a:t>
            </a:r>
            <a:r>
              <a:rPr lang="en-US" altLang="zh-CN" sz="7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lang="en-US" altLang="zh-CN" sz="7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</a:t>
            </a:r>
            <a:r>
              <a:rPr lang="en-US" altLang="zh-CN" sz="7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</a:t>
            </a:r>
            <a:r>
              <a:rPr lang="zh-CN" altLang="en-US" sz="700" spc="-5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：空腹血糖；</a:t>
            </a:r>
            <a:r>
              <a:rPr lang="en-US" altLang="zh-CN" sz="7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2h</a:t>
            </a:r>
            <a:r>
              <a:rPr lang="en-US" altLang="zh-CN" sz="7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</a:t>
            </a:r>
            <a:r>
              <a:rPr lang="en-US" altLang="zh-CN" sz="7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PP</a:t>
            </a:r>
            <a:r>
              <a:rPr lang="en-US" altLang="zh-CN" sz="7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</a:t>
            </a:r>
            <a:r>
              <a:rPr lang="zh-CN" altLang="en-US" sz="700" spc="-5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：餐后</a:t>
            </a:r>
            <a:r>
              <a:rPr lang="en-US" altLang="zh-CN" sz="7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lang="zh-CN" altLang="en-US" sz="700" spc="-5" dirty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小时血糖</a:t>
            </a:r>
            <a:endParaRPr lang="zh-CN" altLang="en-US" sz="700" dirty="0">
              <a:solidFill>
                <a:prstClr val="black"/>
              </a:solidFill>
              <a:latin typeface="微软雅黑"/>
              <a:ea typeface="+mn-ea"/>
              <a:cs typeface="微软雅黑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509" y="2504698"/>
            <a:ext cx="837500" cy="332273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pPr algn="l">
              <a:lnSpc>
                <a:spcPct val="140000"/>
              </a:lnSpc>
            </a:pPr>
            <a:r>
              <a:rPr lang="en-US" altLang="zh-CN" sz="2400" kern="100" dirty="0" smtClean="0">
                <a:effectLst/>
                <a:latin typeface="+mn-ea"/>
                <a:cs typeface="江城圆体 400W" panose="020B0500000000000000" pitchFamily="34" charset="-122"/>
              </a:rPr>
              <a:t>   0.35</a:t>
            </a: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7EC0EC6C-200F-A0CF-FF25-587FFA1A273F}"/>
              </a:ext>
            </a:extLst>
          </p:cNvPr>
          <p:cNvGrpSpPr/>
          <p:nvPr/>
        </p:nvGrpSpPr>
        <p:grpSpPr>
          <a:xfrm>
            <a:off x="623888" y="1357715"/>
            <a:ext cx="10895012" cy="4877986"/>
            <a:chOff x="1262244" y="1290043"/>
            <a:chExt cx="9667512" cy="4390584"/>
          </a:xfrm>
        </p:grpSpPr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xmlns="" id="{C3A01BB4-65E8-92C0-8DFA-74C7427523DA}"/>
                </a:ext>
              </a:extLst>
            </p:cNvPr>
            <p:cNvSpPr/>
            <p:nvPr/>
          </p:nvSpPr>
          <p:spPr>
            <a:xfrm>
              <a:off x="1262244" y="1290043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xmlns="" id="{403B7022-3A68-DCEA-F23F-473232CB7B0B}"/>
                </a:ext>
              </a:extLst>
            </p:cNvPr>
            <p:cNvSpPr/>
            <p:nvPr/>
          </p:nvSpPr>
          <p:spPr>
            <a:xfrm>
              <a:off x="1262244" y="1368511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2AD136E9-B899-1724-D7F7-FC79DF13245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47528" y="360000"/>
            <a:ext cx="2952328" cy="7200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有效性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B97C050-9A28-C2CA-E743-A67DCB60A820}"/>
              </a:ext>
            </a:extLst>
          </p:cNvPr>
          <p:cNvSpPr txBox="1"/>
          <p:nvPr/>
        </p:nvSpPr>
        <p:spPr>
          <a:xfrm>
            <a:off x="623888" y="349876"/>
            <a:ext cx="1151632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r>
              <a:rPr lang="en-US" altLang="zh-CN" sz="3600" b="0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44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CBD42BD8-1ACA-7C05-04A5-464E7C295B38}"/>
              </a:ext>
            </a:extLst>
          </p:cNvPr>
          <p:cNvCxnSpPr>
            <a:cxnSpLocks/>
          </p:cNvCxnSpPr>
          <p:nvPr/>
        </p:nvCxnSpPr>
        <p:spPr>
          <a:xfrm>
            <a:off x="1559496" y="476672"/>
            <a:ext cx="0" cy="476672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8">
            <a:extLst>
              <a:ext uri="{FF2B5EF4-FFF2-40B4-BE49-F238E27FC236}">
                <a16:creationId xmlns:a16="http://schemas.microsoft.com/office/drawing/2014/main" xmlns="" id="{F6DC46C6-64C1-788D-C7E1-A8FF5AB614E1}"/>
              </a:ext>
            </a:extLst>
          </p:cNvPr>
          <p:cNvSpPr txBox="1"/>
          <p:nvPr/>
        </p:nvSpPr>
        <p:spPr>
          <a:xfrm>
            <a:off x="685690" y="6369284"/>
            <a:ext cx="965454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1.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Roden</a:t>
            </a:r>
            <a:r>
              <a:rPr sz="90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spc="-2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,</a:t>
            </a:r>
            <a:r>
              <a:rPr sz="900" spc="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et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al.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Lan</a:t>
            </a:r>
            <a:r>
              <a:rPr sz="9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et</a:t>
            </a:r>
            <a:r>
              <a:rPr sz="900" spc="-2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Di</a:t>
            </a:r>
            <a:r>
              <a:rPr sz="9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betes</a:t>
            </a:r>
            <a:r>
              <a:rPr sz="900" spc="-2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Endo</a:t>
            </a:r>
            <a:r>
              <a:rPr sz="9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rinol.</a:t>
            </a:r>
            <a:r>
              <a:rPr sz="900" spc="-3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2013;1(3):20</a:t>
            </a:r>
            <a:r>
              <a:rPr sz="900" spc="3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8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19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lang="en-US"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2.</a:t>
            </a:r>
            <a:r>
              <a:rPr sz="900" spc="-3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Zhao</a:t>
            </a:r>
            <a:r>
              <a:rPr sz="900" spc="-2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D, et al.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J</a:t>
            </a:r>
            <a:r>
              <a:rPr sz="90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Hum</a:t>
            </a:r>
            <a:r>
              <a:rPr sz="9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H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y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perten</a:t>
            </a:r>
            <a:r>
              <a:rPr sz="900" spc="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s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  <a:r>
              <a:rPr sz="900" spc="-2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2018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Nov</a:t>
            </a:r>
            <a:r>
              <a:rPr sz="90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15.</a:t>
            </a:r>
            <a:r>
              <a:rPr sz="90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doi: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10.1038/</a:t>
            </a:r>
            <a:r>
              <a:rPr sz="9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s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4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37</a:t>
            </a:r>
            <a:r>
              <a:rPr sz="900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-01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8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-01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</a:t>
            </a:r>
            <a:r>
              <a:rPr sz="9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4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-2.</a:t>
            </a:r>
            <a:r>
              <a:rPr sz="900" spc="-4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3.</a:t>
            </a:r>
            <a:r>
              <a:rPr sz="9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Ri</a:t>
            </a:r>
            <a:r>
              <a:rPr sz="9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der</a:t>
            </a:r>
            <a:r>
              <a:rPr sz="9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s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tråle</a:t>
            </a:r>
            <a:r>
              <a:rPr sz="900" spc="-3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spc="-2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,</a:t>
            </a:r>
            <a:r>
              <a:rPr sz="900" spc="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et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al.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Lan</a:t>
            </a:r>
            <a:r>
              <a:rPr sz="9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et</a:t>
            </a:r>
            <a:r>
              <a:rPr sz="900" spc="-2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Di</a:t>
            </a:r>
            <a:r>
              <a:rPr sz="9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betes Endo</a:t>
            </a:r>
            <a:r>
              <a:rPr sz="900" spc="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rinol.</a:t>
            </a:r>
            <a:r>
              <a:rPr sz="900" spc="-3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2014;2:691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‒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70</a:t>
            </a:r>
            <a:r>
              <a:rPr sz="900" spc="-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</a:t>
            </a:r>
            <a:r>
              <a:rPr sz="90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345D8F4F-901B-8C7B-6211-947C6A8B7B5A}"/>
              </a:ext>
            </a:extLst>
          </p:cNvPr>
          <p:cNvSpPr/>
          <p:nvPr/>
        </p:nvSpPr>
        <p:spPr>
          <a:xfrm>
            <a:off x="7331372" y="2750887"/>
            <a:ext cx="687070" cy="718820"/>
          </a:xfrm>
          <a:custGeom>
            <a:avLst/>
            <a:gdLst/>
            <a:ahLst/>
            <a:cxnLst/>
            <a:rect l="l" t="t" r="r" b="b"/>
            <a:pathLst>
              <a:path w="687070" h="718819">
                <a:moveTo>
                  <a:pt x="662532" y="16510"/>
                </a:moveTo>
                <a:lnTo>
                  <a:pt x="324473" y="17780"/>
                </a:lnTo>
                <a:lnTo>
                  <a:pt x="314025" y="26670"/>
                </a:lnTo>
                <a:lnTo>
                  <a:pt x="309980" y="40640"/>
                </a:lnTo>
                <a:lnTo>
                  <a:pt x="312100" y="377190"/>
                </a:lnTo>
                <a:lnTo>
                  <a:pt x="320942" y="388620"/>
                </a:lnTo>
                <a:lnTo>
                  <a:pt x="334364" y="392430"/>
                </a:lnTo>
                <a:lnTo>
                  <a:pt x="433043" y="392430"/>
                </a:lnTo>
                <a:lnTo>
                  <a:pt x="432978" y="560070"/>
                </a:lnTo>
                <a:lnTo>
                  <a:pt x="419369" y="599440"/>
                </a:lnTo>
                <a:lnTo>
                  <a:pt x="387198" y="624840"/>
                </a:lnTo>
                <a:lnTo>
                  <a:pt x="359129" y="629920"/>
                </a:lnTo>
                <a:lnTo>
                  <a:pt x="17672" y="629920"/>
                </a:lnTo>
                <a:lnTo>
                  <a:pt x="7722" y="635000"/>
                </a:lnTo>
                <a:lnTo>
                  <a:pt x="1290" y="646430"/>
                </a:lnTo>
                <a:lnTo>
                  <a:pt x="0" y="664210"/>
                </a:lnTo>
                <a:lnTo>
                  <a:pt x="8811" y="674370"/>
                </a:lnTo>
                <a:lnTo>
                  <a:pt x="22198" y="678180"/>
                </a:lnTo>
                <a:lnTo>
                  <a:pt x="31397" y="687070"/>
                </a:lnTo>
                <a:lnTo>
                  <a:pt x="60488" y="713740"/>
                </a:lnTo>
                <a:lnTo>
                  <a:pt x="87222" y="718820"/>
                </a:lnTo>
                <a:lnTo>
                  <a:pt x="140143" y="718820"/>
                </a:lnTo>
                <a:lnTo>
                  <a:pt x="175489" y="701040"/>
                </a:lnTo>
                <a:lnTo>
                  <a:pt x="190092" y="678180"/>
                </a:lnTo>
                <a:lnTo>
                  <a:pt x="368356" y="678180"/>
                </a:lnTo>
                <a:lnTo>
                  <a:pt x="382706" y="676910"/>
                </a:lnTo>
                <a:lnTo>
                  <a:pt x="396486" y="673100"/>
                </a:lnTo>
                <a:lnTo>
                  <a:pt x="403041" y="670560"/>
                </a:lnTo>
                <a:lnTo>
                  <a:pt x="78586" y="670560"/>
                </a:lnTo>
                <a:lnTo>
                  <a:pt x="71474" y="664210"/>
                </a:lnTo>
                <a:lnTo>
                  <a:pt x="71474" y="645160"/>
                </a:lnTo>
                <a:lnTo>
                  <a:pt x="78586" y="637540"/>
                </a:lnTo>
                <a:lnTo>
                  <a:pt x="450626" y="637540"/>
                </a:lnTo>
                <a:lnTo>
                  <a:pt x="453318" y="635000"/>
                </a:lnTo>
                <a:lnTo>
                  <a:pt x="474139" y="598170"/>
                </a:lnTo>
                <a:lnTo>
                  <a:pt x="481684" y="556260"/>
                </a:lnTo>
                <a:lnTo>
                  <a:pt x="481684" y="392430"/>
                </a:lnTo>
                <a:lnTo>
                  <a:pt x="672346" y="389890"/>
                </a:lnTo>
                <a:lnTo>
                  <a:pt x="682750" y="381000"/>
                </a:lnTo>
                <a:lnTo>
                  <a:pt x="686789" y="368300"/>
                </a:lnTo>
                <a:lnTo>
                  <a:pt x="686642" y="344170"/>
                </a:lnTo>
                <a:lnTo>
                  <a:pt x="358621" y="344170"/>
                </a:lnTo>
                <a:lnTo>
                  <a:pt x="358621" y="64770"/>
                </a:lnTo>
                <a:lnTo>
                  <a:pt x="684939" y="64770"/>
                </a:lnTo>
                <a:lnTo>
                  <a:pt x="684730" y="30480"/>
                </a:lnTo>
                <a:lnTo>
                  <a:pt x="675918" y="20320"/>
                </a:lnTo>
                <a:lnTo>
                  <a:pt x="662532" y="16510"/>
                </a:lnTo>
                <a:close/>
              </a:path>
              <a:path w="687070" h="718819">
                <a:moveTo>
                  <a:pt x="450626" y="637540"/>
                </a:moveTo>
                <a:lnTo>
                  <a:pt x="138784" y="637540"/>
                </a:lnTo>
                <a:lnTo>
                  <a:pt x="145896" y="645160"/>
                </a:lnTo>
                <a:lnTo>
                  <a:pt x="145896" y="664210"/>
                </a:lnTo>
                <a:lnTo>
                  <a:pt x="138784" y="670560"/>
                </a:lnTo>
                <a:lnTo>
                  <a:pt x="403041" y="670560"/>
                </a:lnTo>
                <a:lnTo>
                  <a:pt x="409596" y="668020"/>
                </a:lnTo>
                <a:lnTo>
                  <a:pt x="421935" y="661670"/>
                </a:lnTo>
                <a:lnTo>
                  <a:pt x="433401" y="654050"/>
                </a:lnTo>
                <a:lnTo>
                  <a:pt x="443896" y="643890"/>
                </a:lnTo>
                <a:lnTo>
                  <a:pt x="450626" y="637540"/>
                </a:lnTo>
                <a:close/>
              </a:path>
              <a:path w="687070" h="718819">
                <a:moveTo>
                  <a:pt x="130021" y="589280"/>
                </a:moveTo>
                <a:lnTo>
                  <a:pt x="77230" y="589280"/>
                </a:lnTo>
                <a:lnTo>
                  <a:pt x="64045" y="593090"/>
                </a:lnTo>
                <a:lnTo>
                  <a:pt x="52119" y="599440"/>
                </a:lnTo>
                <a:lnTo>
                  <a:pt x="41789" y="608330"/>
                </a:lnTo>
                <a:lnTo>
                  <a:pt x="33396" y="618490"/>
                </a:lnTo>
                <a:lnTo>
                  <a:pt x="27278" y="629920"/>
                </a:lnTo>
                <a:lnTo>
                  <a:pt x="359129" y="629920"/>
                </a:lnTo>
                <a:lnTo>
                  <a:pt x="185850" y="621030"/>
                </a:lnTo>
                <a:lnTo>
                  <a:pt x="178029" y="610870"/>
                </a:lnTo>
                <a:lnTo>
                  <a:pt x="168226" y="601980"/>
                </a:lnTo>
                <a:lnTo>
                  <a:pt x="156751" y="594360"/>
                </a:lnTo>
                <a:lnTo>
                  <a:pt x="143912" y="590550"/>
                </a:lnTo>
                <a:lnTo>
                  <a:pt x="130021" y="589280"/>
                </a:lnTo>
                <a:close/>
              </a:path>
              <a:path w="687070" h="718819">
                <a:moveTo>
                  <a:pt x="129132" y="0"/>
                </a:moveTo>
                <a:lnTo>
                  <a:pt x="117817" y="1270"/>
                </a:lnTo>
                <a:lnTo>
                  <a:pt x="103702" y="2540"/>
                </a:lnTo>
                <a:lnTo>
                  <a:pt x="90160" y="6350"/>
                </a:lnTo>
                <a:lnTo>
                  <a:pt x="53943" y="26670"/>
                </a:lnTo>
                <a:lnTo>
                  <a:pt x="26372" y="57150"/>
                </a:lnTo>
                <a:lnTo>
                  <a:pt x="10061" y="95250"/>
                </a:lnTo>
                <a:lnTo>
                  <a:pt x="6733" y="125730"/>
                </a:lnTo>
                <a:lnTo>
                  <a:pt x="7878" y="139700"/>
                </a:lnTo>
                <a:lnTo>
                  <a:pt x="20509" y="179070"/>
                </a:lnTo>
                <a:lnTo>
                  <a:pt x="44935" y="210820"/>
                </a:lnTo>
                <a:lnTo>
                  <a:pt x="78585" y="233680"/>
                </a:lnTo>
                <a:lnTo>
                  <a:pt x="104875" y="242570"/>
                </a:lnTo>
                <a:lnTo>
                  <a:pt x="105219" y="443230"/>
                </a:lnTo>
                <a:lnTo>
                  <a:pt x="115757" y="483870"/>
                </a:lnTo>
                <a:lnTo>
                  <a:pt x="139007" y="518160"/>
                </a:lnTo>
                <a:lnTo>
                  <a:pt x="172251" y="542290"/>
                </a:lnTo>
                <a:lnTo>
                  <a:pt x="212774" y="554990"/>
                </a:lnTo>
                <a:lnTo>
                  <a:pt x="227430" y="556260"/>
                </a:lnTo>
                <a:lnTo>
                  <a:pt x="286441" y="554990"/>
                </a:lnTo>
                <a:lnTo>
                  <a:pt x="327681" y="544830"/>
                </a:lnTo>
                <a:lnTo>
                  <a:pt x="361981" y="521970"/>
                </a:lnTo>
                <a:lnTo>
                  <a:pt x="375069" y="506730"/>
                </a:lnTo>
                <a:lnTo>
                  <a:pt x="224222" y="506730"/>
                </a:lnTo>
                <a:lnTo>
                  <a:pt x="209905" y="505460"/>
                </a:lnTo>
                <a:lnTo>
                  <a:pt x="174137" y="485140"/>
                </a:lnTo>
                <a:lnTo>
                  <a:pt x="154943" y="448310"/>
                </a:lnTo>
                <a:lnTo>
                  <a:pt x="153516" y="433070"/>
                </a:lnTo>
                <a:lnTo>
                  <a:pt x="163559" y="240030"/>
                </a:lnTo>
                <a:lnTo>
                  <a:pt x="175969" y="234950"/>
                </a:lnTo>
                <a:lnTo>
                  <a:pt x="187731" y="229870"/>
                </a:lnTo>
                <a:lnTo>
                  <a:pt x="198762" y="222250"/>
                </a:lnTo>
                <a:lnTo>
                  <a:pt x="208978" y="214630"/>
                </a:lnTo>
                <a:lnTo>
                  <a:pt x="218295" y="205740"/>
                </a:lnTo>
                <a:lnTo>
                  <a:pt x="226630" y="194310"/>
                </a:lnTo>
                <a:lnTo>
                  <a:pt x="143610" y="194310"/>
                </a:lnTo>
                <a:lnTo>
                  <a:pt x="143356" y="193040"/>
                </a:lnTo>
                <a:lnTo>
                  <a:pt x="108674" y="193040"/>
                </a:lnTo>
                <a:lnTo>
                  <a:pt x="96100" y="187960"/>
                </a:lnTo>
                <a:lnTo>
                  <a:pt x="66795" y="161290"/>
                </a:lnTo>
                <a:lnTo>
                  <a:pt x="56742" y="137160"/>
                </a:lnTo>
                <a:lnTo>
                  <a:pt x="62584" y="134620"/>
                </a:lnTo>
                <a:lnTo>
                  <a:pt x="64997" y="133350"/>
                </a:lnTo>
                <a:lnTo>
                  <a:pt x="67537" y="129540"/>
                </a:lnTo>
                <a:lnTo>
                  <a:pt x="69188" y="125730"/>
                </a:lnTo>
                <a:lnTo>
                  <a:pt x="69188" y="118110"/>
                </a:lnTo>
                <a:lnTo>
                  <a:pt x="67537" y="114300"/>
                </a:lnTo>
                <a:lnTo>
                  <a:pt x="64997" y="111760"/>
                </a:lnTo>
                <a:lnTo>
                  <a:pt x="62584" y="109220"/>
                </a:lnTo>
                <a:lnTo>
                  <a:pt x="59917" y="107950"/>
                </a:lnTo>
                <a:lnTo>
                  <a:pt x="57947" y="102870"/>
                </a:lnTo>
                <a:lnTo>
                  <a:pt x="62817" y="90170"/>
                </a:lnTo>
                <a:lnTo>
                  <a:pt x="89599" y="59690"/>
                </a:lnTo>
                <a:lnTo>
                  <a:pt x="129132" y="48260"/>
                </a:lnTo>
                <a:lnTo>
                  <a:pt x="226514" y="48260"/>
                </a:lnTo>
                <a:lnTo>
                  <a:pt x="217519" y="38100"/>
                </a:lnTo>
                <a:lnTo>
                  <a:pt x="184284" y="12700"/>
                </a:lnTo>
                <a:lnTo>
                  <a:pt x="143780" y="1270"/>
                </a:lnTo>
                <a:lnTo>
                  <a:pt x="129132" y="0"/>
                </a:lnTo>
                <a:close/>
              </a:path>
              <a:path w="687070" h="718819">
                <a:moveTo>
                  <a:pt x="399769" y="392430"/>
                </a:moveTo>
                <a:lnTo>
                  <a:pt x="350874" y="392430"/>
                </a:lnTo>
                <a:lnTo>
                  <a:pt x="350813" y="436880"/>
                </a:lnTo>
                <a:lnTo>
                  <a:pt x="348818" y="450850"/>
                </a:lnTo>
                <a:lnTo>
                  <a:pt x="328238" y="486410"/>
                </a:lnTo>
                <a:lnTo>
                  <a:pt x="291656" y="505460"/>
                </a:lnTo>
                <a:lnTo>
                  <a:pt x="277214" y="506730"/>
                </a:lnTo>
                <a:lnTo>
                  <a:pt x="375069" y="506730"/>
                </a:lnTo>
                <a:lnTo>
                  <a:pt x="396349" y="462280"/>
                </a:lnTo>
                <a:lnTo>
                  <a:pt x="399769" y="433070"/>
                </a:lnTo>
                <a:lnTo>
                  <a:pt x="399769" y="392430"/>
                </a:lnTo>
                <a:close/>
              </a:path>
              <a:path w="687070" h="718819">
                <a:moveTo>
                  <a:pt x="440663" y="64770"/>
                </a:moveTo>
                <a:lnTo>
                  <a:pt x="391895" y="64770"/>
                </a:lnTo>
                <a:lnTo>
                  <a:pt x="391895" y="344170"/>
                </a:lnTo>
                <a:lnTo>
                  <a:pt x="440663" y="344170"/>
                </a:lnTo>
                <a:lnTo>
                  <a:pt x="440663" y="64770"/>
                </a:lnTo>
                <a:close/>
              </a:path>
              <a:path w="687070" h="718819">
                <a:moveTo>
                  <a:pt x="684939" y="64770"/>
                </a:moveTo>
                <a:lnTo>
                  <a:pt x="638148" y="64770"/>
                </a:lnTo>
                <a:lnTo>
                  <a:pt x="638148" y="344170"/>
                </a:lnTo>
                <a:lnTo>
                  <a:pt x="686642" y="344170"/>
                </a:lnTo>
                <a:lnTo>
                  <a:pt x="684939" y="64770"/>
                </a:lnTo>
                <a:close/>
              </a:path>
              <a:path w="687070" h="718819">
                <a:moveTo>
                  <a:pt x="226514" y="48260"/>
                </a:moveTo>
                <a:lnTo>
                  <a:pt x="134548" y="48260"/>
                </a:lnTo>
                <a:lnTo>
                  <a:pt x="148431" y="50800"/>
                </a:lnTo>
                <a:lnTo>
                  <a:pt x="161303" y="55880"/>
                </a:lnTo>
                <a:lnTo>
                  <a:pt x="191288" y="82550"/>
                </a:lnTo>
                <a:lnTo>
                  <a:pt x="201522" y="107950"/>
                </a:lnTo>
                <a:lnTo>
                  <a:pt x="198474" y="107950"/>
                </a:lnTo>
                <a:lnTo>
                  <a:pt x="195553" y="109220"/>
                </a:lnTo>
                <a:lnTo>
                  <a:pt x="190600" y="114300"/>
                </a:lnTo>
                <a:lnTo>
                  <a:pt x="189203" y="118110"/>
                </a:lnTo>
                <a:lnTo>
                  <a:pt x="189203" y="125730"/>
                </a:lnTo>
                <a:lnTo>
                  <a:pt x="190600" y="129540"/>
                </a:lnTo>
                <a:lnTo>
                  <a:pt x="193394" y="133350"/>
                </a:lnTo>
                <a:lnTo>
                  <a:pt x="195553" y="134620"/>
                </a:lnTo>
                <a:lnTo>
                  <a:pt x="198474" y="135890"/>
                </a:lnTo>
                <a:lnTo>
                  <a:pt x="200058" y="142240"/>
                </a:lnTo>
                <a:lnTo>
                  <a:pt x="179179" y="176530"/>
                </a:lnTo>
                <a:lnTo>
                  <a:pt x="143610" y="194310"/>
                </a:lnTo>
                <a:lnTo>
                  <a:pt x="226630" y="194310"/>
                </a:lnTo>
                <a:lnTo>
                  <a:pt x="244907" y="157480"/>
                </a:lnTo>
                <a:lnTo>
                  <a:pt x="251335" y="113030"/>
                </a:lnTo>
                <a:lnTo>
                  <a:pt x="249392" y="99060"/>
                </a:lnTo>
                <a:lnTo>
                  <a:pt x="245838" y="85090"/>
                </a:lnTo>
                <a:lnTo>
                  <a:pt x="240774" y="72390"/>
                </a:lnTo>
                <a:lnTo>
                  <a:pt x="234299" y="59690"/>
                </a:lnTo>
                <a:lnTo>
                  <a:pt x="226514" y="48260"/>
                </a:lnTo>
                <a:close/>
              </a:path>
              <a:path w="687070" h="718819">
                <a:moveTo>
                  <a:pt x="133069" y="181610"/>
                </a:moveTo>
                <a:lnTo>
                  <a:pt x="125195" y="181610"/>
                </a:lnTo>
                <a:lnTo>
                  <a:pt x="121639" y="184150"/>
                </a:lnTo>
                <a:lnTo>
                  <a:pt x="118845" y="186690"/>
                </a:lnTo>
                <a:lnTo>
                  <a:pt x="116686" y="189230"/>
                </a:lnTo>
                <a:lnTo>
                  <a:pt x="115289" y="191770"/>
                </a:lnTo>
                <a:lnTo>
                  <a:pt x="108674" y="193040"/>
                </a:lnTo>
                <a:lnTo>
                  <a:pt x="143356" y="193040"/>
                </a:lnTo>
                <a:lnTo>
                  <a:pt x="143102" y="191770"/>
                </a:lnTo>
                <a:lnTo>
                  <a:pt x="141705" y="189230"/>
                </a:lnTo>
                <a:lnTo>
                  <a:pt x="136752" y="184150"/>
                </a:lnTo>
                <a:lnTo>
                  <a:pt x="133069" y="181610"/>
                </a:lnTo>
                <a:close/>
              </a:path>
              <a:path w="687070" h="718819">
                <a:moveTo>
                  <a:pt x="137260" y="67310"/>
                </a:moveTo>
                <a:lnTo>
                  <a:pt x="121004" y="67310"/>
                </a:lnTo>
                <a:lnTo>
                  <a:pt x="114527" y="73660"/>
                </a:lnTo>
                <a:lnTo>
                  <a:pt x="114527" y="130810"/>
                </a:lnTo>
                <a:lnTo>
                  <a:pt x="121004" y="137160"/>
                </a:lnTo>
                <a:lnTo>
                  <a:pt x="137260" y="137160"/>
                </a:lnTo>
                <a:lnTo>
                  <a:pt x="143864" y="130810"/>
                </a:lnTo>
                <a:lnTo>
                  <a:pt x="143864" y="73660"/>
                </a:lnTo>
                <a:lnTo>
                  <a:pt x="137260" y="6731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xmlns="" id="{1AC55BA8-2B97-4AD5-C6E7-B40328DDA9F2}"/>
              </a:ext>
            </a:extLst>
          </p:cNvPr>
          <p:cNvSpPr/>
          <p:nvPr/>
        </p:nvSpPr>
        <p:spPr>
          <a:xfrm>
            <a:off x="1166257" y="4091499"/>
            <a:ext cx="1316355" cy="0"/>
          </a:xfrm>
          <a:custGeom>
            <a:avLst/>
            <a:gdLst/>
            <a:ahLst/>
            <a:cxnLst/>
            <a:rect l="l" t="t" r="r" b="b"/>
            <a:pathLst>
              <a:path w="1316355">
                <a:moveTo>
                  <a:pt x="0" y="0"/>
                </a:moveTo>
                <a:lnTo>
                  <a:pt x="1316355" y="0"/>
                </a:lnTo>
              </a:path>
            </a:pathLst>
          </a:custGeom>
          <a:ln w="1270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xmlns="" id="{CDAE2E30-F82C-82AE-3A3E-FF75B2F61797}"/>
              </a:ext>
            </a:extLst>
          </p:cNvPr>
          <p:cNvSpPr/>
          <p:nvPr/>
        </p:nvSpPr>
        <p:spPr>
          <a:xfrm>
            <a:off x="3967370" y="4091499"/>
            <a:ext cx="1316355" cy="0"/>
          </a:xfrm>
          <a:custGeom>
            <a:avLst/>
            <a:gdLst/>
            <a:ahLst/>
            <a:cxnLst/>
            <a:rect l="l" t="t" r="r" b="b"/>
            <a:pathLst>
              <a:path w="1316354">
                <a:moveTo>
                  <a:pt x="0" y="0"/>
                </a:moveTo>
                <a:lnTo>
                  <a:pt x="1316355" y="0"/>
                </a:lnTo>
              </a:path>
            </a:pathLst>
          </a:custGeom>
          <a:ln w="1270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xmlns="" id="{30A86CC4-305E-0231-4C96-16BF74E2C1AA}"/>
              </a:ext>
            </a:extLst>
          </p:cNvPr>
          <p:cNvSpPr/>
          <p:nvPr/>
        </p:nvSpPr>
        <p:spPr>
          <a:xfrm>
            <a:off x="6917834" y="4091499"/>
            <a:ext cx="1316355" cy="0"/>
          </a:xfrm>
          <a:custGeom>
            <a:avLst/>
            <a:gdLst/>
            <a:ahLst/>
            <a:cxnLst/>
            <a:rect l="l" t="t" r="r" b="b"/>
            <a:pathLst>
              <a:path w="1316354">
                <a:moveTo>
                  <a:pt x="0" y="0"/>
                </a:moveTo>
                <a:lnTo>
                  <a:pt x="1316354" y="0"/>
                </a:lnTo>
              </a:path>
            </a:pathLst>
          </a:custGeom>
          <a:ln w="1270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xmlns="" id="{241AD9FB-829E-E7ED-9F6E-EA6C29B7BD60}"/>
              </a:ext>
            </a:extLst>
          </p:cNvPr>
          <p:cNvSpPr/>
          <p:nvPr/>
        </p:nvSpPr>
        <p:spPr>
          <a:xfrm>
            <a:off x="9362329" y="4091499"/>
            <a:ext cx="1316355" cy="0"/>
          </a:xfrm>
          <a:custGeom>
            <a:avLst/>
            <a:gdLst/>
            <a:ahLst/>
            <a:cxnLst/>
            <a:rect l="l" t="t" r="r" b="b"/>
            <a:pathLst>
              <a:path w="1316354">
                <a:moveTo>
                  <a:pt x="0" y="0"/>
                </a:moveTo>
                <a:lnTo>
                  <a:pt x="1316355" y="0"/>
                </a:lnTo>
              </a:path>
            </a:pathLst>
          </a:custGeom>
          <a:ln w="1270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xmlns="" id="{3C146E49-1871-8C75-A81C-0BA3A53B7A2E}"/>
              </a:ext>
            </a:extLst>
          </p:cNvPr>
          <p:cNvSpPr txBox="1"/>
          <p:nvPr/>
        </p:nvSpPr>
        <p:spPr>
          <a:xfrm>
            <a:off x="7283318" y="2019320"/>
            <a:ext cx="35026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76475" algn="l"/>
              </a:tabLst>
            </a:pPr>
            <a:r>
              <a:rPr sz="2400" b="1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降压</a:t>
            </a:r>
            <a:r>
              <a:rPr sz="2400" b="1" spc="-7" baseline="2430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lang="en-US" sz="2400" b="1" spc="-7" baseline="2430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                     </a:t>
            </a:r>
            <a:r>
              <a:rPr lang="zh-CN" altLang="en-US" sz="2400" b="1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降低尿酸</a:t>
            </a:r>
            <a:r>
              <a:rPr sz="1950" b="1" spc="22" baseline="25641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endParaRPr sz="1950" baseline="25641" dirty="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xmlns="" id="{16155DF6-6393-66E1-DD2F-547C7BCF1E8B}"/>
              </a:ext>
            </a:extLst>
          </p:cNvPr>
          <p:cNvSpPr txBox="1"/>
          <p:nvPr/>
        </p:nvSpPr>
        <p:spPr>
          <a:xfrm>
            <a:off x="1368442" y="3656057"/>
            <a:ext cx="8496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↓2.</a:t>
            </a:r>
            <a:r>
              <a:rPr sz="1800" b="1" spc="-10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18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6</a:t>
            </a:r>
            <a:r>
              <a:rPr sz="1800" b="1" spc="-10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k</a:t>
            </a:r>
            <a:r>
              <a:rPr sz="18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g</a:t>
            </a:r>
            <a:endParaRPr sz="1800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xmlns="" id="{72082CC5-EE97-310F-1590-459DB8A3700A}"/>
              </a:ext>
            </a:extLst>
          </p:cNvPr>
          <p:cNvSpPr txBox="1"/>
          <p:nvPr/>
        </p:nvSpPr>
        <p:spPr>
          <a:xfrm>
            <a:off x="3982356" y="3654533"/>
            <a:ext cx="13957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↓1.</a:t>
            </a:r>
            <a:r>
              <a:rPr sz="1800" b="1" spc="-10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7</a:t>
            </a:r>
            <a:r>
              <a:rPr sz="18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c</a:t>
            </a:r>
            <a:r>
              <a:rPr sz="1800" b="1" spc="-10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18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(</a:t>
            </a:r>
            <a:r>
              <a:rPr sz="18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腰围</a:t>
            </a:r>
            <a:r>
              <a:rPr sz="18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)</a:t>
            </a:r>
            <a:endParaRPr sz="1800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xmlns="" id="{D171267B-D938-3FF9-9ED9-74105E148838}"/>
              </a:ext>
            </a:extLst>
          </p:cNvPr>
          <p:cNvSpPr txBox="1"/>
          <p:nvPr/>
        </p:nvSpPr>
        <p:spPr>
          <a:xfrm>
            <a:off x="6541533" y="3656057"/>
            <a:ext cx="2240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↓4.</a:t>
            </a:r>
            <a:r>
              <a:rPr sz="1800" b="1" spc="-10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6</a:t>
            </a:r>
            <a:r>
              <a:rPr sz="18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1800" b="1" spc="-10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18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Hg</a:t>
            </a:r>
            <a:r>
              <a:rPr sz="1050" b="1" spc="5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（与安慰剂相比）</a:t>
            </a:r>
            <a:endParaRPr sz="1050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xmlns="" id="{DEFAD4E3-2292-96EE-41ED-620B63000E5F}"/>
              </a:ext>
            </a:extLst>
          </p:cNvPr>
          <p:cNvSpPr txBox="1"/>
          <p:nvPr/>
        </p:nvSpPr>
        <p:spPr>
          <a:xfrm>
            <a:off x="1005961" y="4398402"/>
            <a:ext cx="2136775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</a:pPr>
            <a:r>
              <a:rPr sz="1400" spc="10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一项多中心</a:t>
            </a:r>
            <a:r>
              <a:rPr sz="1400" spc="11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、</a:t>
            </a:r>
            <a:r>
              <a:rPr sz="1400" spc="10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随</a:t>
            </a:r>
            <a:r>
              <a:rPr sz="1400" spc="9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机</a:t>
            </a:r>
            <a:r>
              <a:rPr sz="1400" spc="10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、安慰 剂对照Ⅲ期试</a:t>
            </a:r>
            <a:r>
              <a:rPr sz="1400" spc="11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验</a:t>
            </a:r>
            <a:r>
              <a:rPr sz="1400" spc="9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，</a:t>
            </a:r>
            <a:r>
              <a:rPr sz="1400" spc="10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旨在评 </a:t>
            </a:r>
            <a:r>
              <a:rPr sz="1400" spc="9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估</a:t>
            </a:r>
            <a:r>
              <a:rPr sz="1400" spc="-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1400" spc="8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1400" spc="9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周</a:t>
            </a:r>
            <a:r>
              <a:rPr sz="1400" spc="8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内</a:t>
            </a:r>
            <a:r>
              <a:rPr sz="1400" spc="9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未接</a:t>
            </a:r>
            <a:r>
              <a:rPr sz="1400" spc="8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受药</a:t>
            </a:r>
            <a:r>
              <a:rPr sz="1400" spc="9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物治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疗 </a:t>
            </a:r>
            <a:r>
              <a:rPr sz="1400" spc="1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的</a:t>
            </a:r>
            <a:r>
              <a:rPr sz="1400" spc="-1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T</a:t>
            </a:r>
            <a:r>
              <a:rPr sz="1400" spc="-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1400" spc="-1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</a:t>
            </a:r>
            <a:r>
              <a:rPr sz="1400" spc="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患</a:t>
            </a:r>
            <a:r>
              <a:rPr sz="1400" spc="1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者接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受恩</a:t>
            </a:r>
            <a:r>
              <a:rPr sz="1400" spc="1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格列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净</a:t>
            </a:r>
            <a:endParaRPr sz="1400" dirty="0">
              <a:latin typeface="+mj-lt"/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  <a:p>
            <a:pPr marL="12700" marR="18415" algn="just">
              <a:lnSpc>
                <a:spcPct val="100000"/>
              </a:lnSpc>
            </a:pPr>
            <a:r>
              <a:rPr sz="1400" spc="6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治</a:t>
            </a:r>
            <a:r>
              <a:rPr sz="1400" spc="4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疗</a:t>
            </a:r>
            <a:r>
              <a:rPr sz="1400" spc="5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的</a:t>
            </a:r>
            <a:r>
              <a:rPr sz="1400" spc="4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疗</a:t>
            </a:r>
            <a:r>
              <a:rPr sz="1400" spc="5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效</a:t>
            </a:r>
            <a:r>
              <a:rPr sz="1400" spc="4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和</a:t>
            </a:r>
            <a:r>
              <a:rPr sz="1400" spc="5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耐</a:t>
            </a:r>
            <a:r>
              <a:rPr sz="1400" spc="4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受</a:t>
            </a:r>
            <a:r>
              <a:rPr sz="1400" spc="7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性</a:t>
            </a:r>
            <a:r>
              <a:rPr sz="1400" spc="4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。</a:t>
            </a:r>
            <a:r>
              <a:rPr sz="1400" spc="6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(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安 </a:t>
            </a:r>
            <a:r>
              <a:rPr sz="1400" spc="395" dirty="0" err="1" smtClean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慰</a:t>
            </a:r>
            <a:r>
              <a:rPr sz="1400" dirty="0" err="1" smtClean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剂</a:t>
            </a:r>
            <a:r>
              <a:rPr sz="1400" spc="-5" dirty="0" err="1" smtClean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</a:t>
            </a:r>
            <a:r>
              <a:rPr sz="1400" spc="-5" dirty="0" smtClean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=</a:t>
            </a:r>
            <a:r>
              <a:rPr sz="1400" spc="-15" dirty="0" smtClean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1400" dirty="0" smtClean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28</a:t>
            </a:r>
            <a:r>
              <a:rPr sz="1400" spc="5" dirty="0" smtClean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，</a:t>
            </a:r>
            <a:r>
              <a:rPr sz="1400" spc="-2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 </a:t>
            </a:r>
            <a:r>
              <a:rPr sz="1400" dirty="0" err="1" smtClean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恩格列净</a:t>
            </a:r>
            <a:r>
              <a:rPr sz="1400" dirty="0" smtClean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10</a:t>
            </a:r>
            <a:r>
              <a:rPr sz="1400" spc="-1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g</a:t>
            </a:r>
            <a:r>
              <a:rPr sz="1400" spc="-2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n=224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)</a:t>
            </a:r>
            <a:endParaRPr sz="1400" dirty="0">
              <a:latin typeface="+mj-lt"/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xmlns="" id="{C8552817-75CA-0C66-2CCC-3C9BBAE7CFEC}"/>
              </a:ext>
            </a:extLst>
          </p:cNvPr>
          <p:cNvSpPr txBox="1"/>
          <p:nvPr/>
        </p:nvSpPr>
        <p:spPr>
          <a:xfrm>
            <a:off x="3583635" y="4346830"/>
            <a:ext cx="2368349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spc="10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一项随机双</a:t>
            </a:r>
            <a:r>
              <a:rPr sz="1400" spc="11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盲</a:t>
            </a:r>
            <a:r>
              <a:rPr sz="1400" spc="10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Ⅲ</a:t>
            </a:r>
            <a:r>
              <a:rPr sz="1400" spc="9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期</a:t>
            </a:r>
            <a:r>
              <a:rPr sz="1400" spc="10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试</a:t>
            </a:r>
            <a:r>
              <a:rPr sz="1400" spc="11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验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，</a:t>
            </a:r>
            <a:endParaRPr sz="1400" dirty="0">
              <a:latin typeface="+mj-lt"/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  <a:p>
            <a:pPr marL="12700" marR="11430" algn="just">
              <a:lnSpc>
                <a:spcPct val="100000"/>
              </a:lnSpc>
            </a:pPr>
            <a:r>
              <a:rPr sz="1400" spc="10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旨在评估恩格列</a:t>
            </a:r>
            <a:r>
              <a:rPr sz="1400" spc="9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净</a:t>
            </a:r>
            <a:r>
              <a:rPr sz="1400" spc="10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和格列 </a:t>
            </a:r>
            <a:r>
              <a:rPr sz="1400" spc="2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美脲作为联合二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甲</a:t>
            </a:r>
            <a:r>
              <a:rPr sz="1400" spc="2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双胍</a:t>
            </a:r>
            <a:r>
              <a:rPr sz="1400" spc="2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在</a:t>
            </a:r>
            <a:r>
              <a:rPr sz="1400" dirty="0" smtClean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1400" spc="105" dirty="0" smtClean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型糖尿病患者中</a:t>
            </a:r>
            <a:r>
              <a:rPr sz="1400" spc="95" dirty="0" smtClean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的</a:t>
            </a:r>
            <a:r>
              <a:rPr sz="1400" spc="105" dirty="0" smtClean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有效性</a:t>
            </a:r>
            <a:endParaRPr sz="1400" dirty="0">
              <a:latin typeface="+mj-lt"/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"/>
              </a:spcBef>
            </a:pPr>
            <a:r>
              <a:rPr sz="1400" spc="16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和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安</a:t>
            </a:r>
            <a:r>
              <a:rPr sz="1400" spc="-24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全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性</a:t>
            </a:r>
            <a:r>
              <a:rPr sz="1400" spc="-24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 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，</a:t>
            </a:r>
            <a:r>
              <a:rPr sz="1400" spc="-25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持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续</a:t>
            </a:r>
            <a:r>
              <a:rPr sz="1400" spc="-25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 </a:t>
            </a:r>
            <a:r>
              <a:rPr sz="1400" spc="-1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04</a:t>
            </a:r>
            <a:r>
              <a:rPr sz="1400" spc="-22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周</a:t>
            </a:r>
            <a:r>
              <a:rPr sz="1400" spc="-2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 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。</a:t>
            </a:r>
            <a:endParaRPr sz="1400" dirty="0">
              <a:latin typeface="+mj-lt"/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400" spc="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（</a:t>
            </a:r>
            <a:r>
              <a:rPr sz="1400" spc="-25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恩格列</a:t>
            </a:r>
            <a:r>
              <a:rPr sz="1400" spc="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净</a:t>
            </a:r>
            <a:r>
              <a:rPr sz="1400" spc="-25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</a:t>
            </a:r>
            <a:r>
              <a:rPr sz="1400" spc="-1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=</a:t>
            </a:r>
            <a:r>
              <a:rPr sz="1400" spc="-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76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9</a:t>
            </a:r>
            <a:r>
              <a:rPr sz="1400" spc="-24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1400" spc="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，</a:t>
            </a:r>
            <a:r>
              <a:rPr sz="1400" spc="-25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格</a:t>
            </a:r>
            <a:r>
              <a:rPr sz="1400" spc="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列</a:t>
            </a:r>
            <a:r>
              <a:rPr sz="1400" spc="-25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 </a:t>
            </a:r>
            <a:endParaRPr sz="1400" dirty="0">
              <a:latin typeface="+mj-lt"/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美脲</a:t>
            </a:r>
            <a:r>
              <a:rPr sz="1400" spc="-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n=78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0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）</a:t>
            </a:r>
            <a:endParaRPr sz="1400" dirty="0">
              <a:latin typeface="+mj-lt"/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xmlns="" id="{3340CAA8-502B-363E-96ED-7B97F49B36BF}"/>
              </a:ext>
            </a:extLst>
          </p:cNvPr>
          <p:cNvSpPr txBox="1"/>
          <p:nvPr/>
        </p:nvSpPr>
        <p:spPr>
          <a:xfrm>
            <a:off x="6541533" y="4394457"/>
            <a:ext cx="468760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spc="4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一项</a:t>
            </a:r>
            <a:r>
              <a:rPr sz="1400" spc="-2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e</a:t>
            </a:r>
            <a:r>
              <a:rPr sz="1400" spc="-1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t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a</a:t>
            </a:r>
            <a:r>
              <a:rPr sz="1400" spc="4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分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析</a:t>
            </a:r>
            <a:r>
              <a:rPr sz="1400" spc="4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，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旨</a:t>
            </a:r>
            <a:r>
              <a:rPr sz="1400" spc="4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在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确定</a:t>
            </a:r>
            <a:r>
              <a:rPr sz="1400" spc="4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恩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格</a:t>
            </a:r>
            <a:r>
              <a:rPr sz="1400" spc="4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列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净</a:t>
            </a:r>
            <a:r>
              <a:rPr sz="1400" spc="4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对</a:t>
            </a:r>
            <a:r>
              <a:rPr sz="1400" spc="-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T2</a:t>
            </a:r>
            <a:r>
              <a:rPr sz="1400" spc="-1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D</a:t>
            </a:r>
            <a:r>
              <a:rPr sz="1400" spc="4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M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患者</a:t>
            </a:r>
            <a:r>
              <a:rPr sz="1400" spc="4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血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压、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尿 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酸、</a:t>
            </a:r>
            <a:r>
              <a:rPr sz="1400" spc="2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估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计</a:t>
            </a:r>
            <a:r>
              <a:rPr sz="1400" spc="2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肾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小球</a:t>
            </a:r>
            <a:r>
              <a:rPr sz="1400" spc="2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滤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过</a:t>
            </a:r>
            <a:r>
              <a:rPr sz="1400" spc="4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率</a:t>
            </a:r>
            <a:r>
              <a:rPr sz="1400" spc="2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、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血</a:t>
            </a:r>
            <a:r>
              <a:rPr sz="1400" spc="2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脂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、血</a:t>
            </a:r>
            <a:r>
              <a:rPr sz="1400" spc="2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糖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和体</a:t>
            </a:r>
            <a:r>
              <a:rPr sz="1400" spc="2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重</a:t>
            </a:r>
            <a:r>
              <a:rPr sz="1400" spc="3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的</a:t>
            </a:r>
            <a:r>
              <a:rPr sz="1400" spc="2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影</a:t>
            </a:r>
            <a:r>
              <a:rPr sz="1400" spc="4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响</a:t>
            </a:r>
            <a:r>
              <a:rPr sz="1400" spc="2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。纳入 </a:t>
            </a:r>
            <a:r>
              <a:rPr sz="1400" spc="-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12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项随机对照试验，</a:t>
            </a:r>
            <a:r>
              <a:rPr sz="1400" spc="-1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n</a:t>
            </a:r>
            <a:r>
              <a:rPr sz="1400" spc="-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=</a:t>
            </a:r>
            <a:r>
              <a:rPr sz="1400" spc="-1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5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78</a:t>
            </a:r>
            <a:r>
              <a:rPr sz="1400" spc="-1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，</a:t>
            </a:r>
            <a:r>
              <a:rPr sz="1400" spc="-1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随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访时</a:t>
            </a:r>
            <a:r>
              <a:rPr sz="1400" spc="-1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间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为</a:t>
            </a:r>
            <a:r>
              <a:rPr sz="1400" spc="-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1400" spc="-1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8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±</a:t>
            </a:r>
            <a:r>
              <a:rPr sz="1400" spc="-1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1400" spc="-5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2</a:t>
            </a:r>
            <a:r>
              <a:rPr sz="1400" dirty="0">
                <a:solidFill>
                  <a:srgbClr val="202020"/>
                </a:solidFill>
                <a:latin typeface="+mj-lt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周。</a:t>
            </a:r>
            <a:endParaRPr sz="1400" dirty="0">
              <a:latin typeface="+mj-lt"/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xmlns="" id="{4305720D-075C-B1BC-B106-1AE50B935BDF}"/>
              </a:ext>
            </a:extLst>
          </p:cNvPr>
          <p:cNvSpPr txBox="1"/>
          <p:nvPr/>
        </p:nvSpPr>
        <p:spPr>
          <a:xfrm>
            <a:off x="8972948" y="3656057"/>
            <a:ext cx="25330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↓4</a:t>
            </a:r>
            <a:r>
              <a:rPr sz="1800" b="1" spc="-10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</a:t>
            </a:r>
            <a:r>
              <a:rPr sz="18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.5</a:t>
            </a:r>
            <a:r>
              <a:rPr sz="1800" b="1" spc="-5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5</a:t>
            </a:r>
            <a:r>
              <a:rPr sz="18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μmol</a:t>
            </a:r>
            <a:r>
              <a:rPr sz="1800" b="1" spc="5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/L</a:t>
            </a:r>
            <a:r>
              <a:rPr sz="1050" b="1" spc="5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（与安慰剂相</a:t>
            </a:r>
            <a:r>
              <a:rPr sz="1050" b="1" spc="-10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比</a:t>
            </a:r>
            <a:r>
              <a:rPr sz="1050" b="1" spc="5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）</a:t>
            </a:r>
            <a:endParaRPr sz="1050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  <a:cs typeface="微软雅黑"/>
              <a:sym typeface="Arial" panose="020B0604020202020204" pitchFamily="34" charset="0"/>
            </a:endParaRP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xmlns="" id="{D135745D-09A9-02F6-639D-CD01CD74768A}"/>
              </a:ext>
            </a:extLst>
          </p:cNvPr>
          <p:cNvSpPr txBox="1"/>
          <p:nvPr/>
        </p:nvSpPr>
        <p:spPr>
          <a:xfrm>
            <a:off x="2769251" y="1931491"/>
            <a:ext cx="97472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baseline="-16203" dirty="0">
                <a:ea typeface="微软雅黑" panose="020B0503020204020204" pitchFamily="34" charset="-122"/>
                <a:cs typeface="微软雅黑"/>
                <a:sym typeface="Arial" panose="020B0604020202020204" pitchFamily="34" charset="0"/>
              </a:rPr>
              <a:t>减重</a:t>
            </a:r>
            <a:r>
              <a:rPr sz="1600" b="1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1,</a:t>
            </a:r>
            <a:r>
              <a:rPr sz="1600" b="1" spc="10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 </a:t>
            </a:r>
            <a:r>
              <a:rPr sz="1600" b="1" spc="-5" dirty="0">
                <a:ea typeface="微软雅黑" panose="020B0503020204020204" pitchFamily="34" charset="-122"/>
                <a:cs typeface="Arial"/>
                <a:sym typeface="Arial" panose="020B0604020202020204" pitchFamily="34" charset="0"/>
              </a:rPr>
              <a:t>3</a:t>
            </a:r>
            <a:endParaRPr sz="1600" dirty="0">
              <a:ea typeface="微软雅黑" panose="020B0503020204020204" pitchFamily="34" charset="-122"/>
              <a:cs typeface="Arial"/>
              <a:sym typeface="Arial" panose="020B0604020202020204" pitchFamily="34" charset="0"/>
            </a:endParaRPr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xmlns="" id="{85AACD7A-79B8-E8FC-67F9-D230DD383B4D}"/>
              </a:ext>
            </a:extLst>
          </p:cNvPr>
          <p:cNvSpPr/>
          <p:nvPr/>
        </p:nvSpPr>
        <p:spPr>
          <a:xfrm>
            <a:off x="1537139" y="2842355"/>
            <a:ext cx="537210" cy="537210"/>
          </a:xfrm>
          <a:custGeom>
            <a:avLst/>
            <a:gdLst/>
            <a:ahLst/>
            <a:cxnLst/>
            <a:rect l="l" t="t" r="r" b="b"/>
            <a:pathLst>
              <a:path w="537210" h="537210">
                <a:moveTo>
                  <a:pt x="506890" y="0"/>
                </a:moveTo>
                <a:lnTo>
                  <a:pt x="25149" y="363"/>
                </a:lnTo>
                <a:lnTo>
                  <a:pt x="12295" y="5690"/>
                </a:lnTo>
                <a:lnTo>
                  <a:pt x="3353" y="16067"/>
                </a:lnTo>
                <a:lnTo>
                  <a:pt x="0" y="29814"/>
                </a:lnTo>
                <a:lnTo>
                  <a:pt x="363" y="511518"/>
                </a:lnTo>
                <a:lnTo>
                  <a:pt x="5688" y="524371"/>
                </a:lnTo>
                <a:lnTo>
                  <a:pt x="16065" y="533312"/>
                </a:lnTo>
                <a:lnTo>
                  <a:pt x="29817" y="536665"/>
                </a:lnTo>
                <a:lnTo>
                  <a:pt x="511556" y="536302"/>
                </a:lnTo>
                <a:lnTo>
                  <a:pt x="524408" y="530978"/>
                </a:lnTo>
                <a:lnTo>
                  <a:pt x="533352" y="520602"/>
                </a:lnTo>
                <a:lnTo>
                  <a:pt x="536707" y="506851"/>
                </a:lnTo>
                <a:lnTo>
                  <a:pt x="536685" y="477037"/>
                </a:lnTo>
                <a:lnTo>
                  <a:pt x="59634" y="477037"/>
                </a:lnTo>
                <a:lnTo>
                  <a:pt x="59634" y="59628"/>
                </a:lnTo>
                <a:lnTo>
                  <a:pt x="536370" y="59628"/>
                </a:lnTo>
                <a:lnTo>
                  <a:pt x="536344" y="25149"/>
                </a:lnTo>
                <a:lnTo>
                  <a:pt x="531016" y="12298"/>
                </a:lnTo>
                <a:lnTo>
                  <a:pt x="520638" y="3354"/>
                </a:lnTo>
                <a:lnTo>
                  <a:pt x="506890" y="0"/>
                </a:lnTo>
                <a:close/>
              </a:path>
              <a:path w="537210" h="537210">
                <a:moveTo>
                  <a:pt x="536370" y="59628"/>
                </a:moveTo>
                <a:lnTo>
                  <a:pt x="477073" y="59628"/>
                </a:lnTo>
                <a:lnTo>
                  <a:pt x="477073" y="477037"/>
                </a:lnTo>
                <a:lnTo>
                  <a:pt x="536685" y="477037"/>
                </a:lnTo>
                <a:lnTo>
                  <a:pt x="536370" y="5962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xmlns="" id="{8CF3E092-807D-1D71-D317-34141B314871}"/>
              </a:ext>
            </a:extLst>
          </p:cNvPr>
          <p:cNvSpPr/>
          <p:nvPr/>
        </p:nvSpPr>
        <p:spPr>
          <a:xfrm>
            <a:off x="1790583" y="3170311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3138" y="0"/>
                </a:moveTo>
                <a:lnTo>
                  <a:pt x="6679" y="0"/>
                </a:lnTo>
                <a:lnTo>
                  <a:pt x="0" y="6684"/>
                </a:lnTo>
                <a:lnTo>
                  <a:pt x="0" y="23147"/>
                </a:lnTo>
                <a:lnTo>
                  <a:pt x="6679" y="29823"/>
                </a:lnTo>
                <a:lnTo>
                  <a:pt x="23138" y="29823"/>
                </a:lnTo>
                <a:lnTo>
                  <a:pt x="29817" y="23147"/>
                </a:lnTo>
                <a:lnTo>
                  <a:pt x="29817" y="6684"/>
                </a:lnTo>
                <a:lnTo>
                  <a:pt x="23138" y="0"/>
                </a:lnTo>
                <a:close/>
              </a:path>
            </a:pathLst>
          </a:custGeom>
          <a:solidFill>
            <a:srgbClr val="008B7C"/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xmlns="" id="{F668F32B-527D-03D2-A206-0B6998429376}"/>
              </a:ext>
            </a:extLst>
          </p:cNvPr>
          <p:cNvSpPr/>
          <p:nvPr/>
        </p:nvSpPr>
        <p:spPr>
          <a:xfrm>
            <a:off x="1760765" y="3142710"/>
            <a:ext cx="88265" cy="86360"/>
          </a:xfrm>
          <a:custGeom>
            <a:avLst/>
            <a:gdLst/>
            <a:ahLst/>
            <a:cxnLst/>
            <a:rect l="l" t="t" r="r" b="b"/>
            <a:pathLst>
              <a:path w="88264" h="86360">
                <a:moveTo>
                  <a:pt x="30800" y="0"/>
                </a:moveTo>
                <a:lnTo>
                  <a:pt x="18445" y="6325"/>
                </a:lnTo>
                <a:lnTo>
                  <a:pt x="8696" y="16018"/>
                </a:lnTo>
                <a:lnTo>
                  <a:pt x="2298" y="28330"/>
                </a:lnTo>
                <a:lnTo>
                  <a:pt x="0" y="42517"/>
                </a:lnTo>
                <a:lnTo>
                  <a:pt x="569" y="49618"/>
                </a:lnTo>
                <a:lnTo>
                  <a:pt x="36793" y="84877"/>
                </a:lnTo>
                <a:lnTo>
                  <a:pt x="53601" y="86338"/>
                </a:lnTo>
                <a:lnTo>
                  <a:pt x="65150" y="82004"/>
                </a:lnTo>
                <a:lnTo>
                  <a:pt x="74908" y="74209"/>
                </a:lnTo>
                <a:lnTo>
                  <a:pt x="82333" y="63094"/>
                </a:lnTo>
                <a:lnTo>
                  <a:pt x="84138" y="57424"/>
                </a:lnTo>
                <a:lnTo>
                  <a:pt x="36496" y="57424"/>
                </a:lnTo>
                <a:lnTo>
                  <a:pt x="29817" y="50749"/>
                </a:lnTo>
                <a:lnTo>
                  <a:pt x="29817" y="34285"/>
                </a:lnTo>
                <a:lnTo>
                  <a:pt x="36496" y="27601"/>
                </a:lnTo>
                <a:lnTo>
                  <a:pt x="86312" y="27601"/>
                </a:lnTo>
                <a:lnTo>
                  <a:pt x="83205" y="20592"/>
                </a:lnTo>
                <a:lnTo>
                  <a:pt x="75037" y="11506"/>
                </a:lnTo>
                <a:lnTo>
                  <a:pt x="63553" y="4705"/>
                </a:lnTo>
                <a:lnTo>
                  <a:pt x="48794" y="700"/>
                </a:lnTo>
                <a:lnTo>
                  <a:pt x="30800" y="0"/>
                </a:lnTo>
                <a:close/>
              </a:path>
              <a:path w="88264" h="86360">
                <a:moveTo>
                  <a:pt x="86312" y="27601"/>
                </a:moveTo>
                <a:lnTo>
                  <a:pt x="52955" y="27601"/>
                </a:lnTo>
                <a:lnTo>
                  <a:pt x="59634" y="34285"/>
                </a:lnTo>
                <a:lnTo>
                  <a:pt x="59634" y="50749"/>
                </a:lnTo>
                <a:lnTo>
                  <a:pt x="52955" y="57424"/>
                </a:lnTo>
                <a:lnTo>
                  <a:pt x="84138" y="57424"/>
                </a:lnTo>
                <a:lnTo>
                  <a:pt x="86884" y="48796"/>
                </a:lnTo>
                <a:lnTo>
                  <a:pt x="88019" y="31453"/>
                </a:lnTo>
                <a:lnTo>
                  <a:pt x="86312" y="27601"/>
                </a:lnTo>
                <a:close/>
              </a:path>
            </a:pathLst>
          </a:custGeom>
          <a:solidFill>
            <a:srgbClr val="008B7C"/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2F827175-5DB8-39B9-06D9-80FE4F3D03A7}"/>
              </a:ext>
            </a:extLst>
          </p:cNvPr>
          <p:cNvSpPr/>
          <p:nvPr/>
        </p:nvSpPr>
        <p:spPr>
          <a:xfrm>
            <a:off x="1706695" y="3063547"/>
            <a:ext cx="123189" cy="139065"/>
          </a:xfrm>
          <a:custGeom>
            <a:avLst/>
            <a:gdLst/>
            <a:ahLst/>
            <a:cxnLst/>
            <a:rect l="l" t="t" r="r" b="b"/>
            <a:pathLst>
              <a:path w="123189" h="139064">
                <a:moveTo>
                  <a:pt x="48524" y="0"/>
                </a:moveTo>
                <a:lnTo>
                  <a:pt x="0" y="34644"/>
                </a:lnTo>
                <a:lnTo>
                  <a:pt x="74555" y="139003"/>
                </a:lnTo>
                <a:lnTo>
                  <a:pt x="123067" y="104349"/>
                </a:lnTo>
                <a:lnTo>
                  <a:pt x="4852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object 27">
            <a:extLst>
              <a:ext uri="{FF2B5EF4-FFF2-40B4-BE49-F238E27FC236}">
                <a16:creationId xmlns:a16="http://schemas.microsoft.com/office/drawing/2014/main" xmlns="" id="{225F6B06-FCB9-96BF-043A-96CE399BC9DB}"/>
              </a:ext>
            </a:extLst>
          </p:cNvPr>
          <p:cNvSpPr/>
          <p:nvPr/>
        </p:nvSpPr>
        <p:spPr>
          <a:xfrm>
            <a:off x="1630139" y="2961777"/>
            <a:ext cx="351155" cy="116839"/>
          </a:xfrm>
          <a:custGeom>
            <a:avLst/>
            <a:gdLst/>
            <a:ahLst/>
            <a:cxnLst/>
            <a:rect l="l" t="t" r="r" b="b"/>
            <a:pathLst>
              <a:path w="351155" h="116839">
                <a:moveTo>
                  <a:pt x="165886" y="0"/>
                </a:moveTo>
                <a:lnTo>
                  <a:pt x="125270" y="4554"/>
                </a:lnTo>
                <a:lnTo>
                  <a:pt x="87292" y="14983"/>
                </a:lnTo>
                <a:lnTo>
                  <a:pt x="42316" y="37191"/>
                </a:lnTo>
                <a:lnTo>
                  <a:pt x="0" y="70672"/>
                </a:lnTo>
                <a:lnTo>
                  <a:pt x="38300" y="116378"/>
                </a:lnTo>
                <a:lnTo>
                  <a:pt x="65256" y="93937"/>
                </a:lnTo>
                <a:lnTo>
                  <a:pt x="74616" y="87312"/>
                </a:lnTo>
                <a:lnTo>
                  <a:pt x="119956" y="67036"/>
                </a:lnTo>
                <a:lnTo>
                  <a:pt x="160749" y="59964"/>
                </a:lnTo>
                <a:lnTo>
                  <a:pt x="175352" y="59462"/>
                </a:lnTo>
                <a:lnTo>
                  <a:pt x="337288" y="59462"/>
                </a:lnTo>
                <a:lnTo>
                  <a:pt x="324423" y="48715"/>
                </a:lnTo>
                <a:lnTo>
                  <a:pt x="284702" y="24088"/>
                </a:lnTo>
                <a:lnTo>
                  <a:pt x="236808" y="7612"/>
                </a:lnTo>
                <a:lnTo>
                  <a:pt x="195697" y="1204"/>
                </a:lnTo>
                <a:lnTo>
                  <a:pt x="181029" y="285"/>
                </a:lnTo>
                <a:lnTo>
                  <a:pt x="165886" y="0"/>
                </a:lnTo>
                <a:close/>
              </a:path>
              <a:path w="351155" h="116839">
                <a:moveTo>
                  <a:pt x="337288" y="59462"/>
                </a:moveTo>
                <a:lnTo>
                  <a:pt x="175352" y="59462"/>
                </a:lnTo>
                <a:lnTo>
                  <a:pt x="182293" y="59575"/>
                </a:lnTo>
                <a:lnTo>
                  <a:pt x="196689" y="60539"/>
                </a:lnTo>
                <a:lnTo>
                  <a:pt x="236691" y="68835"/>
                </a:lnTo>
                <a:lnTo>
                  <a:pt x="280610" y="90366"/>
                </a:lnTo>
                <a:lnTo>
                  <a:pt x="312422" y="116378"/>
                </a:lnTo>
                <a:lnTo>
                  <a:pt x="350707" y="70672"/>
                </a:lnTo>
                <a:lnTo>
                  <a:pt x="337288" y="5946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object 28">
            <a:extLst>
              <a:ext uri="{FF2B5EF4-FFF2-40B4-BE49-F238E27FC236}">
                <a16:creationId xmlns:a16="http://schemas.microsoft.com/office/drawing/2014/main" xmlns="" id="{AC2D215C-8451-2005-D4FC-C94F292DF554}"/>
              </a:ext>
            </a:extLst>
          </p:cNvPr>
          <p:cNvSpPr/>
          <p:nvPr/>
        </p:nvSpPr>
        <p:spPr>
          <a:xfrm>
            <a:off x="4421289" y="3175106"/>
            <a:ext cx="408305" cy="99695"/>
          </a:xfrm>
          <a:custGeom>
            <a:avLst/>
            <a:gdLst/>
            <a:ahLst/>
            <a:cxnLst/>
            <a:rect l="l" t="t" r="r" b="b"/>
            <a:pathLst>
              <a:path w="408304" h="99694">
                <a:moveTo>
                  <a:pt x="26473" y="0"/>
                </a:moveTo>
                <a:lnTo>
                  <a:pt x="0" y="53456"/>
                </a:lnTo>
                <a:lnTo>
                  <a:pt x="36243" y="70911"/>
                </a:lnTo>
                <a:lnTo>
                  <a:pt x="76041" y="83633"/>
                </a:lnTo>
                <a:lnTo>
                  <a:pt x="115446" y="91718"/>
                </a:lnTo>
                <a:lnTo>
                  <a:pt x="162281" y="97587"/>
                </a:lnTo>
                <a:lnTo>
                  <a:pt x="202819" y="99554"/>
                </a:lnTo>
                <a:lnTo>
                  <a:pt x="214837" y="99502"/>
                </a:lnTo>
                <a:lnTo>
                  <a:pt x="264545" y="96364"/>
                </a:lnTo>
                <a:lnTo>
                  <a:pt x="302942" y="90455"/>
                </a:lnTo>
                <a:lnTo>
                  <a:pt x="341649" y="80987"/>
                </a:lnTo>
                <a:lnTo>
                  <a:pt x="380087" y="67499"/>
                </a:lnTo>
                <a:lnTo>
                  <a:pt x="407727" y="56170"/>
                </a:lnTo>
                <a:lnTo>
                  <a:pt x="400815" y="39405"/>
                </a:lnTo>
                <a:lnTo>
                  <a:pt x="201003" y="39405"/>
                </a:lnTo>
                <a:lnTo>
                  <a:pt x="187897" y="39168"/>
                </a:lnTo>
                <a:lnTo>
                  <a:pt x="144687" y="36062"/>
                </a:lnTo>
                <a:lnTo>
                  <a:pt x="100670" y="28380"/>
                </a:lnTo>
                <a:lnTo>
                  <a:pt x="59708" y="16081"/>
                </a:lnTo>
                <a:lnTo>
                  <a:pt x="53261" y="13207"/>
                </a:lnTo>
                <a:lnTo>
                  <a:pt x="26473" y="0"/>
                </a:lnTo>
                <a:close/>
              </a:path>
              <a:path w="408304" h="99694">
                <a:moveTo>
                  <a:pt x="384988" y="1013"/>
                </a:moveTo>
                <a:lnTo>
                  <a:pt x="349541" y="15458"/>
                </a:lnTo>
                <a:lnTo>
                  <a:pt x="301946" y="29618"/>
                </a:lnTo>
                <a:lnTo>
                  <a:pt x="252377" y="37298"/>
                </a:lnTo>
                <a:lnTo>
                  <a:pt x="214006" y="39351"/>
                </a:lnTo>
                <a:lnTo>
                  <a:pt x="201003" y="39405"/>
                </a:lnTo>
                <a:lnTo>
                  <a:pt x="400815" y="39405"/>
                </a:lnTo>
                <a:lnTo>
                  <a:pt x="384988" y="101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object 29">
            <a:extLst>
              <a:ext uri="{FF2B5EF4-FFF2-40B4-BE49-F238E27FC236}">
                <a16:creationId xmlns:a16="http://schemas.microsoft.com/office/drawing/2014/main" xmlns="" id="{DF9A6106-D23F-411F-9118-4B69519FCC78}"/>
              </a:ext>
            </a:extLst>
          </p:cNvPr>
          <p:cNvSpPr/>
          <p:nvPr/>
        </p:nvSpPr>
        <p:spPr>
          <a:xfrm>
            <a:off x="4596143" y="3101918"/>
            <a:ext cx="59055" cy="59690"/>
          </a:xfrm>
          <a:custGeom>
            <a:avLst/>
            <a:gdLst/>
            <a:ahLst/>
            <a:cxnLst/>
            <a:rect l="l" t="t" r="r" b="b"/>
            <a:pathLst>
              <a:path w="59054" h="59689">
                <a:moveTo>
                  <a:pt x="29508" y="0"/>
                </a:moveTo>
                <a:lnTo>
                  <a:pt x="15745" y="3348"/>
                </a:lnTo>
                <a:lnTo>
                  <a:pt x="5348" y="12274"/>
                </a:lnTo>
                <a:lnTo>
                  <a:pt x="0" y="25104"/>
                </a:lnTo>
                <a:lnTo>
                  <a:pt x="2625" y="40775"/>
                </a:lnTo>
                <a:lnTo>
                  <a:pt x="10216" y="52138"/>
                </a:lnTo>
                <a:lnTo>
                  <a:pt x="21419" y="58500"/>
                </a:lnTo>
                <a:lnTo>
                  <a:pt x="29508" y="59628"/>
                </a:lnTo>
                <a:lnTo>
                  <a:pt x="43272" y="56286"/>
                </a:lnTo>
                <a:lnTo>
                  <a:pt x="53668" y="47366"/>
                </a:lnTo>
                <a:lnTo>
                  <a:pt x="59017" y="34531"/>
                </a:lnTo>
                <a:lnTo>
                  <a:pt x="56397" y="18870"/>
                </a:lnTo>
                <a:lnTo>
                  <a:pt x="48815" y="7502"/>
                </a:lnTo>
                <a:lnTo>
                  <a:pt x="37613" y="1131"/>
                </a:lnTo>
                <a:lnTo>
                  <a:pt x="2950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object 30">
            <a:extLst>
              <a:ext uri="{FF2B5EF4-FFF2-40B4-BE49-F238E27FC236}">
                <a16:creationId xmlns:a16="http://schemas.microsoft.com/office/drawing/2014/main" xmlns="" id="{E47BFB60-5181-BAE2-21C0-7EFBD4B1B2F0}"/>
              </a:ext>
            </a:extLst>
          </p:cNvPr>
          <p:cNvSpPr/>
          <p:nvPr/>
        </p:nvSpPr>
        <p:spPr>
          <a:xfrm>
            <a:off x="4369477" y="2816625"/>
            <a:ext cx="512445" cy="579755"/>
          </a:xfrm>
          <a:custGeom>
            <a:avLst/>
            <a:gdLst/>
            <a:ahLst/>
            <a:cxnLst/>
            <a:rect l="l" t="t" r="r" b="b"/>
            <a:pathLst>
              <a:path w="512445" h="579755">
                <a:moveTo>
                  <a:pt x="58296" y="0"/>
                </a:moveTo>
                <a:lnTo>
                  <a:pt x="6289" y="29396"/>
                </a:lnTo>
                <a:lnTo>
                  <a:pt x="35538" y="80872"/>
                </a:lnTo>
                <a:lnTo>
                  <a:pt x="40568" y="89931"/>
                </a:lnTo>
                <a:lnTo>
                  <a:pt x="61572" y="131950"/>
                </a:lnTo>
                <a:lnTo>
                  <a:pt x="75427" y="167685"/>
                </a:lnTo>
                <a:lnTo>
                  <a:pt x="85893" y="207330"/>
                </a:lnTo>
                <a:lnTo>
                  <a:pt x="91342" y="250606"/>
                </a:lnTo>
                <a:lnTo>
                  <a:pt x="91538" y="276904"/>
                </a:lnTo>
                <a:lnTo>
                  <a:pt x="91500" y="278191"/>
                </a:lnTo>
                <a:lnTo>
                  <a:pt x="83543" y="326548"/>
                </a:lnTo>
                <a:lnTo>
                  <a:pt x="69763" y="365745"/>
                </a:lnTo>
                <a:lnTo>
                  <a:pt x="45944" y="410305"/>
                </a:lnTo>
                <a:lnTo>
                  <a:pt x="40273" y="420394"/>
                </a:lnTo>
                <a:lnTo>
                  <a:pt x="19356" y="464216"/>
                </a:lnTo>
                <a:lnTo>
                  <a:pt x="6029" y="514169"/>
                </a:lnTo>
                <a:lnTo>
                  <a:pt x="0" y="574932"/>
                </a:lnTo>
                <a:lnTo>
                  <a:pt x="59581" y="579508"/>
                </a:lnTo>
                <a:lnTo>
                  <a:pt x="62843" y="539333"/>
                </a:lnTo>
                <a:lnTo>
                  <a:pt x="64947" y="524140"/>
                </a:lnTo>
                <a:lnTo>
                  <a:pt x="74753" y="486669"/>
                </a:lnTo>
                <a:lnTo>
                  <a:pt x="93717" y="447224"/>
                </a:lnTo>
                <a:lnTo>
                  <a:pt x="105857" y="425901"/>
                </a:lnTo>
                <a:lnTo>
                  <a:pt x="110898" y="416657"/>
                </a:lnTo>
                <a:lnTo>
                  <a:pt x="132921" y="368213"/>
                </a:lnTo>
                <a:lnTo>
                  <a:pt x="145207" y="327498"/>
                </a:lnTo>
                <a:lnTo>
                  <a:pt x="150653" y="289654"/>
                </a:lnTo>
                <a:lnTo>
                  <a:pt x="151595" y="264243"/>
                </a:lnTo>
                <a:lnTo>
                  <a:pt x="121716" y="264243"/>
                </a:lnTo>
                <a:lnTo>
                  <a:pt x="151281" y="250606"/>
                </a:lnTo>
                <a:lnTo>
                  <a:pt x="146361" y="204829"/>
                </a:lnTo>
                <a:lnTo>
                  <a:pt x="136631" y="162946"/>
                </a:lnTo>
                <a:lnTo>
                  <a:pt x="123552" y="125048"/>
                </a:lnTo>
                <a:lnTo>
                  <a:pt x="103170" y="80367"/>
                </a:lnTo>
                <a:lnTo>
                  <a:pt x="88230" y="52622"/>
                </a:lnTo>
                <a:lnTo>
                  <a:pt x="58296" y="0"/>
                </a:lnTo>
                <a:close/>
              </a:path>
              <a:path w="512445" h="579755">
                <a:moveTo>
                  <a:pt x="151597" y="264124"/>
                </a:moveTo>
                <a:lnTo>
                  <a:pt x="121716" y="264243"/>
                </a:lnTo>
                <a:lnTo>
                  <a:pt x="151595" y="264243"/>
                </a:lnTo>
                <a:close/>
              </a:path>
              <a:path w="512445" h="579755">
                <a:moveTo>
                  <a:pt x="360755" y="264124"/>
                </a:moveTo>
                <a:lnTo>
                  <a:pt x="362972" y="302350"/>
                </a:lnTo>
                <a:lnTo>
                  <a:pt x="370081" y="339970"/>
                </a:lnTo>
                <a:lnTo>
                  <a:pt x="385193" y="382468"/>
                </a:lnTo>
                <a:lnTo>
                  <a:pt x="406501" y="425899"/>
                </a:lnTo>
                <a:lnTo>
                  <a:pt x="418648" y="447225"/>
                </a:lnTo>
                <a:lnTo>
                  <a:pt x="423839" y="456612"/>
                </a:lnTo>
                <a:lnTo>
                  <a:pt x="441389" y="498036"/>
                </a:lnTo>
                <a:lnTo>
                  <a:pt x="449509" y="539336"/>
                </a:lnTo>
                <a:lnTo>
                  <a:pt x="452786" y="579508"/>
                </a:lnTo>
                <a:lnTo>
                  <a:pt x="512367" y="574932"/>
                </a:lnTo>
                <a:lnTo>
                  <a:pt x="508480" y="529089"/>
                </a:lnTo>
                <a:lnTo>
                  <a:pt x="500516" y="487468"/>
                </a:lnTo>
                <a:lnTo>
                  <a:pt x="484163" y="443508"/>
                </a:lnTo>
                <a:lnTo>
                  <a:pt x="459686" y="398528"/>
                </a:lnTo>
                <a:lnTo>
                  <a:pt x="453531" y="387468"/>
                </a:lnTo>
                <a:lnTo>
                  <a:pt x="432752" y="339903"/>
                </a:lnTo>
                <a:lnTo>
                  <a:pt x="423381" y="301589"/>
                </a:lnTo>
                <a:lnTo>
                  <a:pt x="420588" y="264243"/>
                </a:lnTo>
                <a:lnTo>
                  <a:pt x="390635" y="264243"/>
                </a:lnTo>
                <a:lnTo>
                  <a:pt x="360755" y="264124"/>
                </a:lnTo>
                <a:close/>
              </a:path>
              <a:path w="512445" h="579755">
                <a:moveTo>
                  <a:pt x="454071" y="0"/>
                </a:moveTo>
                <a:lnTo>
                  <a:pt x="424125" y="52622"/>
                </a:lnTo>
                <a:lnTo>
                  <a:pt x="403756" y="91224"/>
                </a:lnTo>
                <a:lnTo>
                  <a:pt x="384150" y="137230"/>
                </a:lnTo>
                <a:lnTo>
                  <a:pt x="372028" y="176466"/>
                </a:lnTo>
                <a:lnTo>
                  <a:pt x="363743" y="219655"/>
                </a:lnTo>
                <a:lnTo>
                  <a:pt x="361071" y="250600"/>
                </a:lnTo>
                <a:lnTo>
                  <a:pt x="390635" y="264243"/>
                </a:lnTo>
                <a:lnTo>
                  <a:pt x="420588" y="264243"/>
                </a:lnTo>
                <a:lnTo>
                  <a:pt x="421012" y="250600"/>
                </a:lnTo>
                <a:lnTo>
                  <a:pt x="422151" y="236063"/>
                </a:lnTo>
                <a:lnTo>
                  <a:pt x="429479" y="193667"/>
                </a:lnTo>
                <a:lnTo>
                  <a:pt x="441251" y="155355"/>
                </a:lnTo>
                <a:lnTo>
                  <a:pt x="461122" y="110173"/>
                </a:lnTo>
                <a:lnTo>
                  <a:pt x="506062" y="29396"/>
                </a:lnTo>
                <a:lnTo>
                  <a:pt x="454071" y="2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xmlns="" id="{03A5CD4A-BB27-57D5-8EEC-2FBEE6623F49}"/>
              </a:ext>
            </a:extLst>
          </p:cNvPr>
          <p:cNvSpPr/>
          <p:nvPr/>
        </p:nvSpPr>
        <p:spPr>
          <a:xfrm>
            <a:off x="4346529" y="2981229"/>
            <a:ext cx="558800" cy="198755"/>
          </a:xfrm>
          <a:custGeom>
            <a:avLst/>
            <a:gdLst/>
            <a:ahLst/>
            <a:cxnLst/>
            <a:rect l="l" t="t" r="r" b="b"/>
            <a:pathLst>
              <a:path w="558800" h="198755">
                <a:moveTo>
                  <a:pt x="53455" y="0"/>
                </a:moveTo>
                <a:lnTo>
                  <a:pt x="0" y="26683"/>
                </a:lnTo>
                <a:lnTo>
                  <a:pt x="13326" y="53278"/>
                </a:lnTo>
                <a:lnTo>
                  <a:pt x="15558" y="58108"/>
                </a:lnTo>
                <a:lnTo>
                  <a:pt x="17521" y="63027"/>
                </a:lnTo>
                <a:lnTo>
                  <a:pt x="21885" y="77170"/>
                </a:lnTo>
                <a:lnTo>
                  <a:pt x="24191" y="89454"/>
                </a:lnTo>
                <a:lnTo>
                  <a:pt x="24951" y="103597"/>
                </a:lnTo>
                <a:lnTo>
                  <a:pt x="22858" y="115649"/>
                </a:lnTo>
                <a:lnTo>
                  <a:pt x="986" y="175278"/>
                </a:lnTo>
                <a:lnTo>
                  <a:pt x="56114" y="198288"/>
                </a:lnTo>
                <a:lnTo>
                  <a:pt x="67648" y="170776"/>
                </a:lnTo>
                <a:lnTo>
                  <a:pt x="40084" y="159267"/>
                </a:lnTo>
                <a:lnTo>
                  <a:pt x="71947" y="159267"/>
                </a:lnTo>
                <a:lnTo>
                  <a:pt x="84012" y="112733"/>
                </a:lnTo>
                <a:lnTo>
                  <a:pt x="84903" y="99171"/>
                </a:lnTo>
                <a:lnTo>
                  <a:pt x="84056" y="85019"/>
                </a:lnTo>
                <a:lnTo>
                  <a:pt x="73729" y="42723"/>
                </a:lnTo>
                <a:lnTo>
                  <a:pt x="72644" y="40010"/>
                </a:lnTo>
                <a:lnTo>
                  <a:pt x="40084" y="40010"/>
                </a:lnTo>
                <a:lnTo>
                  <a:pt x="66812" y="26683"/>
                </a:lnTo>
                <a:lnTo>
                  <a:pt x="53455" y="29"/>
                </a:lnTo>
                <a:close/>
              </a:path>
              <a:path w="558800" h="198755">
                <a:moveTo>
                  <a:pt x="71947" y="159267"/>
                </a:moveTo>
                <a:lnTo>
                  <a:pt x="40084" y="159267"/>
                </a:lnTo>
                <a:lnTo>
                  <a:pt x="67663" y="170776"/>
                </a:lnTo>
                <a:lnTo>
                  <a:pt x="70120" y="164477"/>
                </a:lnTo>
                <a:lnTo>
                  <a:pt x="71947" y="159267"/>
                </a:lnTo>
                <a:close/>
              </a:path>
              <a:path w="558800" h="198755">
                <a:moveTo>
                  <a:pt x="66812" y="26683"/>
                </a:moveTo>
                <a:lnTo>
                  <a:pt x="40084" y="40010"/>
                </a:lnTo>
                <a:lnTo>
                  <a:pt x="72644" y="40010"/>
                </a:lnTo>
                <a:lnTo>
                  <a:pt x="71548" y="37267"/>
                </a:lnTo>
                <a:lnTo>
                  <a:pt x="69041" y="31364"/>
                </a:lnTo>
                <a:lnTo>
                  <a:pt x="68129" y="29367"/>
                </a:lnTo>
                <a:lnTo>
                  <a:pt x="66812" y="26683"/>
                </a:lnTo>
                <a:close/>
              </a:path>
              <a:path w="558800" h="198755">
                <a:moveTo>
                  <a:pt x="550558" y="159267"/>
                </a:moveTo>
                <a:lnTo>
                  <a:pt x="518164" y="159267"/>
                </a:lnTo>
                <a:lnTo>
                  <a:pt x="490614" y="170776"/>
                </a:lnTo>
                <a:lnTo>
                  <a:pt x="502148" y="198288"/>
                </a:lnTo>
                <a:lnTo>
                  <a:pt x="557277" y="175278"/>
                </a:lnTo>
                <a:lnTo>
                  <a:pt x="550558" y="159267"/>
                </a:lnTo>
                <a:close/>
              </a:path>
              <a:path w="558800" h="198755">
                <a:moveTo>
                  <a:pt x="491421" y="26683"/>
                </a:moveTo>
                <a:lnTo>
                  <a:pt x="491331" y="26952"/>
                </a:lnTo>
                <a:lnTo>
                  <a:pt x="490136" y="29367"/>
                </a:lnTo>
                <a:lnTo>
                  <a:pt x="486730" y="37267"/>
                </a:lnTo>
                <a:lnTo>
                  <a:pt x="474195" y="85015"/>
                </a:lnTo>
                <a:lnTo>
                  <a:pt x="473636" y="103597"/>
                </a:lnTo>
                <a:lnTo>
                  <a:pt x="474238" y="112729"/>
                </a:lnTo>
                <a:lnTo>
                  <a:pt x="484401" y="153828"/>
                </a:lnTo>
                <a:lnTo>
                  <a:pt x="490614" y="170776"/>
                </a:lnTo>
                <a:lnTo>
                  <a:pt x="518164" y="159267"/>
                </a:lnTo>
                <a:lnTo>
                  <a:pt x="550558" y="159267"/>
                </a:lnTo>
                <a:lnTo>
                  <a:pt x="535405" y="115649"/>
                </a:lnTo>
                <a:lnTo>
                  <a:pt x="533312" y="103597"/>
                </a:lnTo>
                <a:lnTo>
                  <a:pt x="534068" y="89454"/>
                </a:lnTo>
                <a:lnTo>
                  <a:pt x="551585" y="40010"/>
                </a:lnTo>
                <a:lnTo>
                  <a:pt x="518164" y="40010"/>
                </a:lnTo>
                <a:lnTo>
                  <a:pt x="491421" y="26683"/>
                </a:lnTo>
                <a:close/>
              </a:path>
              <a:path w="558800" h="198755">
                <a:moveTo>
                  <a:pt x="504807" y="0"/>
                </a:moveTo>
                <a:lnTo>
                  <a:pt x="491451" y="26683"/>
                </a:lnTo>
                <a:lnTo>
                  <a:pt x="518164" y="40010"/>
                </a:lnTo>
                <a:lnTo>
                  <a:pt x="551585" y="40010"/>
                </a:lnTo>
                <a:lnTo>
                  <a:pt x="558263" y="26683"/>
                </a:lnTo>
                <a:lnTo>
                  <a:pt x="504807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: 对角圆角 42">
            <a:extLst>
              <a:ext uri="{FF2B5EF4-FFF2-40B4-BE49-F238E27FC236}">
                <a16:creationId xmlns:a16="http://schemas.microsoft.com/office/drawing/2014/main" xmlns="" id="{743D4261-1353-C15B-D670-B6928241E178}"/>
              </a:ext>
            </a:extLst>
          </p:cNvPr>
          <p:cNvSpPr/>
          <p:nvPr/>
        </p:nvSpPr>
        <p:spPr>
          <a:xfrm>
            <a:off x="1163863" y="1213696"/>
            <a:ext cx="9972698" cy="501505"/>
          </a:xfrm>
          <a:prstGeom prst="round2DiagRect">
            <a:avLst>
              <a:gd name="adj1" fmla="val 30102"/>
              <a:gd name="adj2" fmla="val 0"/>
            </a:avLst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000" algn="ctr" defTabSz="609585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在降糖的基础上，还具有减重、降压、降低尿酸等多重代谢获益，优化糖 尿病管理</a:t>
            </a: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xmlns="" id="{ABCA3890-0057-C266-512D-FC9737FB8EC3}"/>
              </a:ext>
            </a:extLst>
          </p:cNvPr>
          <p:cNvSpPr/>
          <p:nvPr/>
        </p:nvSpPr>
        <p:spPr>
          <a:xfrm>
            <a:off x="9786537" y="2924280"/>
            <a:ext cx="698768" cy="436860"/>
          </a:xfrm>
          <a:custGeom>
            <a:avLst/>
            <a:gdLst>
              <a:gd name="connsiteX0" fmla="*/ 1010821 w 3160419"/>
              <a:gd name="connsiteY0" fmla="*/ 0 h 2267324"/>
              <a:gd name="connsiteX1" fmla="*/ 1058446 w 3160419"/>
              <a:gd name="connsiteY1" fmla="*/ 0 h 2267324"/>
              <a:gd name="connsiteX2" fmla="*/ 1144171 w 3160419"/>
              <a:gd name="connsiteY2" fmla="*/ 76200 h 2267324"/>
              <a:gd name="connsiteX3" fmla="*/ 1153696 w 3160419"/>
              <a:gd name="connsiteY3" fmla="*/ 95250 h 2267324"/>
              <a:gd name="connsiteX4" fmla="*/ 1153696 w 3160419"/>
              <a:gd name="connsiteY4" fmla="*/ 142875 h 2267324"/>
              <a:gd name="connsiteX5" fmla="*/ 1201321 w 3160419"/>
              <a:gd name="connsiteY5" fmla="*/ 257175 h 2267324"/>
              <a:gd name="connsiteX6" fmla="*/ 1225134 w 3160419"/>
              <a:gd name="connsiteY6" fmla="*/ 304800 h 2267324"/>
              <a:gd name="connsiteX7" fmla="*/ 1248946 w 3160419"/>
              <a:gd name="connsiteY7" fmla="*/ 314325 h 2267324"/>
              <a:gd name="connsiteX8" fmla="*/ 1296571 w 3160419"/>
              <a:gd name="connsiteY8" fmla="*/ 419100 h 2267324"/>
              <a:gd name="connsiteX9" fmla="*/ 1315621 w 3160419"/>
              <a:gd name="connsiteY9" fmla="*/ 428625 h 2267324"/>
              <a:gd name="connsiteX10" fmla="*/ 1353721 w 3160419"/>
              <a:gd name="connsiteY10" fmla="*/ 495300 h 2267324"/>
              <a:gd name="connsiteX11" fmla="*/ 1391821 w 3160419"/>
              <a:gd name="connsiteY11" fmla="*/ 552450 h 2267324"/>
              <a:gd name="connsiteX12" fmla="*/ 1458496 w 3160419"/>
              <a:gd name="connsiteY12" fmla="*/ 647700 h 2267324"/>
              <a:gd name="connsiteX13" fmla="*/ 1496596 w 3160419"/>
              <a:gd name="connsiteY13" fmla="*/ 676275 h 2267324"/>
              <a:gd name="connsiteX14" fmla="*/ 1506121 w 3160419"/>
              <a:gd name="connsiteY14" fmla="*/ 695325 h 2267324"/>
              <a:gd name="connsiteX15" fmla="*/ 1658521 w 3160419"/>
              <a:gd name="connsiteY15" fmla="*/ 866775 h 2267324"/>
              <a:gd name="connsiteX16" fmla="*/ 1829971 w 3160419"/>
              <a:gd name="connsiteY16" fmla="*/ 1009650 h 2267324"/>
              <a:gd name="connsiteX17" fmla="*/ 1858546 w 3160419"/>
              <a:gd name="connsiteY17" fmla="*/ 1028700 h 2267324"/>
              <a:gd name="connsiteX18" fmla="*/ 1972846 w 3160419"/>
              <a:gd name="connsiteY18" fmla="*/ 1181100 h 2267324"/>
              <a:gd name="connsiteX19" fmla="*/ 2006184 w 3160419"/>
              <a:gd name="connsiteY19" fmla="*/ 1200150 h 2267324"/>
              <a:gd name="connsiteX20" fmla="*/ 2020471 w 3160419"/>
              <a:gd name="connsiteY20" fmla="*/ 1190625 h 2267324"/>
              <a:gd name="connsiteX21" fmla="*/ 2072859 w 3160419"/>
              <a:gd name="connsiteY21" fmla="*/ 1219200 h 2267324"/>
              <a:gd name="connsiteX22" fmla="*/ 2087146 w 3160419"/>
              <a:gd name="connsiteY22" fmla="*/ 1209675 h 2267324"/>
              <a:gd name="connsiteX23" fmla="*/ 2153821 w 3160419"/>
              <a:gd name="connsiteY23" fmla="*/ 1147763 h 2267324"/>
              <a:gd name="connsiteX24" fmla="*/ 2277646 w 3160419"/>
              <a:gd name="connsiteY24" fmla="*/ 1085850 h 2267324"/>
              <a:gd name="connsiteX25" fmla="*/ 2534821 w 3160419"/>
              <a:gd name="connsiteY25" fmla="*/ 1095375 h 2267324"/>
              <a:gd name="connsiteX26" fmla="*/ 2639596 w 3160419"/>
              <a:gd name="connsiteY26" fmla="*/ 1152525 h 2267324"/>
              <a:gd name="connsiteX27" fmla="*/ 2668171 w 3160419"/>
              <a:gd name="connsiteY27" fmla="*/ 1181100 h 2267324"/>
              <a:gd name="connsiteX28" fmla="*/ 2763421 w 3160419"/>
              <a:gd name="connsiteY28" fmla="*/ 1352550 h 2267324"/>
              <a:gd name="connsiteX29" fmla="*/ 2777709 w 3160419"/>
              <a:gd name="connsiteY29" fmla="*/ 1485900 h 2267324"/>
              <a:gd name="connsiteX30" fmla="*/ 2791996 w 3160419"/>
              <a:gd name="connsiteY30" fmla="*/ 1495425 h 2267324"/>
              <a:gd name="connsiteX31" fmla="*/ 2811046 w 3160419"/>
              <a:gd name="connsiteY31" fmla="*/ 1509713 h 2267324"/>
              <a:gd name="connsiteX32" fmla="*/ 3011071 w 3160419"/>
              <a:gd name="connsiteY32" fmla="*/ 1514475 h 2267324"/>
              <a:gd name="connsiteX33" fmla="*/ 3020596 w 3160419"/>
              <a:gd name="connsiteY33" fmla="*/ 1514475 h 2267324"/>
              <a:gd name="connsiteX34" fmla="*/ 3068221 w 3160419"/>
              <a:gd name="connsiteY34" fmla="*/ 1543050 h 2267324"/>
              <a:gd name="connsiteX35" fmla="*/ 3077746 w 3160419"/>
              <a:gd name="connsiteY35" fmla="*/ 1543050 h 2267324"/>
              <a:gd name="connsiteX36" fmla="*/ 3087271 w 3160419"/>
              <a:gd name="connsiteY36" fmla="*/ 1590675 h 2267324"/>
              <a:gd name="connsiteX37" fmla="*/ 3134896 w 3160419"/>
              <a:gd name="connsiteY37" fmla="*/ 1638300 h 2267324"/>
              <a:gd name="connsiteX38" fmla="*/ 3144421 w 3160419"/>
              <a:gd name="connsiteY38" fmla="*/ 1638300 h 2267324"/>
              <a:gd name="connsiteX39" fmla="*/ 3158709 w 3160419"/>
              <a:gd name="connsiteY39" fmla="*/ 1809750 h 2267324"/>
              <a:gd name="connsiteX40" fmla="*/ 3130134 w 3160419"/>
              <a:gd name="connsiteY40" fmla="*/ 1847850 h 2267324"/>
              <a:gd name="connsiteX41" fmla="*/ 3106321 w 3160419"/>
              <a:gd name="connsiteY41" fmla="*/ 1952625 h 2267324"/>
              <a:gd name="connsiteX42" fmla="*/ 3068221 w 3160419"/>
              <a:gd name="connsiteY42" fmla="*/ 2009775 h 2267324"/>
              <a:gd name="connsiteX43" fmla="*/ 2944396 w 3160419"/>
              <a:gd name="connsiteY43" fmla="*/ 2105025 h 2267324"/>
              <a:gd name="connsiteX44" fmla="*/ 2801521 w 3160419"/>
              <a:gd name="connsiteY44" fmla="*/ 2147888 h 2267324"/>
              <a:gd name="connsiteX45" fmla="*/ 2715796 w 3160419"/>
              <a:gd name="connsiteY45" fmla="*/ 2157413 h 2267324"/>
              <a:gd name="connsiteX46" fmla="*/ 2696746 w 3160419"/>
              <a:gd name="connsiteY46" fmla="*/ 2181225 h 2267324"/>
              <a:gd name="connsiteX47" fmla="*/ 2630071 w 3160419"/>
              <a:gd name="connsiteY47" fmla="*/ 2181225 h 2267324"/>
              <a:gd name="connsiteX48" fmla="*/ 2496721 w 3160419"/>
              <a:gd name="connsiteY48" fmla="*/ 2185988 h 2267324"/>
              <a:gd name="connsiteX49" fmla="*/ 2468146 w 3160419"/>
              <a:gd name="connsiteY49" fmla="*/ 2200275 h 2267324"/>
              <a:gd name="connsiteX50" fmla="*/ 2239546 w 3160419"/>
              <a:gd name="connsiteY50" fmla="*/ 2228850 h 2267324"/>
              <a:gd name="connsiteX51" fmla="*/ 2029996 w 3160419"/>
              <a:gd name="connsiteY51" fmla="*/ 2257425 h 2267324"/>
              <a:gd name="connsiteX52" fmla="*/ 1610896 w 3160419"/>
              <a:gd name="connsiteY52" fmla="*/ 2266950 h 2267324"/>
              <a:gd name="connsiteX53" fmla="*/ 1563271 w 3160419"/>
              <a:gd name="connsiteY53" fmla="*/ 2257425 h 2267324"/>
              <a:gd name="connsiteX54" fmla="*/ 1382296 w 3160419"/>
              <a:gd name="connsiteY54" fmla="*/ 2224088 h 2267324"/>
              <a:gd name="connsiteX55" fmla="*/ 1334671 w 3160419"/>
              <a:gd name="connsiteY55" fmla="*/ 2185988 h 2267324"/>
              <a:gd name="connsiteX56" fmla="*/ 1220371 w 3160419"/>
              <a:gd name="connsiteY56" fmla="*/ 2133600 h 2267324"/>
              <a:gd name="connsiteX57" fmla="*/ 1172746 w 3160419"/>
              <a:gd name="connsiteY57" fmla="*/ 2124075 h 2267324"/>
              <a:gd name="connsiteX58" fmla="*/ 1106071 w 3160419"/>
              <a:gd name="connsiteY58" fmla="*/ 2105025 h 2267324"/>
              <a:gd name="connsiteX59" fmla="*/ 1058446 w 3160419"/>
              <a:gd name="connsiteY59" fmla="*/ 2095500 h 2267324"/>
              <a:gd name="connsiteX60" fmla="*/ 953671 w 3160419"/>
              <a:gd name="connsiteY60" fmla="*/ 2085975 h 2267324"/>
              <a:gd name="connsiteX61" fmla="*/ 934621 w 3160419"/>
              <a:gd name="connsiteY61" fmla="*/ 2071688 h 2267324"/>
              <a:gd name="connsiteX62" fmla="*/ 706021 w 3160419"/>
              <a:gd name="connsiteY62" fmla="*/ 2071688 h 2267324"/>
              <a:gd name="connsiteX63" fmla="*/ 677446 w 3160419"/>
              <a:gd name="connsiteY63" fmla="*/ 2085975 h 2267324"/>
              <a:gd name="connsiteX64" fmla="*/ 448846 w 3160419"/>
              <a:gd name="connsiteY64" fmla="*/ 2105025 h 2267324"/>
              <a:gd name="connsiteX65" fmla="*/ 267871 w 3160419"/>
              <a:gd name="connsiteY65" fmla="*/ 2085975 h 2267324"/>
              <a:gd name="connsiteX66" fmla="*/ 210721 w 3160419"/>
              <a:gd name="connsiteY66" fmla="*/ 2081213 h 2267324"/>
              <a:gd name="connsiteX67" fmla="*/ 201196 w 3160419"/>
              <a:gd name="connsiteY67" fmla="*/ 2066925 h 2267324"/>
              <a:gd name="connsiteX68" fmla="*/ 134521 w 3160419"/>
              <a:gd name="connsiteY68" fmla="*/ 2038350 h 2267324"/>
              <a:gd name="connsiteX69" fmla="*/ 86896 w 3160419"/>
              <a:gd name="connsiteY69" fmla="*/ 2009775 h 2267324"/>
              <a:gd name="connsiteX70" fmla="*/ 58321 w 3160419"/>
              <a:gd name="connsiteY70" fmla="*/ 1990725 h 2267324"/>
              <a:gd name="connsiteX71" fmla="*/ 29746 w 3160419"/>
              <a:gd name="connsiteY71" fmla="*/ 1924050 h 2267324"/>
              <a:gd name="connsiteX72" fmla="*/ 1171 w 3160419"/>
              <a:gd name="connsiteY72" fmla="*/ 1643063 h 2267324"/>
              <a:gd name="connsiteX73" fmla="*/ 5934 w 3160419"/>
              <a:gd name="connsiteY73" fmla="*/ 1457325 h 2267324"/>
              <a:gd name="connsiteX74" fmla="*/ 15459 w 3160419"/>
              <a:gd name="connsiteY74" fmla="*/ 1504950 h 2267324"/>
              <a:gd name="connsiteX75" fmla="*/ 39271 w 3160419"/>
              <a:gd name="connsiteY75" fmla="*/ 1323975 h 2267324"/>
              <a:gd name="connsiteX76" fmla="*/ 58321 w 3160419"/>
              <a:gd name="connsiteY76" fmla="*/ 1200150 h 2267324"/>
              <a:gd name="connsiteX77" fmla="*/ 82134 w 3160419"/>
              <a:gd name="connsiteY77" fmla="*/ 1009650 h 2267324"/>
              <a:gd name="connsiteX78" fmla="*/ 77371 w 3160419"/>
              <a:gd name="connsiteY78" fmla="*/ 581025 h 2267324"/>
              <a:gd name="connsiteX79" fmla="*/ 44034 w 3160419"/>
              <a:gd name="connsiteY79" fmla="*/ 323850 h 2267324"/>
              <a:gd name="connsiteX80" fmla="*/ 24984 w 3160419"/>
              <a:gd name="connsiteY80" fmla="*/ 304800 h 2267324"/>
              <a:gd name="connsiteX81" fmla="*/ 58321 w 3160419"/>
              <a:gd name="connsiteY81" fmla="*/ 133350 h 2267324"/>
              <a:gd name="connsiteX82" fmla="*/ 158334 w 3160419"/>
              <a:gd name="connsiteY82" fmla="*/ 123825 h 2267324"/>
              <a:gd name="connsiteX83" fmla="*/ 210721 w 3160419"/>
              <a:gd name="connsiteY83" fmla="*/ 161925 h 2267324"/>
              <a:gd name="connsiteX84" fmla="*/ 215484 w 3160419"/>
              <a:gd name="connsiteY84" fmla="*/ 219075 h 2267324"/>
              <a:gd name="connsiteX85" fmla="*/ 248821 w 3160419"/>
              <a:gd name="connsiteY85" fmla="*/ 285750 h 2267324"/>
              <a:gd name="connsiteX86" fmla="*/ 286921 w 3160419"/>
              <a:gd name="connsiteY86" fmla="*/ 447675 h 2267324"/>
              <a:gd name="connsiteX87" fmla="*/ 305971 w 3160419"/>
              <a:gd name="connsiteY87" fmla="*/ 1000125 h 2267324"/>
              <a:gd name="connsiteX88" fmla="*/ 286921 w 3160419"/>
              <a:gd name="connsiteY88" fmla="*/ 1209675 h 2267324"/>
              <a:gd name="connsiteX89" fmla="*/ 272634 w 3160419"/>
              <a:gd name="connsiteY89" fmla="*/ 1219200 h 2267324"/>
              <a:gd name="connsiteX90" fmla="*/ 244059 w 3160419"/>
              <a:gd name="connsiteY90" fmla="*/ 1352550 h 2267324"/>
              <a:gd name="connsiteX91" fmla="*/ 220246 w 3160419"/>
              <a:gd name="connsiteY91" fmla="*/ 1533525 h 2267324"/>
              <a:gd name="connsiteX92" fmla="*/ 201196 w 3160419"/>
              <a:gd name="connsiteY92" fmla="*/ 1600200 h 2267324"/>
              <a:gd name="connsiteX93" fmla="*/ 196434 w 3160419"/>
              <a:gd name="connsiteY93" fmla="*/ 1781175 h 2267324"/>
              <a:gd name="connsiteX94" fmla="*/ 315496 w 3160419"/>
              <a:gd name="connsiteY94" fmla="*/ 1857375 h 2267324"/>
              <a:gd name="connsiteX95" fmla="*/ 334546 w 3160419"/>
              <a:gd name="connsiteY95" fmla="*/ 1876425 h 2267324"/>
              <a:gd name="connsiteX96" fmla="*/ 563146 w 3160419"/>
              <a:gd name="connsiteY96" fmla="*/ 1890713 h 2267324"/>
              <a:gd name="connsiteX97" fmla="*/ 572671 w 3160419"/>
              <a:gd name="connsiteY97" fmla="*/ 1857375 h 2267324"/>
              <a:gd name="connsiteX98" fmla="*/ 658396 w 3160419"/>
              <a:gd name="connsiteY98" fmla="*/ 1857375 h 2267324"/>
              <a:gd name="connsiteX99" fmla="*/ 925096 w 3160419"/>
              <a:gd name="connsiteY99" fmla="*/ 1847850 h 2267324"/>
              <a:gd name="connsiteX100" fmla="*/ 963196 w 3160419"/>
              <a:gd name="connsiteY100" fmla="*/ 1847850 h 2267324"/>
              <a:gd name="connsiteX101" fmla="*/ 963196 w 3160419"/>
              <a:gd name="connsiteY101" fmla="*/ 1857375 h 2267324"/>
              <a:gd name="connsiteX102" fmla="*/ 972721 w 3160419"/>
              <a:gd name="connsiteY102" fmla="*/ 1871663 h 2267324"/>
              <a:gd name="connsiteX103" fmla="*/ 1106071 w 3160419"/>
              <a:gd name="connsiteY103" fmla="*/ 1881188 h 2267324"/>
              <a:gd name="connsiteX104" fmla="*/ 1201321 w 3160419"/>
              <a:gd name="connsiteY104" fmla="*/ 1919288 h 2267324"/>
              <a:gd name="connsiteX105" fmla="*/ 1258471 w 3160419"/>
              <a:gd name="connsiteY105" fmla="*/ 1914525 h 2267324"/>
              <a:gd name="connsiteX106" fmla="*/ 1344196 w 3160419"/>
              <a:gd name="connsiteY106" fmla="*/ 1943100 h 2267324"/>
              <a:gd name="connsiteX107" fmla="*/ 1344196 w 3160419"/>
              <a:gd name="connsiteY107" fmla="*/ 1971675 h 2267324"/>
              <a:gd name="connsiteX108" fmla="*/ 1429921 w 3160419"/>
              <a:gd name="connsiteY108" fmla="*/ 2014538 h 2267324"/>
              <a:gd name="connsiteX109" fmla="*/ 1477546 w 3160419"/>
              <a:gd name="connsiteY109" fmla="*/ 2009775 h 2267324"/>
              <a:gd name="connsiteX110" fmla="*/ 1496596 w 3160419"/>
              <a:gd name="connsiteY110" fmla="*/ 2043113 h 2267324"/>
              <a:gd name="connsiteX111" fmla="*/ 1601371 w 3160419"/>
              <a:gd name="connsiteY111" fmla="*/ 2066925 h 2267324"/>
              <a:gd name="connsiteX112" fmla="*/ 1977609 w 3160419"/>
              <a:gd name="connsiteY112" fmla="*/ 2057400 h 2267324"/>
              <a:gd name="connsiteX113" fmla="*/ 2134771 w 3160419"/>
              <a:gd name="connsiteY113" fmla="*/ 2028825 h 2267324"/>
              <a:gd name="connsiteX114" fmla="*/ 2153821 w 3160419"/>
              <a:gd name="connsiteY114" fmla="*/ 2019300 h 2267324"/>
              <a:gd name="connsiteX115" fmla="*/ 2344321 w 3160419"/>
              <a:gd name="connsiteY115" fmla="*/ 2019300 h 2267324"/>
              <a:gd name="connsiteX116" fmla="*/ 2344321 w 3160419"/>
              <a:gd name="connsiteY116" fmla="*/ 1981200 h 2267324"/>
              <a:gd name="connsiteX117" fmla="*/ 2439571 w 3160419"/>
              <a:gd name="connsiteY117" fmla="*/ 1971675 h 2267324"/>
              <a:gd name="connsiteX118" fmla="*/ 2458621 w 3160419"/>
              <a:gd name="connsiteY118" fmla="*/ 1962150 h 2267324"/>
              <a:gd name="connsiteX119" fmla="*/ 2734846 w 3160419"/>
              <a:gd name="connsiteY119" fmla="*/ 1962150 h 2267324"/>
              <a:gd name="connsiteX120" fmla="*/ 2734846 w 3160419"/>
              <a:gd name="connsiteY120" fmla="*/ 1933575 h 2267324"/>
              <a:gd name="connsiteX121" fmla="*/ 2801521 w 3160419"/>
              <a:gd name="connsiteY121" fmla="*/ 1943100 h 2267324"/>
              <a:gd name="connsiteX122" fmla="*/ 2801521 w 3160419"/>
              <a:gd name="connsiteY122" fmla="*/ 1905000 h 2267324"/>
              <a:gd name="connsiteX123" fmla="*/ 2858671 w 3160419"/>
              <a:gd name="connsiteY123" fmla="*/ 1876425 h 2267324"/>
              <a:gd name="connsiteX124" fmla="*/ 2915821 w 3160419"/>
              <a:gd name="connsiteY124" fmla="*/ 1819275 h 2267324"/>
              <a:gd name="connsiteX125" fmla="*/ 2939634 w 3160419"/>
              <a:gd name="connsiteY125" fmla="*/ 1800225 h 2267324"/>
              <a:gd name="connsiteX126" fmla="*/ 2944396 w 3160419"/>
              <a:gd name="connsiteY126" fmla="*/ 1733550 h 2267324"/>
              <a:gd name="connsiteX127" fmla="*/ 2753896 w 3160419"/>
              <a:gd name="connsiteY127" fmla="*/ 1728788 h 2267324"/>
              <a:gd name="connsiteX128" fmla="*/ 2715796 w 3160419"/>
              <a:gd name="connsiteY128" fmla="*/ 1752600 h 2267324"/>
              <a:gd name="connsiteX129" fmla="*/ 2658646 w 3160419"/>
              <a:gd name="connsiteY129" fmla="*/ 1762125 h 2267324"/>
              <a:gd name="connsiteX130" fmla="*/ 2534821 w 3160419"/>
              <a:gd name="connsiteY130" fmla="*/ 1847850 h 2267324"/>
              <a:gd name="connsiteX131" fmla="*/ 2363371 w 3160419"/>
              <a:gd name="connsiteY131" fmla="*/ 1866900 h 2267324"/>
              <a:gd name="connsiteX132" fmla="*/ 2249071 w 3160419"/>
              <a:gd name="connsiteY132" fmla="*/ 1857375 h 2267324"/>
              <a:gd name="connsiteX133" fmla="*/ 2153821 w 3160419"/>
              <a:gd name="connsiteY133" fmla="*/ 1809750 h 2267324"/>
              <a:gd name="connsiteX134" fmla="*/ 2068096 w 3160419"/>
              <a:gd name="connsiteY134" fmla="*/ 1724025 h 2267324"/>
              <a:gd name="connsiteX135" fmla="*/ 2025234 w 3160419"/>
              <a:gd name="connsiteY135" fmla="*/ 1638300 h 2267324"/>
              <a:gd name="connsiteX136" fmla="*/ 2015709 w 3160419"/>
              <a:gd name="connsiteY136" fmla="*/ 1581150 h 2267324"/>
              <a:gd name="connsiteX137" fmla="*/ 1991896 w 3160419"/>
              <a:gd name="connsiteY137" fmla="*/ 1562100 h 2267324"/>
              <a:gd name="connsiteX138" fmla="*/ 1934746 w 3160419"/>
              <a:gd name="connsiteY138" fmla="*/ 1438275 h 2267324"/>
              <a:gd name="connsiteX139" fmla="*/ 1891884 w 3160419"/>
              <a:gd name="connsiteY139" fmla="*/ 1381125 h 2267324"/>
              <a:gd name="connsiteX140" fmla="*/ 1468021 w 3160419"/>
              <a:gd name="connsiteY140" fmla="*/ 971550 h 2267324"/>
              <a:gd name="connsiteX141" fmla="*/ 1401346 w 3160419"/>
              <a:gd name="connsiteY141" fmla="*/ 914400 h 2267324"/>
              <a:gd name="connsiteX142" fmla="*/ 1372771 w 3160419"/>
              <a:gd name="connsiteY142" fmla="*/ 895350 h 2267324"/>
              <a:gd name="connsiteX143" fmla="*/ 1325146 w 3160419"/>
              <a:gd name="connsiteY143" fmla="*/ 847725 h 2267324"/>
              <a:gd name="connsiteX144" fmla="*/ 1277521 w 3160419"/>
              <a:gd name="connsiteY144" fmla="*/ 790575 h 2267324"/>
              <a:gd name="connsiteX145" fmla="*/ 1172746 w 3160419"/>
              <a:gd name="connsiteY145" fmla="*/ 647700 h 2267324"/>
              <a:gd name="connsiteX146" fmla="*/ 1163221 w 3160419"/>
              <a:gd name="connsiteY146" fmla="*/ 628650 h 2267324"/>
              <a:gd name="connsiteX147" fmla="*/ 1144171 w 3160419"/>
              <a:gd name="connsiteY147" fmla="*/ 552450 h 2267324"/>
              <a:gd name="connsiteX148" fmla="*/ 1115596 w 3160419"/>
              <a:gd name="connsiteY148" fmla="*/ 552450 h 2267324"/>
              <a:gd name="connsiteX149" fmla="*/ 1106071 w 3160419"/>
              <a:gd name="connsiteY149" fmla="*/ 523875 h 2267324"/>
              <a:gd name="connsiteX150" fmla="*/ 1087021 w 3160419"/>
              <a:gd name="connsiteY150" fmla="*/ 514350 h 2267324"/>
              <a:gd name="connsiteX151" fmla="*/ 1029871 w 3160419"/>
              <a:gd name="connsiteY151" fmla="*/ 409575 h 2267324"/>
              <a:gd name="connsiteX152" fmla="*/ 1001296 w 3160419"/>
              <a:gd name="connsiteY152" fmla="*/ 352425 h 2267324"/>
              <a:gd name="connsiteX153" fmla="*/ 963196 w 3160419"/>
              <a:gd name="connsiteY153" fmla="*/ 285750 h 2267324"/>
              <a:gd name="connsiteX154" fmla="*/ 925096 w 3160419"/>
              <a:gd name="connsiteY154" fmla="*/ 114300 h 2267324"/>
              <a:gd name="connsiteX155" fmla="*/ 944146 w 3160419"/>
              <a:gd name="connsiteY155" fmla="*/ 28575 h 2267324"/>
              <a:gd name="connsiteX156" fmla="*/ 1010821 w 3160419"/>
              <a:gd name="connsiteY156" fmla="*/ 0 h 226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3160419" h="2267324">
                <a:moveTo>
                  <a:pt x="1010821" y="0"/>
                </a:moveTo>
                <a:cubicBezTo>
                  <a:pt x="1026699" y="0"/>
                  <a:pt x="1042568" y="0"/>
                  <a:pt x="1058446" y="0"/>
                </a:cubicBezTo>
                <a:cubicBezTo>
                  <a:pt x="1092327" y="18857"/>
                  <a:pt x="1120902" y="44257"/>
                  <a:pt x="1144171" y="76200"/>
                </a:cubicBezTo>
                <a:cubicBezTo>
                  <a:pt x="1147343" y="82550"/>
                  <a:pt x="1150525" y="88900"/>
                  <a:pt x="1153696" y="95250"/>
                </a:cubicBezTo>
                <a:cubicBezTo>
                  <a:pt x="1153696" y="111125"/>
                  <a:pt x="1153696" y="127000"/>
                  <a:pt x="1153696" y="142875"/>
                </a:cubicBezTo>
                <a:cubicBezTo>
                  <a:pt x="1166774" y="182987"/>
                  <a:pt x="1182652" y="221087"/>
                  <a:pt x="1201321" y="257175"/>
                </a:cubicBezTo>
                <a:cubicBezTo>
                  <a:pt x="1214009" y="269847"/>
                  <a:pt x="1221943" y="285722"/>
                  <a:pt x="1225134" y="304800"/>
                </a:cubicBezTo>
                <a:cubicBezTo>
                  <a:pt x="1231525" y="311967"/>
                  <a:pt x="1239459" y="315142"/>
                  <a:pt x="1248946" y="314325"/>
                </a:cubicBezTo>
                <a:cubicBezTo>
                  <a:pt x="1255700" y="353713"/>
                  <a:pt x="1271568" y="388638"/>
                  <a:pt x="1296571" y="419100"/>
                </a:cubicBezTo>
                <a:cubicBezTo>
                  <a:pt x="1299829" y="427084"/>
                  <a:pt x="1306172" y="430260"/>
                  <a:pt x="1315621" y="428625"/>
                </a:cubicBezTo>
                <a:cubicBezTo>
                  <a:pt x="1312640" y="460414"/>
                  <a:pt x="1325337" y="482638"/>
                  <a:pt x="1353721" y="495300"/>
                </a:cubicBezTo>
                <a:cubicBezTo>
                  <a:pt x="1371114" y="510992"/>
                  <a:pt x="1383820" y="530042"/>
                  <a:pt x="1391821" y="552450"/>
                </a:cubicBezTo>
                <a:cubicBezTo>
                  <a:pt x="1400365" y="595315"/>
                  <a:pt x="1422587" y="627065"/>
                  <a:pt x="1458496" y="647700"/>
                </a:cubicBezTo>
                <a:cubicBezTo>
                  <a:pt x="1471193" y="657225"/>
                  <a:pt x="1483900" y="666750"/>
                  <a:pt x="1496596" y="676275"/>
                </a:cubicBezTo>
                <a:cubicBezTo>
                  <a:pt x="1499768" y="682625"/>
                  <a:pt x="1502950" y="688975"/>
                  <a:pt x="1506121" y="695325"/>
                </a:cubicBezTo>
                <a:cubicBezTo>
                  <a:pt x="1554204" y="756037"/>
                  <a:pt x="1605010" y="813187"/>
                  <a:pt x="1658521" y="866775"/>
                </a:cubicBezTo>
                <a:cubicBezTo>
                  <a:pt x="1704536" y="928745"/>
                  <a:pt x="1761686" y="976370"/>
                  <a:pt x="1829971" y="1009650"/>
                </a:cubicBezTo>
                <a:cubicBezTo>
                  <a:pt x="1829038" y="1035825"/>
                  <a:pt x="1838563" y="1042168"/>
                  <a:pt x="1858546" y="1028700"/>
                </a:cubicBezTo>
                <a:cubicBezTo>
                  <a:pt x="1882368" y="1089803"/>
                  <a:pt x="1920468" y="1140609"/>
                  <a:pt x="1972846" y="1181100"/>
                </a:cubicBezTo>
                <a:cubicBezTo>
                  <a:pt x="1992068" y="1168594"/>
                  <a:pt x="2003183" y="1174937"/>
                  <a:pt x="2006184" y="1200150"/>
                </a:cubicBezTo>
                <a:cubicBezTo>
                  <a:pt x="2009832" y="1194854"/>
                  <a:pt x="2014594" y="1191682"/>
                  <a:pt x="2020471" y="1190625"/>
                </a:cubicBezTo>
                <a:cubicBezTo>
                  <a:pt x="2036502" y="1201684"/>
                  <a:pt x="2053961" y="1211209"/>
                  <a:pt x="2072859" y="1219200"/>
                </a:cubicBezTo>
                <a:cubicBezTo>
                  <a:pt x="2080146" y="1218533"/>
                  <a:pt x="2084908" y="1215361"/>
                  <a:pt x="2087146" y="1209675"/>
                </a:cubicBezTo>
                <a:cubicBezTo>
                  <a:pt x="2116836" y="1197464"/>
                  <a:pt x="2139058" y="1176823"/>
                  <a:pt x="2153821" y="1147763"/>
                </a:cubicBezTo>
                <a:cubicBezTo>
                  <a:pt x="2198627" y="1131427"/>
                  <a:pt x="2239899" y="1110786"/>
                  <a:pt x="2277646" y="1085850"/>
                </a:cubicBezTo>
                <a:cubicBezTo>
                  <a:pt x="2364914" y="1071134"/>
                  <a:pt x="2450639" y="1074306"/>
                  <a:pt x="2534821" y="1095375"/>
                </a:cubicBezTo>
                <a:cubicBezTo>
                  <a:pt x="2567302" y="1117930"/>
                  <a:pt x="2602220" y="1136980"/>
                  <a:pt x="2639596" y="1152525"/>
                </a:cubicBezTo>
                <a:cubicBezTo>
                  <a:pt x="2645949" y="1165222"/>
                  <a:pt x="2655474" y="1174747"/>
                  <a:pt x="2668171" y="1181100"/>
                </a:cubicBezTo>
                <a:cubicBezTo>
                  <a:pt x="2708300" y="1234450"/>
                  <a:pt x="2740047" y="1291600"/>
                  <a:pt x="2763421" y="1352550"/>
                </a:cubicBezTo>
                <a:cubicBezTo>
                  <a:pt x="2770270" y="1396536"/>
                  <a:pt x="2775032" y="1440990"/>
                  <a:pt x="2777709" y="1485900"/>
                </a:cubicBezTo>
                <a:cubicBezTo>
                  <a:pt x="2781357" y="1491196"/>
                  <a:pt x="2786119" y="1494368"/>
                  <a:pt x="2791996" y="1495425"/>
                </a:cubicBezTo>
                <a:cubicBezTo>
                  <a:pt x="2795978" y="1502302"/>
                  <a:pt x="2802322" y="1507065"/>
                  <a:pt x="2811046" y="1509713"/>
                </a:cubicBezTo>
                <a:cubicBezTo>
                  <a:pt x="2878350" y="1511199"/>
                  <a:pt x="2945025" y="1512780"/>
                  <a:pt x="3011071" y="1514475"/>
                </a:cubicBezTo>
                <a:cubicBezTo>
                  <a:pt x="3014243" y="1514475"/>
                  <a:pt x="3017424" y="1514475"/>
                  <a:pt x="3020596" y="1514475"/>
                </a:cubicBezTo>
                <a:cubicBezTo>
                  <a:pt x="3033922" y="1527715"/>
                  <a:pt x="3049800" y="1537240"/>
                  <a:pt x="3068221" y="1543050"/>
                </a:cubicBezTo>
                <a:cubicBezTo>
                  <a:pt x="3071393" y="1543050"/>
                  <a:pt x="3074574" y="1543050"/>
                  <a:pt x="3077746" y="1543050"/>
                </a:cubicBezTo>
                <a:cubicBezTo>
                  <a:pt x="3076384" y="1559833"/>
                  <a:pt x="3079566" y="1575711"/>
                  <a:pt x="3087271" y="1590675"/>
                </a:cubicBezTo>
                <a:cubicBezTo>
                  <a:pt x="3105378" y="1605020"/>
                  <a:pt x="3121256" y="1620898"/>
                  <a:pt x="3134896" y="1638300"/>
                </a:cubicBezTo>
                <a:cubicBezTo>
                  <a:pt x="3138068" y="1638300"/>
                  <a:pt x="3141249" y="1638300"/>
                  <a:pt x="3144421" y="1638300"/>
                </a:cubicBezTo>
                <a:cubicBezTo>
                  <a:pt x="3158575" y="1694736"/>
                  <a:pt x="3163338" y="1751886"/>
                  <a:pt x="3158709" y="1809750"/>
                </a:cubicBezTo>
                <a:cubicBezTo>
                  <a:pt x="3145517" y="1819761"/>
                  <a:pt x="3135992" y="1832458"/>
                  <a:pt x="3130134" y="1847850"/>
                </a:cubicBezTo>
                <a:cubicBezTo>
                  <a:pt x="3126590" y="1884216"/>
                  <a:pt x="3118647" y="1919145"/>
                  <a:pt x="3106321" y="1952625"/>
                </a:cubicBezTo>
                <a:cubicBezTo>
                  <a:pt x="3089633" y="1969256"/>
                  <a:pt x="3076937" y="1988306"/>
                  <a:pt x="3068221" y="2009775"/>
                </a:cubicBezTo>
                <a:cubicBezTo>
                  <a:pt x="3024397" y="2039465"/>
                  <a:pt x="2983125" y="2071211"/>
                  <a:pt x="2944396" y="2105025"/>
                </a:cubicBezTo>
                <a:cubicBezTo>
                  <a:pt x="2898657" y="2123227"/>
                  <a:pt x="2851032" y="2137515"/>
                  <a:pt x="2801521" y="2147888"/>
                </a:cubicBezTo>
                <a:cubicBezTo>
                  <a:pt x="2772946" y="2151059"/>
                  <a:pt x="2744371" y="2154241"/>
                  <a:pt x="2715796" y="2157413"/>
                </a:cubicBezTo>
                <a:cubicBezTo>
                  <a:pt x="2707405" y="2164156"/>
                  <a:pt x="2701061" y="2172100"/>
                  <a:pt x="2696746" y="2181225"/>
                </a:cubicBezTo>
                <a:cubicBezTo>
                  <a:pt x="2674524" y="2181225"/>
                  <a:pt x="2652293" y="2181225"/>
                  <a:pt x="2630071" y="2181225"/>
                </a:cubicBezTo>
                <a:cubicBezTo>
                  <a:pt x="2585504" y="2179644"/>
                  <a:pt x="2541060" y="2181235"/>
                  <a:pt x="2496721" y="2185988"/>
                </a:cubicBezTo>
                <a:cubicBezTo>
                  <a:pt x="2484939" y="2188197"/>
                  <a:pt x="2475414" y="2192960"/>
                  <a:pt x="2468146" y="2200275"/>
                </a:cubicBezTo>
                <a:cubicBezTo>
                  <a:pt x="2388613" y="2196303"/>
                  <a:pt x="2312413" y="2205828"/>
                  <a:pt x="2239546" y="2228850"/>
                </a:cubicBezTo>
                <a:cubicBezTo>
                  <a:pt x="2169385" y="2242804"/>
                  <a:pt x="2099529" y="2252329"/>
                  <a:pt x="2029996" y="2257425"/>
                </a:cubicBezTo>
                <a:cubicBezTo>
                  <a:pt x="1890445" y="2265312"/>
                  <a:pt x="1750752" y="2268484"/>
                  <a:pt x="1610896" y="2266950"/>
                </a:cubicBezTo>
                <a:cubicBezTo>
                  <a:pt x="1595494" y="2261826"/>
                  <a:pt x="1579616" y="2258654"/>
                  <a:pt x="1563271" y="2257425"/>
                </a:cubicBezTo>
                <a:cubicBezTo>
                  <a:pt x="1502826" y="2250062"/>
                  <a:pt x="1442504" y="2238956"/>
                  <a:pt x="1382296" y="2224088"/>
                </a:cubicBezTo>
                <a:cubicBezTo>
                  <a:pt x="1369752" y="2207257"/>
                  <a:pt x="1353874" y="2194551"/>
                  <a:pt x="1334671" y="2185988"/>
                </a:cubicBezTo>
                <a:cubicBezTo>
                  <a:pt x="1297628" y="2166461"/>
                  <a:pt x="1259528" y="2149002"/>
                  <a:pt x="1220371" y="2133600"/>
                </a:cubicBezTo>
                <a:cubicBezTo>
                  <a:pt x="1202131" y="2136305"/>
                  <a:pt x="1186262" y="2133133"/>
                  <a:pt x="1172746" y="2124075"/>
                </a:cubicBezTo>
                <a:cubicBezTo>
                  <a:pt x="1155801" y="2106511"/>
                  <a:pt x="1133579" y="2100167"/>
                  <a:pt x="1106071" y="2105025"/>
                </a:cubicBezTo>
                <a:cubicBezTo>
                  <a:pt x="1089726" y="2103796"/>
                  <a:pt x="1073848" y="2100625"/>
                  <a:pt x="1058446" y="2095500"/>
                </a:cubicBezTo>
                <a:cubicBezTo>
                  <a:pt x="1025471" y="2086147"/>
                  <a:pt x="990543" y="2082975"/>
                  <a:pt x="953671" y="2085975"/>
                </a:cubicBezTo>
                <a:cubicBezTo>
                  <a:pt x="949690" y="2079098"/>
                  <a:pt x="943346" y="2074336"/>
                  <a:pt x="934621" y="2071688"/>
                </a:cubicBezTo>
                <a:cubicBezTo>
                  <a:pt x="858421" y="2065334"/>
                  <a:pt x="782221" y="2065334"/>
                  <a:pt x="706021" y="2071688"/>
                </a:cubicBezTo>
                <a:cubicBezTo>
                  <a:pt x="694239" y="2073897"/>
                  <a:pt x="684714" y="2078660"/>
                  <a:pt x="677446" y="2085975"/>
                </a:cubicBezTo>
                <a:cubicBezTo>
                  <a:pt x="602904" y="2099148"/>
                  <a:pt x="526704" y="2105501"/>
                  <a:pt x="448846" y="2105025"/>
                </a:cubicBezTo>
                <a:cubicBezTo>
                  <a:pt x="387162" y="2106721"/>
                  <a:pt x="326838" y="2100367"/>
                  <a:pt x="267871" y="2085975"/>
                </a:cubicBezTo>
                <a:cubicBezTo>
                  <a:pt x="248561" y="2087518"/>
                  <a:pt x="229511" y="2085927"/>
                  <a:pt x="210721" y="2081213"/>
                </a:cubicBezTo>
                <a:cubicBezTo>
                  <a:pt x="205425" y="2077565"/>
                  <a:pt x="202251" y="2072802"/>
                  <a:pt x="201196" y="2066925"/>
                </a:cubicBezTo>
                <a:cubicBezTo>
                  <a:pt x="178881" y="2058886"/>
                  <a:pt x="156656" y="2049361"/>
                  <a:pt x="134521" y="2038350"/>
                </a:cubicBezTo>
                <a:cubicBezTo>
                  <a:pt x="116099" y="2032540"/>
                  <a:pt x="100225" y="2023015"/>
                  <a:pt x="86896" y="2009775"/>
                </a:cubicBezTo>
                <a:cubicBezTo>
                  <a:pt x="83837" y="1995030"/>
                  <a:pt x="74312" y="1988677"/>
                  <a:pt x="58321" y="1990725"/>
                </a:cubicBezTo>
                <a:cubicBezTo>
                  <a:pt x="52718" y="1966312"/>
                  <a:pt x="43193" y="1944091"/>
                  <a:pt x="29746" y="1924050"/>
                </a:cubicBezTo>
                <a:cubicBezTo>
                  <a:pt x="5980" y="1832467"/>
                  <a:pt x="-3545" y="1738808"/>
                  <a:pt x="1171" y="1643063"/>
                </a:cubicBezTo>
                <a:cubicBezTo>
                  <a:pt x="2759" y="1581150"/>
                  <a:pt x="4346" y="1519238"/>
                  <a:pt x="5934" y="1457325"/>
                </a:cubicBezTo>
                <a:cubicBezTo>
                  <a:pt x="9108" y="1473203"/>
                  <a:pt x="12284" y="1489072"/>
                  <a:pt x="15459" y="1504950"/>
                </a:cubicBezTo>
                <a:cubicBezTo>
                  <a:pt x="16219" y="1442676"/>
                  <a:pt x="24156" y="1382354"/>
                  <a:pt x="39271" y="1323975"/>
                </a:cubicBezTo>
                <a:cubicBezTo>
                  <a:pt x="37134" y="1280551"/>
                  <a:pt x="43484" y="1239279"/>
                  <a:pt x="58321" y="1200150"/>
                </a:cubicBezTo>
                <a:cubicBezTo>
                  <a:pt x="54748" y="1134942"/>
                  <a:pt x="62687" y="1071439"/>
                  <a:pt x="82134" y="1009650"/>
                </a:cubicBezTo>
                <a:cubicBezTo>
                  <a:pt x="90018" y="865137"/>
                  <a:pt x="88431" y="722262"/>
                  <a:pt x="77371" y="581025"/>
                </a:cubicBezTo>
                <a:cubicBezTo>
                  <a:pt x="73292" y="494411"/>
                  <a:pt x="62179" y="408686"/>
                  <a:pt x="44034" y="323850"/>
                </a:cubicBezTo>
                <a:cubicBezTo>
                  <a:pt x="37683" y="317500"/>
                  <a:pt x="31334" y="311150"/>
                  <a:pt x="24984" y="304800"/>
                </a:cubicBezTo>
                <a:cubicBezTo>
                  <a:pt x="10891" y="240429"/>
                  <a:pt x="22004" y="183279"/>
                  <a:pt x="58321" y="133350"/>
                </a:cubicBezTo>
                <a:cubicBezTo>
                  <a:pt x="92223" y="135403"/>
                  <a:pt x="125560" y="132228"/>
                  <a:pt x="158334" y="123825"/>
                </a:cubicBezTo>
                <a:cubicBezTo>
                  <a:pt x="177203" y="134781"/>
                  <a:pt x="194665" y="147480"/>
                  <a:pt x="210721" y="161925"/>
                </a:cubicBezTo>
                <a:cubicBezTo>
                  <a:pt x="209177" y="181235"/>
                  <a:pt x="210764" y="200285"/>
                  <a:pt x="215484" y="219075"/>
                </a:cubicBezTo>
                <a:cubicBezTo>
                  <a:pt x="233032" y="238566"/>
                  <a:pt x="244144" y="260792"/>
                  <a:pt x="248821" y="285750"/>
                </a:cubicBezTo>
                <a:cubicBezTo>
                  <a:pt x="262901" y="338711"/>
                  <a:pt x="275601" y="392685"/>
                  <a:pt x="286921" y="447675"/>
                </a:cubicBezTo>
                <a:cubicBezTo>
                  <a:pt x="300420" y="631172"/>
                  <a:pt x="306770" y="815321"/>
                  <a:pt x="305971" y="1000125"/>
                </a:cubicBezTo>
                <a:cubicBezTo>
                  <a:pt x="291404" y="1068772"/>
                  <a:pt x="285053" y="1138618"/>
                  <a:pt x="286921" y="1209675"/>
                </a:cubicBezTo>
                <a:cubicBezTo>
                  <a:pt x="281040" y="1210732"/>
                  <a:pt x="276278" y="1213904"/>
                  <a:pt x="272634" y="1219200"/>
                </a:cubicBezTo>
                <a:cubicBezTo>
                  <a:pt x="273889" y="1266854"/>
                  <a:pt x="264364" y="1311307"/>
                  <a:pt x="244059" y="1352550"/>
                </a:cubicBezTo>
                <a:cubicBezTo>
                  <a:pt x="233089" y="1412615"/>
                  <a:pt x="225151" y="1472937"/>
                  <a:pt x="220246" y="1533525"/>
                </a:cubicBezTo>
                <a:cubicBezTo>
                  <a:pt x="206596" y="1553127"/>
                  <a:pt x="200247" y="1575359"/>
                  <a:pt x="201196" y="1600200"/>
                </a:cubicBezTo>
                <a:cubicBezTo>
                  <a:pt x="190211" y="1658807"/>
                  <a:pt x="188623" y="1719129"/>
                  <a:pt x="196434" y="1781175"/>
                </a:cubicBezTo>
                <a:cubicBezTo>
                  <a:pt x="219263" y="1831781"/>
                  <a:pt x="258951" y="1857175"/>
                  <a:pt x="315496" y="1857375"/>
                </a:cubicBezTo>
                <a:cubicBezTo>
                  <a:pt x="318671" y="1866900"/>
                  <a:pt x="325021" y="1873253"/>
                  <a:pt x="334546" y="1876425"/>
                </a:cubicBezTo>
                <a:cubicBezTo>
                  <a:pt x="408791" y="1891522"/>
                  <a:pt x="484991" y="1896285"/>
                  <a:pt x="563146" y="1890713"/>
                </a:cubicBezTo>
                <a:cubicBezTo>
                  <a:pt x="571119" y="1881083"/>
                  <a:pt x="574290" y="1869967"/>
                  <a:pt x="572671" y="1857375"/>
                </a:cubicBezTo>
                <a:cubicBezTo>
                  <a:pt x="601246" y="1857375"/>
                  <a:pt x="629821" y="1857375"/>
                  <a:pt x="658396" y="1857375"/>
                </a:cubicBezTo>
                <a:cubicBezTo>
                  <a:pt x="747150" y="1850870"/>
                  <a:pt x="836047" y="1847688"/>
                  <a:pt x="925096" y="1847850"/>
                </a:cubicBezTo>
                <a:cubicBezTo>
                  <a:pt x="937793" y="1847850"/>
                  <a:pt x="950499" y="1847850"/>
                  <a:pt x="963196" y="1847850"/>
                </a:cubicBezTo>
                <a:cubicBezTo>
                  <a:pt x="963196" y="1851022"/>
                  <a:pt x="963196" y="1854203"/>
                  <a:pt x="963196" y="1857375"/>
                </a:cubicBezTo>
                <a:cubicBezTo>
                  <a:pt x="964253" y="1863252"/>
                  <a:pt x="967425" y="1868015"/>
                  <a:pt x="972721" y="1871663"/>
                </a:cubicBezTo>
                <a:cubicBezTo>
                  <a:pt x="1017174" y="1874834"/>
                  <a:pt x="1061618" y="1878016"/>
                  <a:pt x="1106071" y="1881188"/>
                </a:cubicBezTo>
                <a:cubicBezTo>
                  <a:pt x="1136466" y="1898009"/>
                  <a:pt x="1168212" y="1910706"/>
                  <a:pt x="1201321" y="1919288"/>
                </a:cubicBezTo>
                <a:cubicBezTo>
                  <a:pt x="1221019" y="1925831"/>
                  <a:pt x="1240069" y="1924241"/>
                  <a:pt x="1258471" y="1914525"/>
                </a:cubicBezTo>
                <a:cubicBezTo>
                  <a:pt x="1285227" y="1929060"/>
                  <a:pt x="1313802" y="1938585"/>
                  <a:pt x="1344196" y="1943100"/>
                </a:cubicBezTo>
                <a:cubicBezTo>
                  <a:pt x="1344196" y="1952625"/>
                  <a:pt x="1344196" y="1962150"/>
                  <a:pt x="1344196" y="1971675"/>
                </a:cubicBezTo>
                <a:cubicBezTo>
                  <a:pt x="1374810" y="1980629"/>
                  <a:pt x="1403385" y="1994916"/>
                  <a:pt x="1429921" y="2014538"/>
                </a:cubicBezTo>
                <a:cubicBezTo>
                  <a:pt x="1446447" y="2020738"/>
                  <a:pt x="1462325" y="2019157"/>
                  <a:pt x="1477546" y="2009775"/>
                </a:cubicBezTo>
                <a:cubicBezTo>
                  <a:pt x="1484804" y="2020519"/>
                  <a:pt x="1491158" y="2031635"/>
                  <a:pt x="1496596" y="2043113"/>
                </a:cubicBezTo>
                <a:cubicBezTo>
                  <a:pt x="1533487" y="2045380"/>
                  <a:pt x="1568415" y="2053314"/>
                  <a:pt x="1601371" y="2066925"/>
                </a:cubicBezTo>
                <a:cubicBezTo>
                  <a:pt x="1726520" y="2069916"/>
                  <a:pt x="1851926" y="2066735"/>
                  <a:pt x="1977609" y="2057400"/>
                </a:cubicBezTo>
                <a:cubicBezTo>
                  <a:pt x="2032492" y="2054314"/>
                  <a:pt x="2084879" y="2044789"/>
                  <a:pt x="2134771" y="2028825"/>
                </a:cubicBezTo>
                <a:cubicBezTo>
                  <a:pt x="2144220" y="2030463"/>
                  <a:pt x="2150564" y="2027282"/>
                  <a:pt x="2153821" y="2019300"/>
                </a:cubicBezTo>
                <a:cubicBezTo>
                  <a:pt x="2217324" y="2019300"/>
                  <a:pt x="2280818" y="2019300"/>
                  <a:pt x="2344321" y="2019300"/>
                </a:cubicBezTo>
                <a:cubicBezTo>
                  <a:pt x="2344321" y="2006603"/>
                  <a:pt x="2344321" y="1993897"/>
                  <a:pt x="2344321" y="1981200"/>
                </a:cubicBezTo>
                <a:cubicBezTo>
                  <a:pt x="2378059" y="1984181"/>
                  <a:pt x="2409806" y="1981000"/>
                  <a:pt x="2439571" y="1971675"/>
                </a:cubicBezTo>
                <a:cubicBezTo>
                  <a:pt x="2442829" y="1963693"/>
                  <a:pt x="2449173" y="1960512"/>
                  <a:pt x="2458621" y="1962150"/>
                </a:cubicBezTo>
                <a:cubicBezTo>
                  <a:pt x="2550899" y="1953330"/>
                  <a:pt x="2642978" y="1953330"/>
                  <a:pt x="2734846" y="1962150"/>
                </a:cubicBezTo>
                <a:cubicBezTo>
                  <a:pt x="2734846" y="1952625"/>
                  <a:pt x="2734846" y="1943100"/>
                  <a:pt x="2734846" y="1933575"/>
                </a:cubicBezTo>
                <a:cubicBezTo>
                  <a:pt x="2757335" y="1935232"/>
                  <a:pt x="2779557" y="1938404"/>
                  <a:pt x="2801521" y="1943100"/>
                </a:cubicBezTo>
                <a:cubicBezTo>
                  <a:pt x="2801521" y="1930403"/>
                  <a:pt x="2801521" y="1917697"/>
                  <a:pt x="2801521" y="1905000"/>
                </a:cubicBezTo>
                <a:cubicBezTo>
                  <a:pt x="2828315" y="1909524"/>
                  <a:pt x="2847365" y="1899999"/>
                  <a:pt x="2858671" y="1876425"/>
                </a:cubicBezTo>
                <a:cubicBezTo>
                  <a:pt x="2885998" y="1865881"/>
                  <a:pt x="2905048" y="1846831"/>
                  <a:pt x="2915821" y="1819275"/>
                </a:cubicBezTo>
                <a:cubicBezTo>
                  <a:pt x="2924946" y="1814960"/>
                  <a:pt x="2932890" y="1808617"/>
                  <a:pt x="2939634" y="1800225"/>
                </a:cubicBezTo>
                <a:cubicBezTo>
                  <a:pt x="2944368" y="1778222"/>
                  <a:pt x="2945949" y="1756000"/>
                  <a:pt x="2944396" y="1733550"/>
                </a:cubicBezTo>
                <a:cubicBezTo>
                  <a:pt x="2882608" y="1722558"/>
                  <a:pt x="2819105" y="1720968"/>
                  <a:pt x="2753896" y="1728788"/>
                </a:cubicBezTo>
                <a:cubicBezTo>
                  <a:pt x="2738980" y="1734579"/>
                  <a:pt x="2726274" y="1742523"/>
                  <a:pt x="2715796" y="1752600"/>
                </a:cubicBezTo>
                <a:cubicBezTo>
                  <a:pt x="2695756" y="1749752"/>
                  <a:pt x="2676706" y="1752924"/>
                  <a:pt x="2658646" y="1762125"/>
                </a:cubicBezTo>
                <a:cubicBezTo>
                  <a:pt x="2616346" y="1789348"/>
                  <a:pt x="2575074" y="1817923"/>
                  <a:pt x="2534821" y="1847850"/>
                </a:cubicBezTo>
                <a:cubicBezTo>
                  <a:pt x="2479462" y="1861157"/>
                  <a:pt x="2422312" y="1867510"/>
                  <a:pt x="2363371" y="1866900"/>
                </a:cubicBezTo>
                <a:cubicBezTo>
                  <a:pt x="2324795" y="1866252"/>
                  <a:pt x="2286695" y="1863071"/>
                  <a:pt x="2249071" y="1857375"/>
                </a:cubicBezTo>
                <a:cubicBezTo>
                  <a:pt x="2217782" y="1842297"/>
                  <a:pt x="2186025" y="1826419"/>
                  <a:pt x="2153821" y="1809750"/>
                </a:cubicBezTo>
                <a:cubicBezTo>
                  <a:pt x="2122074" y="1784347"/>
                  <a:pt x="2093499" y="1755772"/>
                  <a:pt x="2068096" y="1724025"/>
                </a:cubicBezTo>
                <a:cubicBezTo>
                  <a:pt x="2056409" y="1694669"/>
                  <a:pt x="2042122" y="1666094"/>
                  <a:pt x="2025234" y="1638300"/>
                </a:cubicBezTo>
                <a:cubicBezTo>
                  <a:pt x="2022062" y="1619250"/>
                  <a:pt x="2018881" y="1600200"/>
                  <a:pt x="2015709" y="1581150"/>
                </a:cubicBezTo>
                <a:cubicBezTo>
                  <a:pt x="2008965" y="1572759"/>
                  <a:pt x="2001021" y="1566415"/>
                  <a:pt x="1991896" y="1562100"/>
                </a:cubicBezTo>
                <a:cubicBezTo>
                  <a:pt x="2005174" y="1505150"/>
                  <a:pt x="1986124" y="1463869"/>
                  <a:pt x="1934746" y="1438275"/>
                </a:cubicBezTo>
                <a:cubicBezTo>
                  <a:pt x="1918859" y="1420749"/>
                  <a:pt x="1904571" y="1401699"/>
                  <a:pt x="1891884" y="1381125"/>
                </a:cubicBezTo>
                <a:cubicBezTo>
                  <a:pt x="1755181" y="1239660"/>
                  <a:pt x="1613897" y="1103128"/>
                  <a:pt x="1468021" y="971550"/>
                </a:cubicBezTo>
                <a:cubicBezTo>
                  <a:pt x="1451457" y="945423"/>
                  <a:pt x="1429226" y="926373"/>
                  <a:pt x="1401346" y="914400"/>
                </a:cubicBezTo>
                <a:cubicBezTo>
                  <a:pt x="1396841" y="901008"/>
                  <a:pt x="1387316" y="894655"/>
                  <a:pt x="1372771" y="895350"/>
                </a:cubicBezTo>
                <a:cubicBezTo>
                  <a:pt x="1366418" y="869947"/>
                  <a:pt x="1350550" y="854078"/>
                  <a:pt x="1325146" y="847725"/>
                </a:cubicBezTo>
                <a:cubicBezTo>
                  <a:pt x="1316393" y="823065"/>
                  <a:pt x="1300515" y="804015"/>
                  <a:pt x="1277521" y="790575"/>
                </a:cubicBezTo>
                <a:cubicBezTo>
                  <a:pt x="1238574" y="745369"/>
                  <a:pt x="1203645" y="697744"/>
                  <a:pt x="1172746" y="647700"/>
                </a:cubicBezTo>
                <a:cubicBezTo>
                  <a:pt x="1169575" y="641350"/>
                  <a:pt x="1166393" y="635000"/>
                  <a:pt x="1163221" y="628650"/>
                </a:cubicBezTo>
                <a:cubicBezTo>
                  <a:pt x="1152372" y="604802"/>
                  <a:pt x="1146019" y="579403"/>
                  <a:pt x="1144171" y="552450"/>
                </a:cubicBezTo>
                <a:cubicBezTo>
                  <a:pt x="1134646" y="552450"/>
                  <a:pt x="1125121" y="552450"/>
                  <a:pt x="1115596" y="552450"/>
                </a:cubicBezTo>
                <a:cubicBezTo>
                  <a:pt x="1117854" y="540153"/>
                  <a:pt x="1114682" y="530628"/>
                  <a:pt x="1106071" y="523875"/>
                </a:cubicBezTo>
                <a:cubicBezTo>
                  <a:pt x="1096622" y="525510"/>
                  <a:pt x="1090279" y="522334"/>
                  <a:pt x="1087021" y="514350"/>
                </a:cubicBezTo>
                <a:cubicBezTo>
                  <a:pt x="1071543" y="477390"/>
                  <a:pt x="1052493" y="442466"/>
                  <a:pt x="1029871" y="409575"/>
                </a:cubicBezTo>
                <a:cubicBezTo>
                  <a:pt x="1017089" y="391850"/>
                  <a:pt x="1007564" y="372800"/>
                  <a:pt x="1001296" y="352425"/>
                </a:cubicBezTo>
                <a:cubicBezTo>
                  <a:pt x="999153" y="323414"/>
                  <a:pt x="986456" y="301189"/>
                  <a:pt x="963196" y="285750"/>
                </a:cubicBezTo>
                <a:cubicBezTo>
                  <a:pt x="949623" y="228846"/>
                  <a:pt x="936917" y="171696"/>
                  <a:pt x="925096" y="114300"/>
                </a:cubicBezTo>
                <a:cubicBezTo>
                  <a:pt x="924601" y="83433"/>
                  <a:pt x="930954" y="54858"/>
                  <a:pt x="944146" y="28575"/>
                </a:cubicBezTo>
                <a:cubicBezTo>
                  <a:pt x="973969" y="34216"/>
                  <a:pt x="996191" y="24691"/>
                  <a:pt x="1010821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55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A247DA7F-DB13-D353-D916-B78463BE20DC}"/>
              </a:ext>
            </a:extLst>
          </p:cNvPr>
          <p:cNvGrpSpPr/>
          <p:nvPr/>
        </p:nvGrpSpPr>
        <p:grpSpPr>
          <a:xfrm>
            <a:off x="6240016" y="1484784"/>
            <a:ext cx="5278884" cy="4603895"/>
            <a:chOff x="1262244" y="1290043"/>
            <a:chExt cx="9667512" cy="4386305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B066AAE2-56B4-75C4-6D7F-B74E2C2FB32A}"/>
                </a:ext>
              </a:extLst>
            </p:cNvPr>
            <p:cNvSpPr/>
            <p:nvPr/>
          </p:nvSpPr>
          <p:spPr>
            <a:xfrm>
              <a:off x="1262244" y="1290043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282D79DF-36D1-8774-E4AA-878F6F53BD36}"/>
                </a:ext>
              </a:extLst>
            </p:cNvPr>
            <p:cNvSpPr/>
            <p:nvPr/>
          </p:nvSpPr>
          <p:spPr>
            <a:xfrm>
              <a:off x="1262244" y="1364232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E3A33C6D-2C72-FD61-E756-3FD28CCBFA64}"/>
              </a:ext>
            </a:extLst>
          </p:cNvPr>
          <p:cNvGrpSpPr/>
          <p:nvPr/>
        </p:nvGrpSpPr>
        <p:grpSpPr>
          <a:xfrm>
            <a:off x="6872805" y="5173397"/>
            <a:ext cx="3975723" cy="786978"/>
            <a:chOff x="6767579" y="5011535"/>
            <a:chExt cx="4693417" cy="92904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AF048CE0-AFE8-16DC-1B3C-5173539D8E78}"/>
                </a:ext>
              </a:extLst>
            </p:cNvPr>
            <p:cNvGrpSpPr/>
            <p:nvPr/>
          </p:nvGrpSpPr>
          <p:grpSpPr>
            <a:xfrm>
              <a:off x="6767579" y="5011535"/>
              <a:ext cx="4693417" cy="929042"/>
              <a:chOff x="6767579" y="5011535"/>
              <a:chExt cx="4693417" cy="929042"/>
            </a:xfrm>
          </p:grpSpPr>
          <p:sp>
            <p:nvSpPr>
              <p:cNvPr id="15" name="任意多边形 116">
                <a:extLst>
                  <a:ext uri="{FF2B5EF4-FFF2-40B4-BE49-F238E27FC236}">
                    <a16:creationId xmlns:a16="http://schemas.microsoft.com/office/drawing/2014/main" xmlns="" id="{B7315002-BC01-96DE-82D6-E60E7EEDA15A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767579" y="5011535"/>
                <a:ext cx="4693417" cy="929042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818" h="1547">
                    <a:moveTo>
                      <a:pt x="774" y="0"/>
                    </a:moveTo>
                    <a:lnTo>
                      <a:pt x="7044" y="0"/>
                    </a:lnTo>
                    <a:cubicBezTo>
                      <a:pt x="7471" y="0"/>
                      <a:pt x="7818" y="346"/>
                      <a:pt x="7818" y="774"/>
                    </a:cubicBezTo>
                    <a:cubicBezTo>
                      <a:pt x="7818" y="1201"/>
                      <a:pt x="7471" y="1547"/>
                      <a:pt x="7044" y="1547"/>
                    </a:cubicBezTo>
                    <a:lnTo>
                      <a:pt x="774" y="1547"/>
                    </a:lnTo>
                    <a:cubicBezTo>
                      <a:pt x="346" y="1547"/>
                      <a:pt x="0" y="1201"/>
                      <a:pt x="0" y="774"/>
                    </a:cubicBezTo>
                    <a:cubicBezTo>
                      <a:pt x="0" y="346"/>
                      <a:pt x="346" y="0"/>
                      <a:pt x="77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0" scaled="1"/>
              </a:gradFill>
              <a:ln w="13790" cap="flat">
                <a:solidFill>
                  <a:schemeClr val="bg2">
                    <a:lumMod val="90000"/>
                    <a:alpha val="20000"/>
                  </a:schemeClr>
                </a:solidFill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序号">
                <a:extLst>
                  <a:ext uri="{FF2B5EF4-FFF2-40B4-BE49-F238E27FC236}">
                    <a16:creationId xmlns:a16="http://schemas.microsoft.com/office/drawing/2014/main" xmlns="" id="{D6A7166E-E220-DBB2-4152-9B570C0EE828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6910565" y="5182205"/>
                <a:ext cx="608640" cy="60864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74000">
                    <a:schemeClr val="accent1"/>
                  </a:gs>
                </a:gsLst>
                <a:lin ang="2700000" scaled="1"/>
              </a:gradFill>
              <a:ln w="13790" cap="flat">
                <a:noFill/>
                <a:prstDash val="solid"/>
                <a:miter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lvl="0"/>
              </a:lstStyle>
              <a:p>
                <a:pPr algn="ctr"/>
                <a:endParaRPr lang="en-US" b="1" dirty="0">
                  <a:solidFill>
                    <a:srgbClr val="FFFFFF"/>
                  </a:solidFill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xmlns="" id="{DE898123-C039-2149-FC0F-7D6955E46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7057995" y="5312690"/>
              <a:ext cx="288032" cy="371409"/>
            </a:xfrm>
            <a:prstGeom prst="rect">
              <a:avLst/>
            </a:prstGeom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2970E883-05FE-AD26-C0BA-D9047D9EF912}"/>
              </a:ext>
            </a:extLst>
          </p:cNvPr>
          <p:cNvGrpSpPr/>
          <p:nvPr/>
        </p:nvGrpSpPr>
        <p:grpSpPr>
          <a:xfrm>
            <a:off x="6872805" y="2154863"/>
            <a:ext cx="3975723" cy="899835"/>
            <a:chOff x="6767579" y="5011535"/>
            <a:chExt cx="4693417" cy="1089264"/>
          </a:xfrm>
        </p:grpSpPr>
        <p:sp>
          <p:nvSpPr>
            <p:cNvPr id="45" name="任意多边形 116">
              <a:extLst>
                <a:ext uri="{FF2B5EF4-FFF2-40B4-BE49-F238E27FC236}">
                  <a16:creationId xmlns:a16="http://schemas.microsoft.com/office/drawing/2014/main" xmlns="" id="{7D47FC52-69B9-C1C8-D5AD-5511B54D129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67579" y="5011535"/>
              <a:ext cx="4693417" cy="108926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18" h="1547">
                  <a:moveTo>
                    <a:pt x="774" y="0"/>
                  </a:moveTo>
                  <a:lnTo>
                    <a:pt x="7044" y="0"/>
                  </a:lnTo>
                  <a:cubicBezTo>
                    <a:pt x="7471" y="0"/>
                    <a:pt x="7818" y="346"/>
                    <a:pt x="7818" y="774"/>
                  </a:cubicBezTo>
                  <a:cubicBezTo>
                    <a:pt x="7818" y="1201"/>
                    <a:pt x="7471" y="1547"/>
                    <a:pt x="7044" y="1547"/>
                  </a:cubicBezTo>
                  <a:lnTo>
                    <a:pt x="774" y="1547"/>
                  </a:lnTo>
                  <a:cubicBezTo>
                    <a:pt x="346" y="1547"/>
                    <a:pt x="0" y="1201"/>
                    <a:pt x="0" y="774"/>
                  </a:cubicBezTo>
                  <a:cubicBezTo>
                    <a:pt x="0" y="346"/>
                    <a:pt x="346" y="0"/>
                    <a:pt x="77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 w="13790" cap="flat">
              <a:solidFill>
                <a:schemeClr val="bg2">
                  <a:lumMod val="90000"/>
                  <a:alpha val="20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6" name="序号">
              <a:extLst>
                <a:ext uri="{FF2B5EF4-FFF2-40B4-BE49-F238E27FC236}">
                  <a16:creationId xmlns:a16="http://schemas.microsoft.com/office/drawing/2014/main" xmlns="" id="{1779B14F-1C44-FE36-6113-07A48D980290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910565" y="5182205"/>
              <a:ext cx="608640" cy="608640"/>
            </a:xfrm>
            <a:prstGeom prst="ellipse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2700000" scaled="1"/>
            </a:gradFill>
            <a:ln w="13790" cap="flat">
              <a:noFill/>
              <a:prstDash val="solid"/>
              <a:miter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lvl="0"/>
            </a:lstStyle>
            <a:p>
              <a:pPr algn="ctr"/>
              <a:endParaRPr lang="en-US" b="1" dirty="0">
                <a:solidFill>
                  <a:srgbClr val="FFFFFF"/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4" name="图形 43">
            <a:extLst>
              <a:ext uri="{FF2B5EF4-FFF2-40B4-BE49-F238E27FC236}">
                <a16:creationId xmlns:a16="http://schemas.microsoft.com/office/drawing/2014/main" xmlns="" id="{7A7B74DC-66ED-403F-AFC8-9FCED72225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118812" y="2409968"/>
            <a:ext cx="243988" cy="314615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04C9E547-CDB1-041D-FC0C-F91C7162F3EA}"/>
              </a:ext>
            </a:extLst>
          </p:cNvPr>
          <p:cNvGrpSpPr/>
          <p:nvPr/>
        </p:nvGrpSpPr>
        <p:grpSpPr>
          <a:xfrm>
            <a:off x="6872805" y="3212976"/>
            <a:ext cx="3975723" cy="786978"/>
            <a:chOff x="6767579" y="5011535"/>
            <a:chExt cx="4693417" cy="929042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xmlns="" id="{9D5812CF-2407-8C9C-715B-77D3D9FB3661}"/>
                </a:ext>
              </a:extLst>
            </p:cNvPr>
            <p:cNvGrpSpPr/>
            <p:nvPr/>
          </p:nvGrpSpPr>
          <p:grpSpPr>
            <a:xfrm>
              <a:off x="6767579" y="5011535"/>
              <a:ext cx="4693417" cy="929042"/>
              <a:chOff x="6767579" y="5011535"/>
              <a:chExt cx="4693417" cy="929042"/>
            </a:xfrm>
          </p:grpSpPr>
          <p:sp>
            <p:nvSpPr>
              <p:cNvPr id="50" name="任意多边形 116">
                <a:extLst>
                  <a:ext uri="{FF2B5EF4-FFF2-40B4-BE49-F238E27FC236}">
                    <a16:creationId xmlns:a16="http://schemas.microsoft.com/office/drawing/2014/main" xmlns="" id="{EE7AE4B3-7BCA-641E-CADF-12FFD0593B09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767579" y="5011535"/>
                <a:ext cx="4693417" cy="929042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818" h="1547">
                    <a:moveTo>
                      <a:pt x="774" y="0"/>
                    </a:moveTo>
                    <a:lnTo>
                      <a:pt x="7044" y="0"/>
                    </a:lnTo>
                    <a:cubicBezTo>
                      <a:pt x="7471" y="0"/>
                      <a:pt x="7818" y="346"/>
                      <a:pt x="7818" y="774"/>
                    </a:cubicBezTo>
                    <a:cubicBezTo>
                      <a:pt x="7818" y="1201"/>
                      <a:pt x="7471" y="1547"/>
                      <a:pt x="7044" y="1547"/>
                    </a:cubicBezTo>
                    <a:lnTo>
                      <a:pt x="774" y="1547"/>
                    </a:lnTo>
                    <a:cubicBezTo>
                      <a:pt x="346" y="1547"/>
                      <a:pt x="0" y="1201"/>
                      <a:pt x="0" y="774"/>
                    </a:cubicBezTo>
                    <a:cubicBezTo>
                      <a:pt x="0" y="346"/>
                      <a:pt x="346" y="0"/>
                      <a:pt x="77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0" scaled="1"/>
              </a:gradFill>
              <a:ln w="13790" cap="flat">
                <a:solidFill>
                  <a:schemeClr val="bg2">
                    <a:lumMod val="90000"/>
                    <a:alpha val="20000"/>
                  </a:schemeClr>
                </a:solidFill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序号">
                <a:extLst>
                  <a:ext uri="{FF2B5EF4-FFF2-40B4-BE49-F238E27FC236}">
                    <a16:creationId xmlns:a16="http://schemas.microsoft.com/office/drawing/2014/main" xmlns="" id="{94DCCC1B-C735-C4D6-A14D-E09C987911AF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910565" y="5182205"/>
                <a:ext cx="608640" cy="60864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74000">
                    <a:schemeClr val="accent1"/>
                  </a:gs>
                </a:gsLst>
                <a:lin ang="2700000" scaled="1"/>
              </a:gradFill>
              <a:ln w="13790" cap="flat">
                <a:noFill/>
                <a:prstDash val="solid"/>
                <a:miter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lvl="0"/>
              </a:lstStyle>
              <a:p>
                <a:pPr algn="ctr"/>
                <a:endParaRPr lang="en-US" b="1" dirty="0">
                  <a:solidFill>
                    <a:srgbClr val="FFFFFF"/>
                  </a:solidFill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49" name="图形 48">
              <a:extLst>
                <a:ext uri="{FF2B5EF4-FFF2-40B4-BE49-F238E27FC236}">
                  <a16:creationId xmlns:a16="http://schemas.microsoft.com/office/drawing/2014/main" xmlns="" id="{E237C5A6-7B80-F54D-A541-DDD9EB363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7057995" y="5312690"/>
              <a:ext cx="288032" cy="371409"/>
            </a:xfrm>
            <a:prstGeom prst="rect">
              <a:avLst/>
            </a:prstGeom>
          </p:spPr>
        </p:pic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C8EBE304-8888-8C72-0526-7098BAA79B20}"/>
              </a:ext>
            </a:extLst>
          </p:cNvPr>
          <p:cNvGrpSpPr/>
          <p:nvPr/>
        </p:nvGrpSpPr>
        <p:grpSpPr>
          <a:xfrm>
            <a:off x="6872805" y="4215225"/>
            <a:ext cx="3975723" cy="786978"/>
            <a:chOff x="6767579" y="5011535"/>
            <a:chExt cx="4693417" cy="929042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="" id="{AF67EA3D-F1BA-CF24-5D54-4431867DC1E0}"/>
                </a:ext>
              </a:extLst>
            </p:cNvPr>
            <p:cNvGrpSpPr/>
            <p:nvPr/>
          </p:nvGrpSpPr>
          <p:grpSpPr>
            <a:xfrm>
              <a:off x="6767579" y="5011535"/>
              <a:ext cx="4693417" cy="929042"/>
              <a:chOff x="6767579" y="5011535"/>
              <a:chExt cx="4693417" cy="929042"/>
            </a:xfrm>
          </p:grpSpPr>
          <p:sp>
            <p:nvSpPr>
              <p:cNvPr id="55" name="任意多边形 116">
                <a:extLst>
                  <a:ext uri="{FF2B5EF4-FFF2-40B4-BE49-F238E27FC236}">
                    <a16:creationId xmlns:a16="http://schemas.microsoft.com/office/drawing/2014/main" xmlns="" id="{3C350D5D-FB4A-117A-8F88-FCA71B0F6118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6767579" y="5011535"/>
                <a:ext cx="4693417" cy="929042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818" h="1547">
                    <a:moveTo>
                      <a:pt x="774" y="0"/>
                    </a:moveTo>
                    <a:lnTo>
                      <a:pt x="7044" y="0"/>
                    </a:lnTo>
                    <a:cubicBezTo>
                      <a:pt x="7471" y="0"/>
                      <a:pt x="7818" y="346"/>
                      <a:pt x="7818" y="774"/>
                    </a:cubicBezTo>
                    <a:cubicBezTo>
                      <a:pt x="7818" y="1201"/>
                      <a:pt x="7471" y="1547"/>
                      <a:pt x="7044" y="1547"/>
                    </a:cubicBezTo>
                    <a:lnTo>
                      <a:pt x="774" y="1547"/>
                    </a:lnTo>
                    <a:cubicBezTo>
                      <a:pt x="346" y="1547"/>
                      <a:pt x="0" y="1201"/>
                      <a:pt x="0" y="774"/>
                    </a:cubicBezTo>
                    <a:cubicBezTo>
                      <a:pt x="0" y="346"/>
                      <a:pt x="346" y="0"/>
                      <a:pt x="77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0" scaled="1"/>
              </a:gradFill>
              <a:ln w="13790" cap="flat">
                <a:solidFill>
                  <a:schemeClr val="bg2">
                    <a:lumMod val="90000"/>
                    <a:alpha val="20000"/>
                  </a:schemeClr>
                </a:solidFill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序号">
                <a:extLst>
                  <a:ext uri="{FF2B5EF4-FFF2-40B4-BE49-F238E27FC236}">
                    <a16:creationId xmlns:a16="http://schemas.microsoft.com/office/drawing/2014/main" xmlns="" id="{B5FCE826-59BE-703B-C54F-1DED8D7FF6F1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910565" y="5182205"/>
                <a:ext cx="608640" cy="60864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74000">
                    <a:schemeClr val="accent1"/>
                  </a:gs>
                </a:gsLst>
                <a:lin ang="2700000" scaled="1"/>
              </a:gradFill>
              <a:ln w="13790" cap="flat">
                <a:noFill/>
                <a:prstDash val="solid"/>
                <a:miter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lvl="0"/>
              </a:lstStyle>
              <a:p>
                <a:pPr algn="ctr"/>
                <a:endParaRPr lang="en-US" b="1" dirty="0">
                  <a:solidFill>
                    <a:srgbClr val="FFFFFF"/>
                  </a:solidFill>
                  <a:ea typeface="微软雅黑" panose="020B0503020204020204" pitchFamily="3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54" name="图形 53">
              <a:extLst>
                <a:ext uri="{FF2B5EF4-FFF2-40B4-BE49-F238E27FC236}">
                  <a16:creationId xmlns:a16="http://schemas.microsoft.com/office/drawing/2014/main" xmlns="" id="{074DB45B-10AC-7FDB-BE4E-8B67374EB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7057995" y="5312690"/>
              <a:ext cx="288032" cy="371409"/>
            </a:xfrm>
            <a:prstGeom prst="rect">
              <a:avLst/>
            </a:prstGeom>
          </p:spPr>
        </p:pic>
      </p:grp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C9823F47-5BDF-7B1C-3A1C-8C0A8A62F41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47528" y="360000"/>
            <a:ext cx="2952328" cy="7200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有效性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7731E92-5731-6EAF-5551-2774D8D95C38}"/>
              </a:ext>
            </a:extLst>
          </p:cNvPr>
          <p:cNvSpPr txBox="1"/>
          <p:nvPr/>
        </p:nvSpPr>
        <p:spPr>
          <a:xfrm>
            <a:off x="623888" y="349876"/>
            <a:ext cx="1151632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r>
              <a:rPr lang="en-US" altLang="zh-CN" sz="3600" b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4400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01EA9491-9CCA-A393-C310-6B638BB21146}"/>
              </a:ext>
            </a:extLst>
          </p:cNvPr>
          <p:cNvCxnSpPr>
            <a:cxnSpLocks/>
          </p:cNvCxnSpPr>
          <p:nvPr/>
        </p:nvCxnSpPr>
        <p:spPr>
          <a:xfrm>
            <a:off x="1559496" y="476672"/>
            <a:ext cx="0" cy="476672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对角圆角 9">
            <a:extLst>
              <a:ext uri="{FF2B5EF4-FFF2-40B4-BE49-F238E27FC236}">
                <a16:creationId xmlns:a16="http://schemas.microsoft.com/office/drawing/2014/main" xmlns="" id="{120BA4BA-C4CC-37BE-5725-2BB0B922C2CE}"/>
              </a:ext>
            </a:extLst>
          </p:cNvPr>
          <p:cNvSpPr/>
          <p:nvPr/>
        </p:nvSpPr>
        <p:spPr>
          <a:xfrm>
            <a:off x="7118812" y="1390608"/>
            <a:ext cx="3312369" cy="501505"/>
          </a:xfrm>
          <a:prstGeom prst="round2DiagRect">
            <a:avLst>
              <a:gd name="adj1" fmla="val 30102"/>
              <a:gd name="adj2" fmla="val 0"/>
            </a:avLst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000" algn="ctr" defTabSz="609585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临床指南</a:t>
            </a:r>
            <a:r>
              <a:rPr lang="en-US" altLang="zh-CN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诊疗规范推荐情况</a:t>
            </a:r>
          </a:p>
        </p:txBody>
      </p:sp>
      <p:sp>
        <p:nvSpPr>
          <p:cNvPr id="16" name="项标题">
            <a:extLst>
              <a:ext uri="{FF2B5EF4-FFF2-40B4-BE49-F238E27FC236}">
                <a16:creationId xmlns:a16="http://schemas.microsoft.com/office/drawing/2014/main" xmlns="" id="{B64C282F-9457-BEE9-F794-EDB8B04FA63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824192" y="5382085"/>
            <a:ext cx="3331817" cy="63920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推荐级别：</a:t>
            </a: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类</a:t>
            </a:r>
            <a:endParaRPr lang="en-US" altLang="zh-CN" sz="1600" b="1" dirty="0">
              <a:solidFill>
                <a:schemeClr val="accent2">
                  <a:lumMod val="75000"/>
                </a:schemeClr>
              </a:solidFill>
              <a:ea typeface="微软雅黑" panose="020B0503020204020204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711368D3-302C-54AC-6ECD-1A1212BBC3BF}"/>
              </a:ext>
            </a:extLst>
          </p:cNvPr>
          <p:cNvSpPr txBox="1"/>
          <p:nvPr/>
        </p:nvSpPr>
        <p:spPr>
          <a:xfrm>
            <a:off x="7712458" y="5271469"/>
            <a:ext cx="3729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中国老年糖尿病诊疗指南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(2024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30" name="项标题">
            <a:extLst>
              <a:ext uri="{FF2B5EF4-FFF2-40B4-BE49-F238E27FC236}">
                <a16:creationId xmlns:a16="http://schemas.microsoft.com/office/drawing/2014/main" xmlns="" id="{89AC4AA0-1200-A118-81CB-0A115377C4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824192" y="4445981"/>
            <a:ext cx="3331817" cy="63920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推荐级别：</a:t>
            </a: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类</a:t>
            </a:r>
            <a:endParaRPr lang="en-US" altLang="zh-CN" sz="1600" b="1" dirty="0">
              <a:solidFill>
                <a:schemeClr val="accent2">
                  <a:lumMod val="75000"/>
                </a:schemeClr>
              </a:solidFill>
              <a:ea typeface="微软雅黑" panose="020B0503020204020204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8E911659-6517-3776-4582-9AA45B449927}"/>
              </a:ext>
            </a:extLst>
          </p:cNvPr>
          <p:cNvSpPr txBox="1"/>
          <p:nvPr/>
        </p:nvSpPr>
        <p:spPr>
          <a:xfrm>
            <a:off x="7731166" y="4293096"/>
            <a:ext cx="3729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中国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型糖尿病防治指南（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年版）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57" name="项标题">
            <a:extLst>
              <a:ext uri="{FF2B5EF4-FFF2-40B4-BE49-F238E27FC236}">
                <a16:creationId xmlns:a16="http://schemas.microsoft.com/office/drawing/2014/main" xmlns="" id="{C22E457E-0903-816A-E8F2-6B687B2A640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824192" y="3600949"/>
            <a:ext cx="3858474" cy="2721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推荐级别：强烈推荐，高质量证据</a:t>
            </a:r>
            <a:endParaRPr lang="en-US" altLang="zh-CN" sz="1600" b="1" dirty="0">
              <a:solidFill>
                <a:schemeClr val="accent2">
                  <a:lumMod val="75000"/>
                </a:schemeClr>
              </a:solidFill>
              <a:ea typeface="微软雅黑" panose="020B0503020204020204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xmlns="" id="{C620CA98-5ED4-C929-905A-3007942BB893}"/>
              </a:ext>
            </a:extLst>
          </p:cNvPr>
          <p:cNvSpPr txBox="1"/>
          <p:nvPr/>
        </p:nvSpPr>
        <p:spPr>
          <a:xfrm>
            <a:off x="7731166" y="3291811"/>
            <a:ext cx="3729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美国医师协会临床指南（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版）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59" name="项标题">
            <a:extLst>
              <a:ext uri="{FF2B5EF4-FFF2-40B4-BE49-F238E27FC236}">
                <a16:creationId xmlns:a16="http://schemas.microsoft.com/office/drawing/2014/main" xmlns="" id="{CB800089-E495-9B7C-7665-67C2609D758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822232" y="2615252"/>
            <a:ext cx="3331817" cy="4809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推荐级别：</a:t>
            </a: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类</a:t>
            </a:r>
            <a:endParaRPr lang="en-US" altLang="zh-CN" sz="1600" b="1" dirty="0">
              <a:solidFill>
                <a:schemeClr val="accent2">
                  <a:lumMod val="75000"/>
                </a:schemeClr>
              </a:solidFill>
              <a:ea typeface="微软雅黑" panose="020B0503020204020204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3F8148CC-8D68-C9A8-4723-7A4816A6AC29}"/>
              </a:ext>
            </a:extLst>
          </p:cNvPr>
          <p:cNvSpPr txBox="1"/>
          <p:nvPr/>
        </p:nvSpPr>
        <p:spPr>
          <a:xfrm>
            <a:off x="7731166" y="2246394"/>
            <a:ext cx="3621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美国糖尿病协会（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）糖尿病诊疗标准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(2024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xmlns="" id="{ADDB2323-BCFE-2652-BDA5-16C4E4EF5501}"/>
              </a:ext>
            </a:extLst>
          </p:cNvPr>
          <p:cNvGrpSpPr/>
          <p:nvPr/>
        </p:nvGrpSpPr>
        <p:grpSpPr>
          <a:xfrm>
            <a:off x="660399" y="1484784"/>
            <a:ext cx="5214765" cy="4603895"/>
            <a:chOff x="1262244" y="1290043"/>
            <a:chExt cx="9667512" cy="4386305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xmlns="" id="{F8E93DE1-9B89-8927-7FE0-D5D07339169B}"/>
                </a:ext>
              </a:extLst>
            </p:cNvPr>
            <p:cNvSpPr/>
            <p:nvPr/>
          </p:nvSpPr>
          <p:spPr>
            <a:xfrm>
              <a:off x="1262244" y="1290043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xmlns="" id="{ECC97524-1DCB-D471-3308-0BB7D4596BA3}"/>
                </a:ext>
              </a:extLst>
            </p:cNvPr>
            <p:cNvSpPr/>
            <p:nvPr/>
          </p:nvSpPr>
          <p:spPr>
            <a:xfrm>
              <a:off x="1262244" y="1364232"/>
              <a:ext cx="9667512" cy="4312116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381000" dist="50800" dir="5400000" algn="ctr" rotWithShape="0">
                <a:srgbClr val="4472C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</p:grpSp>
      <p:sp>
        <p:nvSpPr>
          <p:cNvPr id="64" name="矩形: 对角圆角 63">
            <a:extLst>
              <a:ext uri="{FF2B5EF4-FFF2-40B4-BE49-F238E27FC236}">
                <a16:creationId xmlns:a16="http://schemas.microsoft.com/office/drawing/2014/main" xmlns="" id="{8F26EC24-02B1-388D-198E-9753BF26A994}"/>
              </a:ext>
            </a:extLst>
          </p:cNvPr>
          <p:cNvSpPr/>
          <p:nvPr/>
        </p:nvSpPr>
        <p:spPr>
          <a:xfrm>
            <a:off x="839416" y="1318811"/>
            <a:ext cx="4682528" cy="720000"/>
          </a:xfrm>
          <a:prstGeom prst="round2DiagRect">
            <a:avLst>
              <a:gd name="adj1" fmla="val 30102"/>
              <a:gd name="adj2" fmla="val 0"/>
            </a:avLst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203200" dist="38100" dir="2700000" sx="102000" sy="102000" algn="tl" rotWithShape="0">
              <a:srgbClr val="330CC0">
                <a:alpha val="25000"/>
              </a:srgbClr>
            </a:outerShdw>
          </a:effectLst>
          <a:scene3d>
            <a:camera prst="orthographicFront"/>
            <a:lightRig rig="balanced" dir="t">
              <a:rot lat="0" lon="0" rev="6600000"/>
            </a:lightRig>
          </a:scene3d>
          <a:sp3d>
            <a:bevelT w="127000" h="31750"/>
          </a:sp3d>
        </p:spPr>
        <p:txBody>
          <a:bodyPr vert="horz" wrap="square" lIns="0" tIns="0" rIns="91440" bIns="45720" numCol="1" anchor="ctr" anchorCtr="0" compatLnSpc="1">
            <a:noAutofit/>
          </a:bodyPr>
          <a:lstStyle/>
          <a:p>
            <a:pPr marL="36000" algn="ctr" defTabSz="609585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国家药监局药品审评中心出具的</a:t>
            </a:r>
            <a:r>
              <a:rPr lang="en-US" altLang="zh-CN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技术评审报告</a:t>
            </a:r>
            <a:r>
              <a:rPr lang="en-US" altLang="zh-CN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lang="zh-CN" altLang="en-US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中关于本药品有效性的描述</a:t>
            </a:r>
          </a:p>
        </p:txBody>
      </p:sp>
      <p:sp>
        <p:nvSpPr>
          <p:cNvPr id="65" name="内容占位符 1">
            <a:extLst>
              <a:ext uri="{FF2B5EF4-FFF2-40B4-BE49-F238E27FC236}">
                <a16:creationId xmlns:a16="http://schemas.microsoft.com/office/drawing/2014/main" xmlns="" id="{B46F96FE-AA47-65FE-58F7-464DB1E5DA5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035991" y="2547250"/>
            <a:ext cx="4439046" cy="303846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微软雅黑" panose="020B0503020204020204" charset="-122"/>
              <a:buNone/>
              <a:defRPr/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采用随机、双盲、安慰剂对照、平行组比较设计，在使用二甲双胍或二甲双胍联合磺脲类药物治疗血糖控制不佳的 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型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糖尿病成人患者中，评估每日一次 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10mg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 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25mg 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恩格列净给药 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24 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周后与安慰剂对比的疗效和安全性。研究结果显示恩格列净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10mg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25mg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在主要疗效、次要疗效指标方面均优效于安慰剂，同时中国亚组与总体人群在疗效方面的趋势一致。</a:t>
            </a:r>
          </a:p>
          <a:p>
            <a:pPr marL="0" indent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微软雅黑" panose="020B0503020204020204" charset="-122"/>
              <a:buNone/>
              <a:defRPr/>
            </a:pPr>
            <a:endParaRPr lang="zh-CN" alt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微软雅黑" panose="020B0503020204020204" charset="-122"/>
              <a:buNone/>
              <a:defRPr/>
            </a:pPr>
            <a:endParaRPr lang="zh-CN" alt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CFFFE986-469D-1241-406C-A06B60256E00}"/>
              </a:ext>
            </a:extLst>
          </p:cNvPr>
          <p:cNvGrpSpPr/>
          <p:nvPr/>
        </p:nvGrpSpPr>
        <p:grpSpPr>
          <a:xfrm>
            <a:off x="4933721" y="5085184"/>
            <a:ext cx="796897" cy="956278"/>
            <a:chOff x="3654425" y="3603626"/>
            <a:chExt cx="881063" cy="1057275"/>
          </a:xfrm>
          <a:solidFill>
            <a:schemeClr val="bg2">
              <a:lumMod val="90000"/>
            </a:schemeClr>
          </a:solidFill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xmlns="" id="{9FB20FEA-756B-2402-2408-E9B5EDCBC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0475" y="3603626"/>
              <a:ext cx="431800" cy="238125"/>
            </a:xfrm>
            <a:custGeom>
              <a:avLst/>
              <a:gdLst>
                <a:gd name="T0" fmla="*/ 165 w 181"/>
                <a:gd name="T1" fmla="*/ 41 h 100"/>
                <a:gd name="T2" fmla="*/ 113 w 181"/>
                <a:gd name="T3" fmla="*/ 0 h 100"/>
                <a:gd name="T4" fmla="*/ 70 w 181"/>
                <a:gd name="T5" fmla="*/ 0 h 100"/>
                <a:gd name="T6" fmla="*/ 19 w 181"/>
                <a:gd name="T7" fmla="*/ 41 h 100"/>
                <a:gd name="T8" fmla="*/ 0 w 181"/>
                <a:gd name="T9" fmla="*/ 41 h 100"/>
                <a:gd name="T10" fmla="*/ 0 w 181"/>
                <a:gd name="T11" fmla="*/ 100 h 100"/>
                <a:gd name="T12" fmla="*/ 181 w 181"/>
                <a:gd name="T13" fmla="*/ 100 h 100"/>
                <a:gd name="T14" fmla="*/ 181 w 181"/>
                <a:gd name="T15" fmla="*/ 41 h 100"/>
                <a:gd name="T16" fmla="*/ 165 w 181"/>
                <a:gd name="T17" fmla="*/ 41 h 100"/>
                <a:gd name="T18" fmla="*/ 92 w 181"/>
                <a:gd name="T19" fmla="*/ 48 h 100"/>
                <a:gd name="T20" fmla="*/ 74 w 181"/>
                <a:gd name="T21" fmla="*/ 30 h 100"/>
                <a:gd name="T22" fmla="*/ 92 w 181"/>
                <a:gd name="T23" fmla="*/ 12 h 100"/>
                <a:gd name="T24" fmla="*/ 110 w 181"/>
                <a:gd name="T25" fmla="*/ 30 h 100"/>
                <a:gd name="T26" fmla="*/ 92 w 181"/>
                <a:gd name="T27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100">
                  <a:moveTo>
                    <a:pt x="165" y="41"/>
                  </a:moveTo>
                  <a:cubicBezTo>
                    <a:pt x="150" y="11"/>
                    <a:pt x="113" y="0"/>
                    <a:pt x="11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9" y="14"/>
                    <a:pt x="25" y="31"/>
                    <a:pt x="19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41"/>
                    <a:pt x="181" y="41"/>
                    <a:pt x="181" y="41"/>
                  </a:cubicBezTo>
                  <a:lnTo>
                    <a:pt x="165" y="41"/>
                  </a:lnTo>
                  <a:close/>
                  <a:moveTo>
                    <a:pt x="92" y="48"/>
                  </a:moveTo>
                  <a:cubicBezTo>
                    <a:pt x="82" y="48"/>
                    <a:pt x="74" y="40"/>
                    <a:pt x="74" y="30"/>
                  </a:cubicBezTo>
                  <a:cubicBezTo>
                    <a:pt x="74" y="20"/>
                    <a:pt x="82" y="12"/>
                    <a:pt x="92" y="12"/>
                  </a:cubicBezTo>
                  <a:cubicBezTo>
                    <a:pt x="102" y="12"/>
                    <a:pt x="110" y="20"/>
                    <a:pt x="110" y="30"/>
                  </a:cubicBezTo>
                  <a:cubicBezTo>
                    <a:pt x="110" y="40"/>
                    <a:pt x="102" y="48"/>
                    <a:pt x="9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Rectangle 6">
              <a:extLst>
                <a:ext uri="{FF2B5EF4-FFF2-40B4-BE49-F238E27FC236}">
                  <a16:creationId xmlns:a16="http://schemas.microsoft.com/office/drawing/2014/main" xmlns="" id="{472EA460-034F-CF41-EE35-5C37DA602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3870326"/>
              <a:ext cx="577850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9" name="Rectangle 7">
              <a:extLst>
                <a:ext uri="{FF2B5EF4-FFF2-40B4-BE49-F238E27FC236}">
                  <a16:creationId xmlns:a16="http://schemas.microsoft.com/office/drawing/2014/main" xmlns="" id="{3E44F48F-4BBB-10BB-86ED-C6B2119AF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3946526"/>
              <a:ext cx="577850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Rectangle 8">
              <a:extLst>
                <a:ext uri="{FF2B5EF4-FFF2-40B4-BE49-F238E27FC236}">
                  <a16:creationId xmlns:a16="http://schemas.microsoft.com/office/drawing/2014/main" xmlns="" id="{C62D0820-7C1F-FBEC-28BD-B90039698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4022726"/>
              <a:ext cx="577850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1" name="Rectangle 9">
              <a:extLst>
                <a:ext uri="{FF2B5EF4-FFF2-40B4-BE49-F238E27FC236}">
                  <a16:creationId xmlns:a16="http://schemas.microsoft.com/office/drawing/2014/main" xmlns="" id="{4AD960AA-D0D5-F1C3-D9C3-7B5070E0C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4100513"/>
              <a:ext cx="5778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2" name="Rectangle 10">
              <a:extLst>
                <a:ext uri="{FF2B5EF4-FFF2-40B4-BE49-F238E27FC236}">
                  <a16:creationId xmlns:a16="http://schemas.microsoft.com/office/drawing/2014/main" xmlns="" id="{087F7CF0-62B0-AEB1-2CFF-4AC723C97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4176713"/>
              <a:ext cx="5207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3" name="Rectangle 11">
              <a:extLst>
                <a:ext uri="{FF2B5EF4-FFF2-40B4-BE49-F238E27FC236}">
                  <a16:creationId xmlns:a16="http://schemas.microsoft.com/office/drawing/2014/main" xmlns="" id="{24425F13-DE78-67BB-534B-F41D787A3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4252913"/>
              <a:ext cx="4730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Rectangle 12">
              <a:extLst>
                <a:ext uri="{FF2B5EF4-FFF2-40B4-BE49-F238E27FC236}">
                  <a16:creationId xmlns:a16="http://schemas.microsoft.com/office/drawing/2014/main" xmlns="" id="{DBB5E907-BD1D-840C-F1BA-BA188DA66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4325938"/>
              <a:ext cx="41592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5" name="Rectangle 13">
              <a:extLst>
                <a:ext uri="{FF2B5EF4-FFF2-40B4-BE49-F238E27FC236}">
                  <a16:creationId xmlns:a16="http://schemas.microsoft.com/office/drawing/2014/main" xmlns="" id="{93394704-9548-66F3-6AAA-1DAB8BE3D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4402138"/>
              <a:ext cx="36512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6" name="Rectangle 14">
              <a:extLst>
                <a:ext uri="{FF2B5EF4-FFF2-40B4-BE49-F238E27FC236}">
                  <a16:creationId xmlns:a16="http://schemas.microsoft.com/office/drawing/2014/main" xmlns="" id="{94A80B4A-AB4D-CA6A-7641-CBC84E319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4479926"/>
              <a:ext cx="325438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xmlns="" id="{9EABE126-3515-12FD-1624-045B7BDE22D4}"/>
                </a:ext>
              </a:extLst>
            </p:cNvPr>
            <p:cNvSpPr/>
            <p:nvPr/>
          </p:nvSpPr>
          <p:spPr bwMode="auto">
            <a:xfrm>
              <a:off x="3654425" y="3743326"/>
              <a:ext cx="379413" cy="850900"/>
            </a:xfrm>
            <a:custGeom>
              <a:avLst/>
              <a:gdLst>
                <a:gd name="T0" fmla="*/ 149 w 159"/>
                <a:gd name="T1" fmla="*/ 354 h 356"/>
                <a:gd name="T2" fmla="*/ 159 w 159"/>
                <a:gd name="T3" fmla="*/ 333 h 356"/>
                <a:gd name="T4" fmla="*/ 19 w 159"/>
                <a:gd name="T5" fmla="*/ 333 h 356"/>
                <a:gd name="T6" fmla="*/ 19 w 159"/>
                <a:gd name="T7" fmla="*/ 24 h 356"/>
                <a:gd name="T8" fmla="*/ 49 w 159"/>
                <a:gd name="T9" fmla="*/ 24 h 356"/>
                <a:gd name="T10" fmla="*/ 49 w 159"/>
                <a:gd name="T11" fmla="*/ 0 h 356"/>
                <a:gd name="T12" fmla="*/ 0 w 159"/>
                <a:gd name="T13" fmla="*/ 0 h 356"/>
                <a:gd name="T14" fmla="*/ 0 w 159"/>
                <a:gd name="T15" fmla="*/ 356 h 356"/>
                <a:gd name="T16" fmla="*/ 148 w 159"/>
                <a:gd name="T17" fmla="*/ 356 h 356"/>
                <a:gd name="T18" fmla="*/ 149 w 159"/>
                <a:gd name="T19" fmla="*/ 35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356">
                  <a:moveTo>
                    <a:pt x="149" y="354"/>
                  </a:moveTo>
                  <a:cubicBezTo>
                    <a:pt x="149" y="354"/>
                    <a:pt x="150" y="348"/>
                    <a:pt x="159" y="333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148" y="356"/>
                    <a:pt x="148" y="356"/>
                    <a:pt x="148" y="356"/>
                  </a:cubicBezTo>
                  <a:cubicBezTo>
                    <a:pt x="148" y="355"/>
                    <a:pt x="148" y="355"/>
                    <a:pt x="149" y="3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xmlns="" id="{103CBD28-FE1A-D744-EE6B-101CCB1E91FD}"/>
                </a:ext>
              </a:extLst>
            </p:cNvPr>
            <p:cNvSpPr/>
            <p:nvPr/>
          </p:nvSpPr>
          <p:spPr bwMode="auto">
            <a:xfrm>
              <a:off x="4103688" y="4391026"/>
              <a:ext cx="261938" cy="203200"/>
            </a:xfrm>
            <a:custGeom>
              <a:avLst/>
              <a:gdLst>
                <a:gd name="T0" fmla="*/ 90 w 110"/>
                <a:gd name="T1" fmla="*/ 62 h 85"/>
                <a:gd name="T2" fmla="*/ 34 w 110"/>
                <a:gd name="T3" fmla="*/ 62 h 85"/>
                <a:gd name="T4" fmla="*/ 0 w 110"/>
                <a:gd name="T5" fmla="*/ 85 h 85"/>
                <a:gd name="T6" fmla="*/ 110 w 110"/>
                <a:gd name="T7" fmla="*/ 85 h 85"/>
                <a:gd name="T8" fmla="*/ 110 w 110"/>
                <a:gd name="T9" fmla="*/ 0 h 85"/>
                <a:gd name="T10" fmla="*/ 90 w 110"/>
                <a:gd name="T11" fmla="*/ 17 h 85"/>
                <a:gd name="T12" fmla="*/ 90 w 110"/>
                <a:gd name="T13" fmla="*/ 6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85">
                  <a:moveTo>
                    <a:pt x="90" y="62"/>
                  </a:moveTo>
                  <a:cubicBezTo>
                    <a:pt x="34" y="62"/>
                    <a:pt x="34" y="62"/>
                    <a:pt x="34" y="62"/>
                  </a:cubicBezTo>
                  <a:cubicBezTo>
                    <a:pt x="25" y="68"/>
                    <a:pt x="12" y="77"/>
                    <a:pt x="0" y="85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3" y="6"/>
                    <a:pt x="97" y="11"/>
                    <a:pt x="90" y="17"/>
                  </a:cubicBezTo>
                  <a:lnTo>
                    <a:pt x="9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xmlns="" id="{78160CED-78AD-1510-022E-E754D1C60AAC}"/>
                </a:ext>
              </a:extLst>
            </p:cNvPr>
            <p:cNvSpPr/>
            <p:nvPr/>
          </p:nvSpPr>
          <p:spPr bwMode="auto">
            <a:xfrm>
              <a:off x="4252913" y="3743326"/>
              <a:ext cx="112713" cy="411163"/>
            </a:xfrm>
            <a:custGeom>
              <a:avLst/>
              <a:gdLst>
                <a:gd name="T0" fmla="*/ 27 w 47"/>
                <a:gd name="T1" fmla="*/ 172 h 172"/>
                <a:gd name="T2" fmla="*/ 47 w 47"/>
                <a:gd name="T3" fmla="*/ 156 h 172"/>
                <a:gd name="T4" fmla="*/ 47 w 47"/>
                <a:gd name="T5" fmla="*/ 0 h 172"/>
                <a:gd name="T6" fmla="*/ 0 w 47"/>
                <a:gd name="T7" fmla="*/ 0 h 172"/>
                <a:gd name="T8" fmla="*/ 0 w 47"/>
                <a:gd name="T9" fmla="*/ 24 h 172"/>
                <a:gd name="T10" fmla="*/ 27 w 47"/>
                <a:gd name="T11" fmla="*/ 24 h 172"/>
                <a:gd name="T12" fmla="*/ 27 w 47"/>
                <a:gd name="T1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72">
                  <a:moveTo>
                    <a:pt x="27" y="172"/>
                  </a:moveTo>
                  <a:cubicBezTo>
                    <a:pt x="34" y="166"/>
                    <a:pt x="41" y="161"/>
                    <a:pt x="47" y="15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7" y="24"/>
                    <a:pt x="27" y="24"/>
                    <a:pt x="27" y="24"/>
                  </a:cubicBezTo>
                  <a:lnTo>
                    <a:pt x="27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xmlns="" id="{A5EA48C8-A34F-4D8E-5CE6-99764C28870A}"/>
                </a:ext>
              </a:extLst>
            </p:cNvPr>
            <p:cNvSpPr/>
            <p:nvPr/>
          </p:nvSpPr>
          <p:spPr bwMode="auto">
            <a:xfrm>
              <a:off x="4137025" y="4051301"/>
              <a:ext cx="398463" cy="442913"/>
            </a:xfrm>
            <a:custGeom>
              <a:avLst/>
              <a:gdLst>
                <a:gd name="T0" fmla="*/ 148 w 167"/>
                <a:gd name="T1" fmla="*/ 26 h 185"/>
                <a:gd name="T2" fmla="*/ 132 w 167"/>
                <a:gd name="T3" fmla="*/ 36 h 185"/>
                <a:gd name="T4" fmla="*/ 131 w 167"/>
                <a:gd name="T5" fmla="*/ 25 h 185"/>
                <a:gd name="T6" fmla="*/ 156 w 167"/>
                <a:gd name="T7" fmla="*/ 13 h 185"/>
                <a:gd name="T8" fmla="*/ 144 w 167"/>
                <a:gd name="T9" fmla="*/ 5 h 185"/>
                <a:gd name="T10" fmla="*/ 85 w 167"/>
                <a:gd name="T11" fmla="*/ 40 h 185"/>
                <a:gd name="T12" fmla="*/ 67 w 167"/>
                <a:gd name="T13" fmla="*/ 55 h 185"/>
                <a:gd name="T14" fmla="*/ 35 w 167"/>
                <a:gd name="T15" fmla="*/ 92 h 185"/>
                <a:gd name="T16" fmla="*/ 47 w 167"/>
                <a:gd name="T17" fmla="*/ 90 h 185"/>
                <a:gd name="T18" fmla="*/ 67 w 167"/>
                <a:gd name="T19" fmla="*/ 71 h 185"/>
                <a:gd name="T20" fmla="*/ 85 w 167"/>
                <a:gd name="T21" fmla="*/ 57 h 185"/>
                <a:gd name="T22" fmla="*/ 109 w 167"/>
                <a:gd name="T23" fmla="*/ 39 h 185"/>
                <a:gd name="T24" fmla="*/ 114 w 167"/>
                <a:gd name="T25" fmla="*/ 48 h 185"/>
                <a:gd name="T26" fmla="*/ 85 w 167"/>
                <a:gd name="T27" fmla="*/ 69 h 185"/>
                <a:gd name="T28" fmla="*/ 68 w 167"/>
                <a:gd name="T29" fmla="*/ 82 h 185"/>
                <a:gd name="T30" fmla="*/ 0 w 167"/>
                <a:gd name="T31" fmla="*/ 148 h 185"/>
                <a:gd name="T32" fmla="*/ 35 w 167"/>
                <a:gd name="T33" fmla="*/ 185 h 185"/>
                <a:gd name="T34" fmla="*/ 69 w 167"/>
                <a:gd name="T35" fmla="*/ 158 h 185"/>
                <a:gd name="T36" fmla="*/ 86 w 167"/>
                <a:gd name="T37" fmla="*/ 143 h 185"/>
                <a:gd name="T38" fmla="*/ 165 w 167"/>
                <a:gd name="T39" fmla="*/ 34 h 185"/>
                <a:gd name="T40" fmla="*/ 148 w 167"/>
                <a:gd name="T41" fmla="*/ 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185">
                  <a:moveTo>
                    <a:pt x="148" y="26"/>
                  </a:moveTo>
                  <a:cubicBezTo>
                    <a:pt x="148" y="26"/>
                    <a:pt x="142" y="30"/>
                    <a:pt x="132" y="36"/>
                  </a:cubicBezTo>
                  <a:cubicBezTo>
                    <a:pt x="130" y="34"/>
                    <a:pt x="128" y="31"/>
                    <a:pt x="131" y="25"/>
                  </a:cubicBezTo>
                  <a:cubicBezTo>
                    <a:pt x="139" y="20"/>
                    <a:pt x="147" y="16"/>
                    <a:pt x="156" y="13"/>
                  </a:cubicBezTo>
                  <a:cubicBezTo>
                    <a:pt x="156" y="13"/>
                    <a:pt x="161" y="0"/>
                    <a:pt x="144" y="5"/>
                  </a:cubicBezTo>
                  <a:cubicBezTo>
                    <a:pt x="144" y="5"/>
                    <a:pt x="115" y="17"/>
                    <a:pt x="85" y="40"/>
                  </a:cubicBezTo>
                  <a:cubicBezTo>
                    <a:pt x="79" y="45"/>
                    <a:pt x="73" y="50"/>
                    <a:pt x="67" y="55"/>
                  </a:cubicBezTo>
                  <a:cubicBezTo>
                    <a:pt x="55" y="66"/>
                    <a:pt x="44" y="78"/>
                    <a:pt x="35" y="92"/>
                  </a:cubicBezTo>
                  <a:cubicBezTo>
                    <a:pt x="35" y="92"/>
                    <a:pt x="31" y="101"/>
                    <a:pt x="47" y="90"/>
                  </a:cubicBezTo>
                  <a:cubicBezTo>
                    <a:pt x="47" y="90"/>
                    <a:pt x="55" y="82"/>
                    <a:pt x="67" y="71"/>
                  </a:cubicBezTo>
                  <a:cubicBezTo>
                    <a:pt x="73" y="67"/>
                    <a:pt x="78" y="62"/>
                    <a:pt x="85" y="57"/>
                  </a:cubicBezTo>
                  <a:cubicBezTo>
                    <a:pt x="92" y="51"/>
                    <a:pt x="100" y="45"/>
                    <a:pt x="109" y="39"/>
                  </a:cubicBezTo>
                  <a:cubicBezTo>
                    <a:pt x="111" y="41"/>
                    <a:pt x="114" y="43"/>
                    <a:pt x="114" y="48"/>
                  </a:cubicBezTo>
                  <a:cubicBezTo>
                    <a:pt x="105" y="54"/>
                    <a:pt x="95" y="61"/>
                    <a:pt x="85" y="69"/>
                  </a:cubicBezTo>
                  <a:cubicBezTo>
                    <a:pt x="79" y="73"/>
                    <a:pt x="73" y="77"/>
                    <a:pt x="68" y="82"/>
                  </a:cubicBezTo>
                  <a:cubicBezTo>
                    <a:pt x="39" y="104"/>
                    <a:pt x="11" y="129"/>
                    <a:pt x="0" y="148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50" y="175"/>
                    <a:pt x="69" y="158"/>
                  </a:cubicBezTo>
                  <a:cubicBezTo>
                    <a:pt x="74" y="153"/>
                    <a:pt x="80" y="148"/>
                    <a:pt x="86" y="143"/>
                  </a:cubicBezTo>
                  <a:cubicBezTo>
                    <a:pt x="122" y="110"/>
                    <a:pt x="165" y="65"/>
                    <a:pt x="165" y="34"/>
                  </a:cubicBezTo>
                  <a:cubicBezTo>
                    <a:pt x="165" y="34"/>
                    <a:pt x="167" y="18"/>
                    <a:pt x="1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xmlns="" id="{D6429173-4D8A-2DC1-A31B-7BC36C1E0914}"/>
                </a:ext>
              </a:extLst>
            </p:cNvPr>
            <p:cNvSpPr/>
            <p:nvPr/>
          </p:nvSpPr>
          <p:spPr bwMode="auto">
            <a:xfrm>
              <a:off x="4024313" y="4429126"/>
              <a:ext cx="176213" cy="180975"/>
            </a:xfrm>
            <a:custGeom>
              <a:avLst/>
              <a:gdLst>
                <a:gd name="T0" fmla="*/ 10 w 74"/>
                <a:gd name="T1" fmla="*/ 42 h 76"/>
                <a:gd name="T2" fmla="*/ 1 w 74"/>
                <a:gd name="T3" fmla="*/ 61 h 76"/>
                <a:gd name="T4" fmla="*/ 1 w 74"/>
                <a:gd name="T5" fmla="*/ 63 h 76"/>
                <a:gd name="T6" fmla="*/ 14 w 74"/>
                <a:gd name="T7" fmla="*/ 76 h 76"/>
                <a:gd name="T8" fmla="*/ 36 w 74"/>
                <a:gd name="T9" fmla="*/ 62 h 76"/>
                <a:gd name="T10" fmla="*/ 66 w 74"/>
                <a:gd name="T11" fmla="*/ 41 h 76"/>
                <a:gd name="T12" fmla="*/ 74 w 74"/>
                <a:gd name="T13" fmla="*/ 35 h 76"/>
                <a:gd name="T14" fmla="*/ 40 w 74"/>
                <a:gd name="T15" fmla="*/ 0 h 76"/>
                <a:gd name="T16" fmla="*/ 10 w 74"/>
                <a:gd name="T17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6">
                  <a:moveTo>
                    <a:pt x="10" y="42"/>
                  </a:moveTo>
                  <a:cubicBezTo>
                    <a:pt x="2" y="55"/>
                    <a:pt x="1" y="61"/>
                    <a:pt x="1" y="61"/>
                  </a:cubicBezTo>
                  <a:cubicBezTo>
                    <a:pt x="1" y="61"/>
                    <a:pt x="0" y="62"/>
                    <a:pt x="1" y="63"/>
                  </a:cubicBezTo>
                  <a:cubicBezTo>
                    <a:pt x="1" y="68"/>
                    <a:pt x="14" y="76"/>
                    <a:pt x="14" y="76"/>
                  </a:cubicBezTo>
                  <a:cubicBezTo>
                    <a:pt x="19" y="74"/>
                    <a:pt x="28" y="69"/>
                    <a:pt x="36" y="62"/>
                  </a:cubicBezTo>
                  <a:cubicBezTo>
                    <a:pt x="47" y="55"/>
                    <a:pt x="58" y="47"/>
                    <a:pt x="66" y="41"/>
                  </a:cubicBezTo>
                  <a:cubicBezTo>
                    <a:pt x="71" y="37"/>
                    <a:pt x="74" y="35"/>
                    <a:pt x="74" y="3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4" y="19"/>
                    <a:pt x="15" y="32"/>
                    <a:pt x="1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xmlns="" id="{75E3E2F7-54C7-F253-1829-750E6F18BEE2}"/>
                </a:ext>
              </a:extLst>
            </p:cNvPr>
            <p:cNvSpPr/>
            <p:nvPr/>
          </p:nvSpPr>
          <p:spPr bwMode="auto">
            <a:xfrm>
              <a:off x="3976688" y="4589463"/>
              <a:ext cx="74613" cy="71438"/>
            </a:xfrm>
            <a:custGeom>
              <a:avLst/>
              <a:gdLst>
                <a:gd name="T0" fmla="*/ 7 w 31"/>
                <a:gd name="T1" fmla="*/ 29 h 30"/>
                <a:gd name="T2" fmla="*/ 31 w 31"/>
                <a:gd name="T3" fmla="*/ 12 h 30"/>
                <a:gd name="T4" fmla="*/ 18 w 31"/>
                <a:gd name="T5" fmla="*/ 0 h 30"/>
                <a:gd name="T6" fmla="*/ 1 w 31"/>
                <a:gd name="T7" fmla="*/ 23 h 30"/>
                <a:gd name="T8" fmla="*/ 7 w 3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7" y="29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23" y="7"/>
                    <a:pt x="18" y="0"/>
                    <a:pt x="18" y="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30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E3YTNhMDFhYzhkOTgyY2EyZTQzZmZhNWFkZWYxYTMifQ=="/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93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34"/>
  <p:tag name="KSO_WM_TEMPLATE_CATEGORY" val="custom"/>
  <p:tag name="KSO_WM_TEMPLATE_MASTER_TYPE" val="0"/>
  <p:tag name="KSO_WM_TEMPLATE_COLORSEQUENCE" val="1,2,3,4,5,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3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93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34"/>
  <p:tag name="KSO_WM_TEMPLATE_CATEGORY" val="custom"/>
  <p:tag name="KSO_WM_TEMPLATE_MASTER_TYPE" val="0"/>
  <p:tag name="KSO_WM_TEMPLATE_COLORSEQUENCE" val="1,2,3,4,5,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3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93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34"/>
  <p:tag name="KSO_WM_TEMPLATE_CATEGORY" val="custom"/>
  <p:tag name="KSO_WM_TEMPLATE_MASTER_TYPE" val="0"/>
  <p:tag name="KSO_WM_TEMPLATE_COLORSEQUENCE" val="1,2,3,4,5,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5934"/>
  <p:tag name="KSO_WM_TEMPLATE_CATEGORY" val="custom"/>
  <p:tag name="KSO_WM_SLIDE_INDEX" val="1"/>
  <p:tag name="KSO_WM_SLIDE_ID" val="custom20235934_1"/>
  <p:tag name="KSO_WM_TEMPLATE_MASTER_TYPE" val="0"/>
  <p:tag name="KSO_WM_SLIDE_LAYOUT" val="a_f"/>
  <p:tag name="KSO_WM_SLIDE_LAYOUT_CNT" val="1_2"/>
  <p:tag name="KSO_WM_TEMPLATE_COLORSEQUENCE" val="1,2,3,4,5,6"/>
  <p:tag name="KSO_WM_SLIDE_THEME_ID" val="3326740"/>
  <p:tag name="KSO_WM_SLIDE_THEME_NAME" val="蓝色职场办公简约风主题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34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ISCONTENTSTITLE" val="0"/>
  <p:tag name="KSO_WM_UNIT_PRESET_TEXT" val="单击此处&#10;添加文档标题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934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PRESET_TEXT" val="汇报人：WPS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6"/>
  <p:tag name="KSO_WM_DIAGRAM_GROUP_CODE" val="l1-1"/>
  <p:tag name="KSO_WM_BEAUTIFY_FLAG" val="#wm#"/>
  <p:tag name="KSO_WM_TEMPLATE_INDEX" val="20235934"/>
  <p:tag name="KSO_WM_TEMPLATE_CATEGORY" val="custom"/>
  <p:tag name="KSO_WM_SLIDE_INDEX" val="6"/>
  <p:tag name="KSO_WM_SLIDE_ID" val="custom20235934_6"/>
  <p:tag name="KSO_WM_TEMPLATE_MASTER_TYPE" val="0"/>
  <p:tag name="KSO_WM_SLIDE_LAYOUT" val="a_l"/>
  <p:tag name="KSO_WM_SLIDE_LAYOUT_CNT" val="1_1"/>
  <p:tag name="KSO_WM_SLIDE_DIAGTYPE" val="l"/>
  <p:tag name="KSO_WM_TEMPLATE_COLORSEQUENCE" val="1,2,3,4,5,6"/>
  <p:tag name="KSO_WM_SLIDE_THEME_ID" val="3326740"/>
  <p:tag name="KSO_WM_SLIDE_THEME_NAME" val="蓝色职场办公简约风主题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5934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PRESET_TEXT" val="目录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DIAGRAM_GROUP_CODE" val="l1-1"/>
  <p:tag name="KSO_WM_DIAGRAM_COLOR_TRICK" val="1"/>
  <p:tag name="KSO_WM_DIAGRAM_COLOR_TEXT_CAN_REMOVE" val="n"/>
  <p:tag name="KSO_WM_UNIT_ID" val="custom20235934_6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INDEX" val="1_6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6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,&quot;colorType&quot;:1,&quot;foreColorIndex&quot;:16,&quot;pos&quot;:0,&quot;transparency&quot;:0},{&quot;brightness&quot;:0,&quot;colorType&quot;:1,&quot;foreColorIndex&quot;:16,&quot;pos&quot;:1,&quot;transparency&quot;:1}],&quot;type&quot;:3},&quot;glow&quot;:{&quot;colorType&quot;:0},&quot;line&quot;:{&quot;solidLine&quot;:{&quot;brightness&quot;:-0.10000000149011612,&quot;colorType&quot;:1,&quot;foreColorIndex&quot;:16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6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6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7400000095367432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6_1"/>
  <p:tag name="KSO_WM_BEAUTIFY_FLAG" val="#wm#"/>
  <p:tag name="KSO_WM_TAG_VERSION" val="3.0"/>
  <p:tag name="KSO_WM_DIAGRAM_VERSION" val="3"/>
  <p:tag name="KSO_WM_UNIT_PRESET_TEXT" val="单击添加目录项标题"/>
  <p:tag name="KSO_WM_DIAGRAM_GROUP_CODE" val="l1-1"/>
  <p:tag name="KSO_WM_DIAGRAM_COLOR_TRICK" val="1"/>
  <p:tag name="KSO_WM_DIAGRAM_COLOR_TEXT_CAN_REMOVE" val="n"/>
  <p:tag name="KSO_WM_UNIT_ID" val="custom20235918_6*l_h_f*1_6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INDEX" val="1_5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5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,&quot;colorType&quot;:1,&quot;foreColorIndex&quot;:16,&quot;pos&quot;:0,&quot;transparency&quot;:0},{&quot;brightness&quot;:0,&quot;colorType&quot;:1,&quot;foreColorIndex&quot;:16,&quot;pos&quot;:1,&quot;transparency&quot;:1}],&quot;type&quot;:3},&quot;glow&quot;:{&quot;colorType&quot;:0},&quot;line&quot;:{&quot;solidLine&quot;:{&quot;brightness&quot;:-0.10000000149011612,&quot;colorType&quot;:1,&quot;foreColorIndex&quot;:16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5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5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7400000095367432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5_1"/>
  <p:tag name="KSO_WM_BEAUTIFY_FLAG" val="#wm#"/>
  <p:tag name="KSO_WM_TAG_VERSION" val="3.0"/>
  <p:tag name="KSO_WM_DIAGRAM_VERSION" val="3"/>
  <p:tag name="KSO_WM_UNIT_PRESET_TEXT" val="单击添加目录项标题"/>
  <p:tag name="KSO_WM_DIAGRAM_GROUP_CODE" val="l1-1"/>
  <p:tag name="KSO_WM_DIAGRAM_COLOR_TRICK" val="1"/>
  <p:tag name="KSO_WM_DIAGRAM_COLOR_TEXT_CAN_REMOVE" val="n"/>
  <p:tag name="KSO_WM_UNIT_ID" val="custom20235918_6*l_h_f*1_5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,&quot;colorType&quot;:1,&quot;foreColorIndex&quot;:16,&quot;pos&quot;:0,&quot;transparency&quot;:0},{&quot;brightness&quot;:0,&quot;colorType&quot;:1,&quot;foreColorIndex&quot;:16,&quot;pos&quot;:1,&quot;transparency&quot;:1}],&quot;type&quot;:3},&quot;glow&quot;:{&quot;colorType&quot;:0},&quot;line&quot;:{&quot;solidLine&quot;:{&quot;brightness&quot;:-0.10000000149011612,&quot;colorType&quot;:1,&quot;foreColorIndex&quot;:16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3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7400000095367432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UNIT_PRESET_TEXT" val="单击添加目录项标题"/>
  <p:tag name="KSO_WM_DIAGRAM_GROUP_CODE" val="l1-1"/>
  <p:tag name="KSO_WM_DIAGRAM_COLOR_TRICK" val="1"/>
  <p:tag name="KSO_WM_DIAGRAM_COLOR_TEXT_CAN_REMOVE" val="n"/>
  <p:tag name="KSO_WM_UNIT_ID" val="custom20235918_6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,&quot;colorType&quot;:1,&quot;foreColorIndex&quot;:16,&quot;pos&quot;:0,&quot;transparency&quot;:0},{&quot;brightness&quot;:0,&quot;colorType&quot;:1,&quot;foreColorIndex&quot;:16,&quot;pos&quot;:1,&quot;transparency&quot;:1}],&quot;type&quot;:3},&quot;glow&quot;:{&quot;colorType&quot;:0},&quot;line&quot;:{&quot;solidLine&quot;:{&quot;brightness&quot;:-0.10000000149011612,&quot;colorType&quot;:1,&quot;foreColorIndex&quot;:16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2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7400000095367432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UNIT_PRESET_TEXT" val="单击添加目录项标题"/>
  <p:tag name="KSO_WM_DIAGRAM_GROUP_CODE" val="l1-1"/>
  <p:tag name="KSO_WM_DIAGRAM_COLOR_TRICK" val="1"/>
  <p:tag name="KSO_WM_DIAGRAM_COLOR_TEXT_CAN_REMOVE" val="n"/>
  <p:tag name="KSO_WM_UNIT_ID" val="custom20235918_6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,&quot;colorType&quot;:1,&quot;foreColorIndex&quot;:16,&quot;pos&quot;:0,&quot;transparency&quot;:0},{&quot;brightness&quot;:0,&quot;colorType&quot;:1,&quot;foreColorIndex&quot;:16,&quot;pos&quot;:1,&quot;transparency&quot;:1}],&quot;type&quot;:3},&quot;glow&quot;:{&quot;colorType&quot;:0},&quot;line&quot;:{&quot;solidLine&quot;:{&quot;brightness&quot;:-0.10000000149011612,&quot;colorType&quot;:1,&quot;foreColorIndex&quot;:16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1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7400000095367432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UNIT_PRESET_TEXT" val="单击添加目录项标题"/>
  <p:tag name="KSO_WM_DIAGRAM_GROUP_CODE" val="l1-1"/>
  <p:tag name="KSO_WM_DIAGRAM_COLOR_TRICK" val="1"/>
  <p:tag name="KSO_WM_DIAGRAM_COLOR_TEXT_CAN_REMOVE" val="n"/>
  <p:tag name="KSO_WM_UNIT_ID" val="custom20235918_6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HEME_ID" val="3326740"/>
  <p:tag name="KSO_WM_SLIDE_THEME_NAME" val="蓝色职场办公简约风主题"/>
  <p:tag name="KSO_WM_SLIDE_TYPE" val="text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HEME_ID" val="3326740"/>
  <p:tag name="KSO_WM_SLIDE_THEME_NAME" val="蓝色职场办公简约风主题"/>
  <p:tag name="KSO_WM_SLIDE_TYPE" val="text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HEME_ID" val="3326740"/>
  <p:tag name="KSO_WM_SLIDE_THEME_NAME" val="蓝色职场办公简约风主题"/>
  <p:tag name="KSO_WM_SLIDE_TYPE" val="text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15*237"/>
  <p:tag name="TABLE_ENDDRAG_RECT" val="423*217*415*23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HEME_ID" val="3326740"/>
  <p:tag name="KSO_WM_SLIDE_THEME_NAME" val="蓝色职场办公简约风主题"/>
  <p:tag name="KSO_WM_SLIDE_TYPE" val="text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HEME_ID" val="3326740"/>
  <p:tag name="KSO_WM_SLIDE_THEME_NAME" val="蓝色职场办公简约风主题"/>
  <p:tag name="KSO_WM_SLIDE_TYPE" val="text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UNIT_PRESET_TEXT" val="单击添加目录项标题"/>
  <p:tag name="KSO_WM_DIAGRAM_GROUP_CODE" val="l1-1"/>
  <p:tag name="KSO_WM_DIAGRAM_COLOR_TRICK" val="1"/>
  <p:tag name="KSO_WM_DIAGRAM_COLOR_TEXT_CAN_REMOVE" val="n"/>
  <p:tag name="KSO_WM_UNIT_ID" val="custom20235918_6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UNIT_PRESET_TEXT" val="单击添加目录项标题"/>
  <p:tag name="KSO_WM_DIAGRAM_GROUP_CODE" val="l1-1"/>
  <p:tag name="KSO_WM_DIAGRAM_COLOR_TRICK" val="1"/>
  <p:tag name="KSO_WM_DIAGRAM_COLOR_TEXT_CAN_REMOVE" val="n"/>
  <p:tag name="KSO_WM_UNIT_ID" val="custom20235918_6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UNIT_PRESET_TEXT" val="单击添加目录项标题"/>
  <p:tag name="KSO_WM_DIAGRAM_GROUP_CODE" val="l1-1"/>
  <p:tag name="KSO_WM_DIAGRAM_COLOR_TRICK" val="1"/>
  <p:tag name="KSO_WM_DIAGRAM_COLOR_TEXT_CAN_REMOVE" val="n"/>
  <p:tag name="KSO_WM_UNIT_ID" val="custom20235918_6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UNIT_PRESET_TEXT" val="单击添加目录项标题"/>
  <p:tag name="KSO_WM_DIAGRAM_GROUP_CODE" val="l1-1"/>
  <p:tag name="KSO_WM_DIAGRAM_COLOR_TRICK" val="1"/>
  <p:tag name="KSO_WM_DIAGRAM_COLOR_TEXT_CAN_REMOVE" val="n"/>
  <p:tag name="KSO_WM_UNIT_ID" val="custom20235918_6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,&quot;colorType&quot;:1,&quot;foreColorIndex&quot;:16,&quot;pos&quot;:0,&quot;transparency&quot;:0},{&quot;brightness&quot;:0,&quot;colorType&quot;:1,&quot;foreColorIndex&quot;:16,&quot;pos&quot;:1,&quot;transparency&quot;:1}],&quot;type&quot;:3},&quot;glow&quot;:{&quot;colorType&quot;:0},&quot;line&quot;:{&quot;solidLine&quot;:{&quot;brightness&quot;:-0.10000000149011612,&quot;colorType&quot;:1,&quot;foreColorIndex&quot;:16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1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7400000095367432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,&quot;colorType&quot;:1,&quot;foreColorIndex&quot;:16,&quot;pos&quot;:0,&quot;transparency&quot;:0},{&quot;brightness&quot;:0,&quot;colorType&quot;:1,&quot;foreColorIndex&quot;:16,&quot;pos&quot;:1,&quot;transparency&quot;:1}],&quot;type&quot;:3},&quot;glow&quot;:{&quot;colorType&quot;:0},&quot;line&quot;:{&quot;solidLine&quot;:{&quot;brightness&quot;:-0.10000000149011612,&quot;colorType&quot;:1,&quot;foreColorIndex&quot;:16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1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7400000095367432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,&quot;colorType&quot;:1,&quot;foreColorIndex&quot;:16,&quot;pos&quot;:0,&quot;transparency&quot;:0},{&quot;brightness&quot;:0,&quot;colorType&quot;:1,&quot;foreColorIndex&quot;:16,&quot;pos&quot;:1,&quot;transparency&quot;:1}],&quot;type&quot;:3},&quot;glow&quot;:{&quot;colorType&quot;:0},&quot;line&quot;:{&quot;solidLine&quot;:{&quot;brightness&quot;:-0.10000000149011612,&quot;colorType&quot;:1,&quot;foreColorIndex&quot;:16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1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7400000095367432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,&quot;colorType&quot;:1,&quot;foreColorIndex&quot;:16,&quot;pos&quot;:0,&quot;transparency&quot;:0},{&quot;brightness&quot;:0,&quot;colorType&quot;:1,&quot;foreColorIndex&quot;:16,&quot;pos&quot;:1,&quot;transparency&quot;:1}],&quot;type&quot;:3},&quot;glow&quot;:{&quot;colorType&quot;:0},&quot;line&quot;:{&quot;solidLine&quot;:{&quot;brightness&quot;:-0.10000000149011612,&quot;colorType&quot;:1,&quot;foreColorIndex&quot;:16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l_h_i"/>
  <p:tag name="KSO_WM_UNIT_SUBTYPE" val="d"/>
  <p:tag name="KSO_WM_UNIT_INDEX" val="1_1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8_6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8"/>
  <p:tag name="KSO_WM_TEMPLATE_CATEGORY" val="custom"/>
  <p:tag name="KSO_WM_DIAGRAM_MAX_ITEMCNT" val="6"/>
  <p:tag name="KSO_WM_DIAGRAM_MIN_ITEMCNT" val="2"/>
  <p:tag name="KSO_WM_DIAGRAM_VIRTUALLY_FRAME" val="{&quot;height&quot;:241.06826771653536,&quot;left&quot;:46.83252838375065,&quot;top&quot;:223.88125984251968,&quot;width&quot;:866.3350219726562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7400000095367432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HEME_ID" val="3326740"/>
  <p:tag name="KSO_WM_SLIDE_THEME_NAME" val="蓝色职场办公简约风主题"/>
  <p:tag name="KSO_WM_SLIDE_TYPE" val="text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HEME_ID" val="3326740"/>
  <p:tag name="KSO_WM_SLIDE_THEME_NAME" val="蓝色职场办公简约风主题"/>
  <p:tag name="KSO_WM_SLIDE_TYPE" val="text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3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2024.3.12-4">
      <a:dk1>
        <a:srgbClr val="333333"/>
      </a:dk1>
      <a:lt1>
        <a:sysClr val="window" lastClr="FFFFFF"/>
      </a:lt1>
      <a:dk2>
        <a:srgbClr val="031A2F"/>
      </a:dk2>
      <a:lt2>
        <a:srgbClr val="E6EFFE"/>
      </a:lt2>
      <a:accent1>
        <a:srgbClr val="3758FB"/>
      </a:accent1>
      <a:accent2>
        <a:srgbClr val="419BFD"/>
      </a:accent2>
      <a:accent3>
        <a:srgbClr val="6542FC"/>
      </a:accent3>
      <a:accent4>
        <a:srgbClr val="9B42FC"/>
      </a:accent4>
      <a:accent5>
        <a:srgbClr val="D042FC"/>
      </a:accent5>
      <a:accent6>
        <a:srgbClr val="FB43CB"/>
      </a:accent6>
      <a:hlink>
        <a:srgbClr val="0026E5"/>
      </a:hlink>
      <a:folHlink>
        <a:srgbClr val="7E1FAD"/>
      </a:folHlink>
    </a:clrScheme>
    <a:fontScheme name="qm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2024.3.12-4">
      <a:dk1>
        <a:srgbClr val="333333"/>
      </a:dk1>
      <a:lt1>
        <a:sysClr val="window" lastClr="FFFFFF"/>
      </a:lt1>
      <a:dk2>
        <a:srgbClr val="031A2F"/>
      </a:dk2>
      <a:lt2>
        <a:srgbClr val="E6EFFE"/>
      </a:lt2>
      <a:accent1>
        <a:srgbClr val="3758FB"/>
      </a:accent1>
      <a:accent2>
        <a:srgbClr val="419BFD"/>
      </a:accent2>
      <a:accent3>
        <a:srgbClr val="6542FC"/>
      </a:accent3>
      <a:accent4>
        <a:srgbClr val="9B42FC"/>
      </a:accent4>
      <a:accent5>
        <a:srgbClr val="D042FC"/>
      </a:accent5>
      <a:accent6>
        <a:srgbClr val="FB43CB"/>
      </a:accent6>
      <a:hlink>
        <a:srgbClr val="0026E5"/>
      </a:hlink>
      <a:folHlink>
        <a:srgbClr val="7E1FAD"/>
      </a:folHlink>
    </a:clrScheme>
    <a:fontScheme name="qm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2024.3.12-4">
      <a:dk1>
        <a:srgbClr val="333333"/>
      </a:dk1>
      <a:lt1>
        <a:sysClr val="window" lastClr="FFFFFF"/>
      </a:lt1>
      <a:dk2>
        <a:srgbClr val="031A2F"/>
      </a:dk2>
      <a:lt2>
        <a:srgbClr val="E6EFFE"/>
      </a:lt2>
      <a:accent1>
        <a:srgbClr val="3758FB"/>
      </a:accent1>
      <a:accent2>
        <a:srgbClr val="419BFD"/>
      </a:accent2>
      <a:accent3>
        <a:srgbClr val="6542FC"/>
      </a:accent3>
      <a:accent4>
        <a:srgbClr val="9B42FC"/>
      </a:accent4>
      <a:accent5>
        <a:srgbClr val="D042FC"/>
      </a:accent5>
      <a:accent6>
        <a:srgbClr val="FB43CB"/>
      </a:accent6>
      <a:hlink>
        <a:srgbClr val="0026E5"/>
      </a:hlink>
      <a:folHlink>
        <a:srgbClr val="7E1FAD"/>
      </a:folHlink>
    </a:clrScheme>
    <a:fontScheme name="qm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2032</Words>
  <Application>Microsoft Office PowerPoint</Application>
  <PresentationFormat>自定义</PresentationFormat>
  <Paragraphs>232</Paragraphs>
  <Slides>11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Office 主题​​</vt:lpstr>
      <vt:lpstr>1_Office 主题​​</vt:lpstr>
      <vt:lpstr>2_Office 主题​​</vt:lpstr>
      <vt:lpstr>二甲双胍恩格列净片（Ⅲ）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公平性</vt:lpstr>
    </vt:vector>
  </TitlesOfParts>
  <Company>FiSh'S WebSite 徐晓维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202</cp:revision>
  <dcterms:created xsi:type="dcterms:W3CDTF">2009-07-15T06:02:14Z</dcterms:created>
  <dcterms:modified xsi:type="dcterms:W3CDTF">2024-07-12T01:40:20Z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300B011225F94FDEA42090E1CA28F500_13</vt:lpwstr>
  </property>
  <property fmtid="{D5CDD505-2E9C-101B-9397-08002B2CF9AE}" pid="3" name="KSOProductBuildVer">
    <vt:lpwstr>2052-12.1.0.16929</vt:lpwstr>
  </property>
</Properties>
</file>