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0" r:id="rId2"/>
    <p:sldId id="281" r:id="rId3"/>
    <p:sldId id="291" r:id="rId4"/>
    <p:sldId id="276" r:id="rId5"/>
    <p:sldId id="277" r:id="rId6"/>
    <p:sldId id="303" r:id="rId7"/>
    <p:sldId id="278" r:id="rId8"/>
    <p:sldId id="302" r:id="rId9"/>
    <p:sldId id="279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6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秦春" initials="秦春" lastIdx="1" clrIdx="0"/>
  <p:cmAuthor id="2" name="张鑫" initials="张鑫" lastIdx="3" clrIdx="1"/>
  <p:cmAuthor id="3" name="Michael Chen" initials="MC" lastIdx="49" clrIdx="2"/>
  <p:cmAuthor id="4" name="rsx" initials="r" lastIdx="5" clrIdx="3"/>
  <p:cmAuthor id="5" name="bin chen" initials="bc" lastIdx="10" clrIdx="4">
    <p:extLst>
      <p:ext uri="{19B8F6BF-5375-455C-9EA6-DF929625EA0E}">
        <p15:presenceInfo xmlns:p15="http://schemas.microsoft.com/office/powerpoint/2012/main" userId="7b303515b16dcf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  <a:srgbClr val="EEF7E9"/>
    <a:srgbClr val="FFFFFF"/>
    <a:srgbClr val="0A456D"/>
    <a:srgbClr val="7ED34C"/>
    <a:srgbClr val="33A341"/>
    <a:srgbClr val="C3E4C7"/>
    <a:srgbClr val="084369"/>
    <a:srgbClr val="92D050"/>
    <a:srgbClr val="E2E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4" autoAdjust="0"/>
    <p:restoredTop sz="92950" autoAdjust="0"/>
  </p:normalViewPr>
  <p:slideViewPr>
    <p:cSldViewPr snapToGrid="0" showGuides="1">
      <p:cViewPr varScale="1">
        <p:scale>
          <a:sx n="68" d="100"/>
          <a:sy n="68" d="100"/>
        </p:scale>
        <p:origin x="736" y="48"/>
      </p:cViewPr>
      <p:guideLst>
        <p:guide orient="horz" pos="2086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7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4CFE4-EBDB-41E6-816F-6E18EA045989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1821C-0BF8-4596-91E7-1D7277ECA7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1821C-0BF8-4596-91E7-1D7277ECA757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1.</a:t>
            </a:r>
            <a:r>
              <a:rPr lang="zh-CN" altLang="en-US" sz="7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罗瑞丽</a:t>
            </a:r>
            <a:r>
              <a:rPr lang="zh-CN" altLang="en-US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，霍丽娟，张婕，张倩楠。溃疡性结肠炎病因的</a:t>
            </a:r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Meta</a:t>
            </a:r>
            <a:r>
              <a:rPr lang="zh-CN" altLang="en-US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分析</a:t>
            </a:r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.</a:t>
            </a:r>
            <a:r>
              <a:rPr lang="zh-CN" altLang="en-US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中华流行病学杂志，</a:t>
            </a:r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2015,36(12):1419-1423.</a:t>
            </a:r>
          </a:p>
          <a:p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2.WangY,OuyangQ, APDW 2004 Chinese IBD working group. Ulcerative colitis in China: retrospective analysis of 3 100 hospitalized patients[J]. J Gastroenterol </a:t>
            </a:r>
            <a:r>
              <a:rPr lang="en-US" altLang="zh-CN" sz="900" b="0" i="0" kern="1200" dirty="0" err="1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Hepatol</a:t>
            </a:r>
            <a:r>
              <a:rPr lang="en-US" altLang="zh-CN" sz="900" b="0" i="0" kern="1200" dirty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, 2007, 22(9): 1450-1455. DOI: 10.1111/j.1440-1746.2007.04873.x.</a:t>
            </a:r>
          </a:p>
          <a:p>
            <a:r>
              <a:rPr lang="en-US" altLang="zh-CN" dirty="0"/>
              <a:t>3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.population⁃based cohorts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systematic review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［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］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Clin Gastroenterol 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Hepatol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1821C-0BF8-4596-91E7-1D7277ECA75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数据来源于</a:t>
            </a:r>
            <a:r>
              <a:rPr lang="en-US" altLang="zh-CN" dirty="0"/>
              <a:t>FDA</a:t>
            </a:r>
            <a:r>
              <a:rPr lang="zh-CN" altLang="en-US" dirty="0"/>
              <a:t>说明书，其中，诱导缓解相比安慰剂部分，</a:t>
            </a:r>
            <a:r>
              <a:rPr lang="en-US" altLang="zh-CN" dirty="0"/>
              <a:t>2.4g/day</a:t>
            </a:r>
            <a:r>
              <a:rPr lang="zh-CN" altLang="en-US" dirty="0"/>
              <a:t>组采取服药方式略有不同，不是每天</a:t>
            </a:r>
            <a:r>
              <a:rPr lang="en-US" altLang="zh-CN" dirty="0"/>
              <a:t>1</a:t>
            </a:r>
            <a:r>
              <a:rPr lang="zh-CN" altLang="en-US" dirty="0"/>
              <a:t>次、每次</a:t>
            </a:r>
            <a:r>
              <a:rPr lang="en-US" altLang="zh-CN" dirty="0"/>
              <a:t>2.4g</a:t>
            </a:r>
            <a:r>
              <a:rPr lang="zh-CN" altLang="en-US" dirty="0"/>
              <a:t>，而是每天</a:t>
            </a:r>
            <a:r>
              <a:rPr lang="en-US" altLang="zh-CN" dirty="0"/>
              <a:t>2</a:t>
            </a:r>
            <a:r>
              <a:rPr lang="zh-CN" altLang="en-US" dirty="0"/>
              <a:t>次，每次</a:t>
            </a:r>
            <a:r>
              <a:rPr lang="en-US" altLang="zh-CN" dirty="0"/>
              <a:t>1.2g</a:t>
            </a:r>
            <a:r>
              <a:rPr lang="zh-CN" altLang="en-US" dirty="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1821C-0BF8-4596-91E7-1D7277ECA757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1821C-0BF8-4596-91E7-1D7277ECA757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en-US" sz="12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参考文献：</a:t>
            </a:r>
          </a:p>
          <a:p>
            <a:pPr algn="just"/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[1] </a:t>
            </a:r>
            <a:r>
              <a:rPr lang="en-US" altLang="zh-CN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Paoluzi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A., et al. "Comparison of two different daily dosages (2.4 vs. 1.2 g) of oral </a:t>
            </a:r>
            <a:r>
              <a:rPr lang="en-US" altLang="zh-CN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mesalazine</a:t>
            </a:r>
            <a:r>
              <a:rPr lang="en-US" altLang="zh-C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maintenance of remission in ulcerative colitis patients: 1‐year follow‐up study." Alimentary pharmacology &amp; therapeutics 21.9 (2005): 1111-1119.</a:t>
            </a:r>
            <a:endParaRPr lang="en-US" altLang="zh-C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1821C-0BF8-4596-91E7-1D7277ECA757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5900" y="185809"/>
            <a:ext cx="1618664" cy="539555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0" y="198755"/>
            <a:ext cx="2783205" cy="387350"/>
          </a:xfrm>
          <a:prstGeom prst="rect">
            <a:avLst/>
          </a:prstGeom>
          <a:solidFill>
            <a:srgbClr val="0A456D"/>
          </a:solidFill>
        </p:spPr>
        <p:txBody>
          <a:bodyPr wrap="square" rtlCol="0"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美沙拉秦肠溶缓释片</a:t>
            </a:r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(1.2g)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EAC375-84DA-411F-929A-643751116D82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32DCFD-7633-4187-AFE5-EFF83972A54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subTitle" idx="1"/>
          </p:nvPr>
        </p:nvSpPr>
        <p:spPr>
          <a:xfrm>
            <a:off x="1670050" y="2347119"/>
            <a:ext cx="8851900" cy="2163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chemeClr val="tx1"/>
                </a:solidFill>
              </a:rPr>
              <a:t>美沙拉秦</a:t>
            </a:r>
            <a:r>
              <a:rPr lang="zh-CN" altLang="en-US" sz="4000" b="1" dirty="0">
                <a:solidFill>
                  <a:srgbClr val="C00000"/>
                </a:solidFill>
              </a:rPr>
              <a:t>肠溶缓释片</a:t>
            </a:r>
            <a:endParaRPr lang="en-US" altLang="zh-CN" sz="40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chemeClr val="tx1"/>
                </a:solidFill>
              </a:rPr>
              <a:t>（规格：</a:t>
            </a:r>
            <a:r>
              <a:rPr lang="en-US" altLang="zh-CN" sz="4000" b="1" dirty="0">
                <a:solidFill>
                  <a:schemeClr val="tx1"/>
                </a:solidFill>
              </a:rPr>
              <a:t>1.2g</a:t>
            </a:r>
            <a:r>
              <a:rPr lang="zh-CN" altLang="en-US" sz="4000" b="1" dirty="0">
                <a:solidFill>
                  <a:schemeClr val="tx1"/>
                </a:solidFill>
              </a:rPr>
              <a:t>）</a:t>
            </a:r>
            <a:endParaRPr lang="en-US" altLang="zh-CN" sz="40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</a:rPr>
              <a:t>上海</a:t>
            </a:r>
            <a:r>
              <a:rPr lang="zh-CN" altLang="en-US" sz="4000" b="1" dirty="0">
                <a:solidFill>
                  <a:srgbClr val="C00000"/>
                </a:solidFill>
              </a:rPr>
              <a:t>宣泰医药</a:t>
            </a:r>
            <a:r>
              <a:rPr lang="zh-CN" altLang="en-US" sz="4000" dirty="0">
                <a:solidFill>
                  <a:schemeClr val="tx1"/>
                </a:solidFill>
              </a:rPr>
              <a:t>科技股份有限公司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900" y="185809"/>
            <a:ext cx="1618664" cy="5395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subTitle" idx="4294967295"/>
          </p:nvPr>
        </p:nvSpPr>
        <p:spPr>
          <a:xfrm>
            <a:off x="2675890" y="1645285"/>
            <a:ext cx="1682750" cy="628015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zh-CN" altLang="en-US" sz="4000" b="1" dirty="0">
                <a:solidFill>
                  <a:schemeClr val="tx1"/>
                </a:solidFill>
              </a:rPr>
              <a:t>目 录</a:t>
            </a:r>
          </a:p>
        </p:txBody>
      </p:sp>
      <p:sp>
        <p:nvSpPr>
          <p:cNvPr id="30" name="文本占位符 1"/>
          <p:cNvSpPr txBox="1"/>
          <p:nvPr/>
        </p:nvSpPr>
        <p:spPr>
          <a:xfrm>
            <a:off x="4977076" y="2402311"/>
            <a:ext cx="3318781" cy="44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0">
                <a:solidFill>
                  <a:srgbClr val="0A45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>
                <a:solidFill>
                  <a:schemeClr val="tx1"/>
                </a:solidFill>
              </a:rPr>
              <a:t>02 </a:t>
            </a:r>
            <a:r>
              <a:rPr lang="zh-CN" altLang="en-US" b="0" dirty="0">
                <a:solidFill>
                  <a:schemeClr val="tx1"/>
                </a:solidFill>
              </a:rPr>
              <a:t>安全性</a:t>
            </a:r>
          </a:p>
        </p:txBody>
      </p:sp>
      <p:sp>
        <p:nvSpPr>
          <p:cNvPr id="31" name="文本占位符 1"/>
          <p:cNvSpPr txBox="1"/>
          <p:nvPr/>
        </p:nvSpPr>
        <p:spPr>
          <a:xfrm>
            <a:off x="4977075" y="3102582"/>
            <a:ext cx="3318781" cy="44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0">
                <a:solidFill>
                  <a:srgbClr val="0A45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>
                <a:solidFill>
                  <a:schemeClr val="tx1"/>
                </a:solidFill>
              </a:rPr>
              <a:t>03 </a:t>
            </a:r>
            <a:r>
              <a:rPr lang="zh-CN" altLang="en-US" b="0" dirty="0">
                <a:solidFill>
                  <a:schemeClr val="tx1"/>
                </a:solidFill>
              </a:rPr>
              <a:t>有效性</a:t>
            </a:r>
          </a:p>
        </p:txBody>
      </p:sp>
      <p:sp>
        <p:nvSpPr>
          <p:cNvPr id="32" name="文本占位符 1"/>
          <p:cNvSpPr txBox="1"/>
          <p:nvPr/>
        </p:nvSpPr>
        <p:spPr>
          <a:xfrm>
            <a:off x="4977074" y="3771939"/>
            <a:ext cx="3318781" cy="44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0">
                <a:solidFill>
                  <a:srgbClr val="0A45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>
                <a:solidFill>
                  <a:schemeClr val="tx1"/>
                </a:solidFill>
              </a:rPr>
              <a:t>04 </a:t>
            </a:r>
            <a:r>
              <a:rPr lang="zh-CN" altLang="en-US" b="0" dirty="0">
                <a:solidFill>
                  <a:schemeClr val="tx1"/>
                </a:solidFill>
              </a:rPr>
              <a:t>创新性</a:t>
            </a:r>
          </a:p>
        </p:txBody>
      </p:sp>
      <p:sp>
        <p:nvSpPr>
          <p:cNvPr id="33" name="文本占位符 1"/>
          <p:cNvSpPr txBox="1"/>
          <p:nvPr/>
        </p:nvSpPr>
        <p:spPr>
          <a:xfrm>
            <a:off x="4977074" y="4403237"/>
            <a:ext cx="3318781" cy="44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0">
                <a:solidFill>
                  <a:srgbClr val="0A45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>
                <a:solidFill>
                  <a:schemeClr val="tx1"/>
                </a:solidFill>
              </a:rPr>
              <a:t>05 </a:t>
            </a:r>
            <a:r>
              <a:rPr lang="zh-CN" altLang="en-US" b="0" dirty="0">
                <a:solidFill>
                  <a:schemeClr val="tx1"/>
                </a:solidFill>
              </a:rPr>
              <a:t>公平性</a:t>
            </a:r>
          </a:p>
        </p:txBody>
      </p:sp>
      <p:sp>
        <p:nvSpPr>
          <p:cNvPr id="10" name="文本占位符 1"/>
          <p:cNvSpPr txBox="1"/>
          <p:nvPr/>
        </p:nvSpPr>
        <p:spPr>
          <a:xfrm>
            <a:off x="4977074" y="1738253"/>
            <a:ext cx="3318781" cy="442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0">
                <a:solidFill>
                  <a:srgbClr val="0A45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阿里巴巴普惠体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>
                <a:solidFill>
                  <a:schemeClr val="tx1"/>
                </a:solidFill>
              </a:rPr>
              <a:t>01 </a:t>
            </a:r>
            <a:r>
              <a:rPr lang="zh-CN" altLang="en-US" b="0" dirty="0">
                <a:solidFill>
                  <a:schemeClr val="tx1"/>
                </a:solidFill>
              </a:rPr>
              <a:t>药品基本信息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900" y="185809"/>
            <a:ext cx="1618664" cy="5395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idx="4294967295"/>
          </p:nvPr>
        </p:nvSpPr>
        <p:spPr>
          <a:xfrm>
            <a:off x="4222750" y="186055"/>
            <a:ext cx="3747135" cy="426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药品基本信息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(1/2)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8109761"/>
              </p:ext>
            </p:extLst>
          </p:nvPr>
        </p:nvGraphicFramePr>
        <p:xfrm>
          <a:off x="137338" y="837352"/>
          <a:ext cx="4938395" cy="583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0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通用名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美沙拉秦肠溶缓释片</a:t>
                      </a:r>
                      <a:endParaRPr lang="zh-CN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橙皮书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ClrTx/>
                        <a:buSzTx/>
                        <a:buFontTx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宣泰医药本品于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月获得</a:t>
                      </a:r>
                      <a:r>
                        <a:rPr lang="en-US" altLang="zh-CN" sz="1400" b="0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FDA</a:t>
                      </a:r>
                      <a:r>
                        <a:rPr lang="zh-CN" altLang="en-US" sz="1400" b="0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批准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，被收录</a:t>
                      </a:r>
                      <a:r>
                        <a:rPr lang="zh-CN" altLang="en-US" sz="1400" b="0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橙皮书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3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适应症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tabLst>
                          <a:tab pos="1611630" algn="l"/>
                        </a:tabLst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本品适用于轻度至中度活动性溃疡性结肠炎成年患者的</a:t>
                      </a:r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诱导和维持缓解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4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用法用量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诱导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缓解的推荐剂量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为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2.4g至4.8g（2至4片）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每日一次</a:t>
                      </a:r>
                      <a:r>
                        <a:rPr lang="zh-CN" altLang="en-US" sz="1600" b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；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维持缓解的推荐剂量为2.4g（2片），每日一次。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9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中国大陆首次上市时间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ClrTx/>
                        <a:buSzTx/>
                        <a:buNone/>
                      </a:pPr>
                      <a:r>
                        <a:rPr lang="zh-CN" altLang="en-US" sz="1400" b="0" i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2024-01-30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目前大陆地区同通用名药品的上市情况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3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全球首次上市时间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20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06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-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1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2 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欧盟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是否为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OTC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药品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否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80863601"/>
              </p:ext>
            </p:extLst>
          </p:nvPr>
        </p:nvGraphicFramePr>
        <p:xfrm>
          <a:off x="5676265" y="789941"/>
          <a:ext cx="6372860" cy="2417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6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参照药品建议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美沙拉秦肠溶片（安萨科）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参照药品选择理由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①</a:t>
                      </a:r>
                      <a:r>
                        <a:rPr lang="zh-CN" altLang="en-US" sz="18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适应症基本相同，疗效明确</a:t>
                      </a:r>
                      <a:endParaRPr lang="zh-CN" altLang="en-US" sz="1600" b="1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②现目录内产品，</a:t>
                      </a:r>
                      <a:r>
                        <a:rPr lang="zh-CN" altLang="en-US" sz="14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日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用量与本品具有可比性</a:t>
                      </a:r>
                      <a:endParaRPr lang="en-US" altLang="zh-CN" sz="1400" b="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③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均为指南推荐用药，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与本品一样在多个国家上市，临床应用广泛</a:t>
                      </a:r>
                      <a:endParaRPr lang="en-US" altLang="zh-CN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④与本品有明确临床试验数据对比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78862842"/>
              </p:ext>
            </p:extLst>
          </p:nvPr>
        </p:nvGraphicFramePr>
        <p:xfrm>
          <a:off x="5676265" y="3423949"/>
          <a:ext cx="6422970" cy="325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33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与参照品比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本品优势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优势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：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结肠精准靶向释放，</a:t>
                      </a:r>
                      <a:endParaRPr lang="en-US" altLang="zh-CN" sz="1400" b="1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药物浓度保障，疗效确保</a:t>
                      </a:r>
                      <a:endParaRPr lang="en-US" altLang="zh-CN" sz="1400" b="1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优势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：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0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服用次数少，依从性高</a:t>
                      </a:r>
                      <a:endParaRPr lang="en-US" altLang="zh-CN" sz="1400" b="0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8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本品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（肠溶缓释片）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采用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依赖性聚合物膜包裹美沙拉秦，在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＞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6.8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下分解释放美沙拉秦。利用多基质系统技术使活性药物在整个结肠释放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应用高载药量技术，如：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维持期每日一次，每次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92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参照品</a:t>
                      </a:r>
                    </a:p>
                  </a:txBody>
                  <a:tcPr anchor="ctr">
                    <a:lnL w="6350" cap="flat" cmpd="sng" algn="ctr">
                      <a:noFill/>
                      <a:prstDash val="lg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利用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Eudragit-S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包裹美沙拉秦，当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pH&gt;7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时开始崩解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以原型到达回肠末端，由于肠道转运时间及肠内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差异，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个体</a:t>
                      </a:r>
                      <a:r>
                        <a:rPr lang="zh-CN" altLang="zh-CN" sz="12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生物利用度差异较大。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200" kern="120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每日三次，一次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200" kern="120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9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7"/>
          <p:cNvSpPr txBox="1"/>
          <p:nvPr/>
        </p:nvSpPr>
        <p:spPr>
          <a:xfrm>
            <a:off x="341630" y="1911291"/>
            <a:ext cx="5606415" cy="4563937"/>
          </a:xfrm>
          <a:prstGeom prst="rect">
            <a:avLst/>
          </a:prstGeom>
          <a:noFill/>
          <a:ln w="9525">
            <a:solidFill>
              <a:srgbClr val="0A456D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疾病特征：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溃疡性结肠炎（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UC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）为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慢性疾病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，典型症状是持续或反复发作的腹泻、黏液脓血便、腹痛等，严重并发症可致命，长期病程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有发生结肠直肠癌可能风险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UC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无法彻底治愈，需长期服药控制。</a:t>
            </a:r>
            <a:endParaRPr lang="zh-CN" altLang="en-US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患病率：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UC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患病率已超过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11.6/10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</a:t>
            </a:r>
            <a:r>
              <a:rPr lang="en-US" altLang="zh-CN" sz="1600" baseline="30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，全国约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16.2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万人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发病高峰年龄为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～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49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岁</a:t>
            </a:r>
            <a:r>
              <a:rPr lang="en-US" altLang="zh-CN" sz="160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复发率高：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患者的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年累积复发率高达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70% ~80%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，确诊后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年和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年的结肠切除率为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10%-15%</a:t>
            </a:r>
            <a:r>
              <a:rPr lang="en-US" altLang="zh-CN" sz="160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文本占位符 7"/>
          <p:cNvSpPr txBox="1"/>
          <p:nvPr/>
        </p:nvSpPr>
        <p:spPr>
          <a:xfrm>
            <a:off x="6331555" y="955616"/>
            <a:ext cx="5605145" cy="793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临床未满足的需求：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zh-CN" altLang="en-US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本品：唯一每日</a:t>
            </a:r>
            <a:r>
              <a:rPr lang="en-US" altLang="zh-CN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次，</a:t>
            </a:r>
            <a:r>
              <a:rPr lang="en-US" altLang="zh-CN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UC“</a:t>
            </a:r>
            <a:r>
              <a:rPr lang="zh-CN" altLang="en-US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诱导和维持缓解</a:t>
            </a:r>
            <a:r>
              <a:rPr lang="en-US" altLang="zh-CN" sz="222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”</a:t>
            </a:r>
            <a:endParaRPr lang="en-US" altLang="zh-CN" sz="2220" b="1" dirty="0">
              <a:ln>
                <a:solidFill>
                  <a:srgbClr val="7ECC4C"/>
                </a:solidFill>
              </a:ln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占位符 7"/>
          <p:cNvSpPr txBox="1"/>
          <p:nvPr/>
        </p:nvSpPr>
        <p:spPr>
          <a:xfrm>
            <a:off x="6338540" y="1911291"/>
            <a:ext cx="5606415" cy="4563937"/>
          </a:xfrm>
          <a:prstGeom prst="rect">
            <a:avLst/>
          </a:prstGeom>
          <a:noFill/>
          <a:ln w="9525">
            <a:solidFill>
              <a:srgbClr val="0A456D"/>
            </a:solidFill>
          </a:ln>
        </p:spPr>
        <p:txBody>
          <a:bodyPr vert="horz" lIns="91440" tIns="45720" rIns="91440" bIns="45720" rtlCol="0" anchor="t" anchorCtr="0">
            <a:normAutofit fontScale="9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UC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存在着知晓率低、就诊率低、诊断和治疗水平差异较大、治疗不规范、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长期用药，患者治疗依从性差等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诸多问题。</a:t>
            </a:r>
            <a:endParaRPr lang="en-US" altLang="zh-CN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用药改善需求：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美沙拉秦普通口服制剂，多为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小规格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且需服药多次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1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3-4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次）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在胃或小肠过早释放，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结肠靶向性差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、给药次数多、依从性差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美沙拉秦肠溶缓释胶囊适用于成人溃疡性结肠炎的维持缓解治疗，无诱导期用药的适应症。</a:t>
            </a: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本品特征：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国内外已上市的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唯一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一个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每日一次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给药，且适用于轻中度UC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诱导和维持缓解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的美沙拉秦口服制剂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占位符 1"/>
          <p:cNvSpPr>
            <a:spLocks noGrp="1"/>
          </p:cNvSpPr>
          <p:nvPr/>
        </p:nvSpPr>
        <p:spPr>
          <a:xfrm>
            <a:off x="4222060" y="186139"/>
            <a:ext cx="3747448" cy="426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药品基本信息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(2/2)</a:t>
            </a:r>
          </a:p>
        </p:txBody>
      </p:sp>
      <p:sp>
        <p:nvSpPr>
          <p:cNvPr id="7" name="文本占位符 7">
            <a:extLst>
              <a:ext uri="{FF2B5EF4-FFF2-40B4-BE49-F238E27FC236}">
                <a16:creationId xmlns:a16="http://schemas.microsoft.com/office/drawing/2014/main" id="{6C241D02-EADD-4915-915B-494A178497A5}"/>
              </a:ext>
            </a:extLst>
          </p:cNvPr>
          <p:cNvSpPr txBox="1"/>
          <p:nvPr/>
        </p:nvSpPr>
        <p:spPr>
          <a:xfrm>
            <a:off x="341630" y="948956"/>
            <a:ext cx="5605145" cy="793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疾病基本情况：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无法彻底治愈，需长期用药，复发率高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160405" y="1684646"/>
            <a:ext cx="9658105" cy="5131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不良反应情况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成人（≥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）可出现头痛、胀气、肝功能检查异常、腹痛和腹泻。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儿童患者（≥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）可出现腹痛、上呼吸道感染、呕吐、贫血、头痛和病毒感染。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药品说明书收载的安全性信息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在两项与安慰剂对照诱导治疗试验中的不良反应主要有头痛、胃肠气胀、肝功能检查异常、脱发、瘙痒。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三项溃疡性结肠炎维持缓解试验中的不良反应主要有：头痛、肝功能异常、腹痛、腹泻、腹胀、上腹痛、消化不良、背痛、皮疹、关节痛、疲乏和高血压。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上市后经验及其他安全性信息详见说明书。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与目录内同类药品安全性方面优势和不足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与同治疗领域药品相比，不同口服剂型的美沙拉秦制剂报告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不良反应类似，安全性相当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占位符 1"/>
          <p:cNvSpPr>
            <a:spLocks noGrp="1"/>
          </p:cNvSpPr>
          <p:nvPr/>
        </p:nvSpPr>
        <p:spPr>
          <a:xfrm>
            <a:off x="4222060" y="186139"/>
            <a:ext cx="3747448" cy="426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性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B1DA6EC-2ADE-45D7-87BF-51A5A9370047}"/>
              </a:ext>
            </a:extLst>
          </p:cNvPr>
          <p:cNvSpPr txBox="1"/>
          <p:nvPr/>
        </p:nvSpPr>
        <p:spPr>
          <a:xfrm>
            <a:off x="1414929" y="1014490"/>
            <a:ext cx="9133665" cy="4262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全球上市多年，临床使用成熟，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不良反应及安全性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与其他美沙拉秦口服制剂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相当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376555" y="1915160"/>
            <a:ext cx="5605780" cy="47834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相比安慰剂、安萨科（参照药品）：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两项随机对照研究（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RCT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）显示每日一次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2.4 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4.8 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剂量的美沙拉秦肠溶缓释片，在治疗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周后症状缓解的患者百分比均显著高于安慰剂（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0.01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其中一项研究显示本品在治疗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周后症状缓解的患者百分比高于已上市药物安萨科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2.4g/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天（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P=0.124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</a:t>
            </a:r>
            <a:r>
              <a:rPr lang="en-US" altLang="zh-CN" sz="16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zh-CN" altLang="en-US" sz="1400" dirty="0">
              <a:solidFill>
                <a:schemeClr val="bg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2"/>
            </p:custDataLst>
          </p:nvPr>
        </p:nvSpPr>
        <p:spPr>
          <a:xfrm>
            <a:off x="6254750" y="1915160"/>
            <a:ext cx="5605780" cy="4784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个月拓展研究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两项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RCT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研究中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8~16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周达到缓解的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218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名进入了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个月的维持期，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未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复发率达 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89.9%</a:t>
            </a:r>
            <a:r>
              <a:rPr lang="en-US" altLang="zh-CN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(196/218)</a:t>
            </a:r>
          </a:p>
          <a:p>
            <a:pPr>
              <a:lnSpc>
                <a:spcPct val="125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0"/>
            <a:endParaRPr lang="zh-CN" altLang="en-US" sz="1600" dirty="0"/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相比安萨科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：美沙拉秦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2.4 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（每日一次）治疗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个月后维持缓解的患者比例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84%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与安萨科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1.6g/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天相似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82%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55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55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55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55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155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文本占位符 1"/>
          <p:cNvSpPr>
            <a:spLocks noGrp="1"/>
          </p:cNvSpPr>
          <p:nvPr/>
        </p:nvSpPr>
        <p:spPr>
          <a:xfrm>
            <a:off x="4222060" y="186139"/>
            <a:ext cx="3747448" cy="426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1/2)</a:t>
            </a:r>
          </a:p>
        </p:txBody>
      </p:sp>
      <p:sp>
        <p:nvSpPr>
          <p:cNvPr id="10" name="文本占位符 7"/>
          <p:cNvSpPr txBox="1"/>
          <p:nvPr/>
        </p:nvSpPr>
        <p:spPr>
          <a:xfrm>
            <a:off x="6254750" y="835342"/>
            <a:ext cx="5605145" cy="947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维持缓解的疗效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12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月未复发率达</a:t>
            </a: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89.9%</a:t>
            </a:r>
            <a:endParaRPr lang="en-US" altLang="zh-CN" sz="2000" b="1" dirty="0">
              <a:ln>
                <a:solidFill>
                  <a:srgbClr val="7ECC4C"/>
                </a:solidFill>
              </a:ln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占位符 7"/>
          <p:cNvSpPr txBox="1"/>
          <p:nvPr/>
        </p:nvSpPr>
        <p:spPr>
          <a:xfrm>
            <a:off x="377190" y="835342"/>
            <a:ext cx="5605145" cy="947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阿里巴巴普惠体 Light" panose="00020600040101010101" pitchFamily="18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诱导缓解的疗效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治疗</a:t>
            </a:r>
            <a:r>
              <a:rPr lang="en-US" altLang="zh-CN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8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周后临床缓解比例（</a:t>
            </a:r>
            <a:r>
              <a:rPr lang="en-US" altLang="zh-CN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36%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）显著高于安慰剂（</a:t>
            </a:r>
            <a:r>
              <a:rPr lang="en-US" altLang="zh-CN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17.5%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），高于安萨科（</a:t>
            </a:r>
            <a:r>
              <a:rPr lang="en-US" altLang="zh-CN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32.6%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</a:t>
            </a:r>
            <a:endParaRPr lang="zh-CN" altLang="en-US" sz="1800" b="1" dirty="0">
              <a:ln>
                <a:solidFill>
                  <a:srgbClr val="7ECC4C"/>
                </a:solidFill>
              </a:ln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82595" y="6453505"/>
            <a:ext cx="29997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注：安萨科：美沙拉秦肠溶片（</a:t>
            </a:r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800mg</a:t>
            </a:r>
            <a:r>
              <a:rPr lang="zh-CN" altLang="en-US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</a:t>
            </a:r>
            <a:endParaRPr lang="zh-CN" altLang="en-US" sz="1200"/>
          </a:p>
        </p:txBody>
      </p:sp>
      <p:pic>
        <p:nvPicPr>
          <p:cNvPr id="12" name="图片 11" descr="图片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2702" y="5146675"/>
            <a:ext cx="2453406" cy="144462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8900" y="2668270"/>
            <a:ext cx="2543810" cy="1527175"/>
          </a:xfrm>
          <a:prstGeom prst="rect">
            <a:avLst/>
          </a:prstGeom>
        </p:spPr>
      </p:pic>
      <p:pic>
        <p:nvPicPr>
          <p:cNvPr id="15" name="图片 14" descr="图片3">
            <a:extLst>
              <a:ext uri="{FF2B5EF4-FFF2-40B4-BE49-F238E27FC236}">
                <a16:creationId xmlns:a16="http://schemas.microsoft.com/office/drawing/2014/main" id="{AE7149B3-67AC-4FB0-A1DF-0B27153FED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300" y="4195445"/>
            <a:ext cx="4352290" cy="17132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idx="4294967295"/>
          </p:nvPr>
        </p:nvSpPr>
        <p:spPr>
          <a:xfrm>
            <a:off x="5133340" y="186690"/>
            <a:ext cx="2825115" cy="431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2/2</a:t>
            </a:r>
            <a:r>
              <a:rPr lang="zh-CN" altLang="en-US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48385" y="1861086"/>
            <a:ext cx="10319385" cy="4572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中国溃疡性结肠炎诊治指南（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2023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·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西安）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36077547"/>
              </p:ext>
            </p:extLst>
          </p:nvPr>
        </p:nvGraphicFramePr>
        <p:xfrm>
          <a:off x="1607418" y="2434589"/>
          <a:ext cx="8912995" cy="1964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0012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轻度（初治）活动性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UC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口服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5⁃ASA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（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2 ~ 4 g/d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）诱导缓解，</a:t>
                      </a: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疗效与剂量呈正比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12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轻中度活动性</a:t>
                      </a:r>
                      <a:r>
                        <a:rPr lang="en-US" altLang="zh-CN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UC </a:t>
                      </a: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和中度活动性</a:t>
                      </a:r>
                      <a:r>
                        <a:rPr lang="en-US" altLang="zh-CN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UC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足量</a:t>
                      </a:r>
                      <a:r>
                        <a:rPr lang="en-US" altLang="zh-CN" sz="16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5⁃ASA</a:t>
                      </a:r>
                      <a:r>
                        <a:rPr lang="en-US" altLang="zh-CN" sz="14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治疗，若无效，更换其他药物诱导缓解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131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轻度活动性全结肠</a:t>
                      </a:r>
                      <a:r>
                        <a:rPr lang="en-US" altLang="zh-CN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UC</a:t>
                      </a:r>
                      <a:endParaRPr lang="zh-CN" alt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5⁃ASA </a:t>
                      </a: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诱导缓解后建议选择≥</a:t>
                      </a:r>
                      <a:r>
                        <a:rPr lang="en-US" altLang="zh-CN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2 g/d </a:t>
                      </a:r>
                      <a:r>
                        <a:rPr lang="zh-CN" altLang="en-US" sz="14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美沙拉嗪口服维持治疗，</a:t>
                      </a: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高剂量维持治疗效果优于低剂量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ysDashDot"/>
                    </a:lnL>
                    <a:lnR w="12700">
                      <a:solidFill>
                        <a:schemeClr val="tx1"/>
                      </a:solidFill>
                      <a:prstDash val="sysDashDot"/>
                    </a:lnR>
                    <a:lnT w="12700">
                      <a:solidFill>
                        <a:schemeClr val="tx1"/>
                      </a:solidFill>
                      <a:prstDash val="sysDashDot"/>
                    </a:lnT>
                    <a:lnB w="12700">
                      <a:solidFill>
                        <a:schemeClr val="tx1"/>
                      </a:solidFill>
                      <a:prstDash val="sysDash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49020" y="4856480"/>
            <a:ext cx="1031938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《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美国胃肠病学会（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AGA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）轻中度溃疡性结肠炎治疗指南（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2018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年）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》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使用标准剂量的美沙拉秦或其他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5-ASA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制剂治疗广泛的轻至中度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UC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患者，标准剂量定义为每日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2-3g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《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欧洲克罗恩和结肠炎组织（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ECCO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）溃疡性结肠炎治疗指南：药物治疗（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年）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》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建议使用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5-ASA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​​，剂量≥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 g/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天，以诱导及维持轻度至中度活动性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UC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患者缓解。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7750" y="748665"/>
            <a:ext cx="10320020" cy="8832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轻中度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UC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一线用药，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疗效与剂量呈正比，</a:t>
            </a: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高剂量维持治疗效果优于低剂量，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每日一次给药可作为首选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idx="4294967295"/>
          </p:nvPr>
        </p:nvSpPr>
        <p:spPr>
          <a:xfrm>
            <a:off x="5441950" y="190500"/>
            <a:ext cx="1762371" cy="55943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8970" y="943610"/>
            <a:ext cx="4792980" cy="3987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创新点：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高载药量</a:t>
            </a: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缓释+结肠靶向技术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279515" y="943610"/>
            <a:ext cx="551942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临床获益：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2-4片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疗效保障+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依从性好</a:t>
            </a:r>
          </a:p>
        </p:txBody>
      </p:sp>
      <p:sp>
        <p:nvSpPr>
          <p:cNvPr id="11" name="矩形 10"/>
          <p:cNvSpPr/>
          <p:nvPr/>
        </p:nvSpPr>
        <p:spPr>
          <a:xfrm>
            <a:off x="6203950" y="1527810"/>
            <a:ext cx="5594985" cy="2408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载药量高，尺寸不大，服用片数少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本品长度为20mm，常规尺寸，维持期每日一次，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片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共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2.4g)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病灶部位药物浓度越高，疗效越有保障</a:t>
            </a:r>
            <a:endParaRPr lang="zh-CN" altLang="en-US" sz="16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如下图：维持缓解高剂量（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2.4g/d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）的患者和低剂量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(1.2g/d)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相比，中位缓解时间提高约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1.4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倍，临床获益增加约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倍，复发频繁程度降低约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倍，并没有增加副作用的发生率。</a:t>
            </a:r>
            <a:endParaRPr lang="en-US" altLang="zh-CN" sz="14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1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575" y="3910363"/>
            <a:ext cx="2615896" cy="191918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67690" y="1536065"/>
            <a:ext cx="4803775" cy="4657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本品技术点：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采用</a:t>
            </a:r>
            <a:r>
              <a: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</a:t>
            </a: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依赖性聚合物膜包裹美沙拉秦，在</a:t>
            </a:r>
            <a:r>
              <a: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</a:t>
            </a: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＞</a:t>
            </a:r>
            <a:r>
              <a: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6.8</a:t>
            </a: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条件下分解释放美沙拉秦，实现肠溶；</a:t>
            </a:r>
            <a:endParaRPr lang="zh-CN" altLang="en-US" sz="16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利用</a:t>
            </a:r>
            <a:r>
              <a:rPr lang="zh-CN" altLang="zh-CN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多基质系统技术</a:t>
            </a:r>
            <a:r>
              <a: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达到“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高载药量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+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缓释</a:t>
            </a:r>
            <a:r>
              <a: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”效果，</a:t>
            </a: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使活性药物在整个结肠</a:t>
            </a:r>
            <a:r>
              <a: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缓慢</a:t>
            </a:r>
            <a:r>
              <a:rPr lang="zh-CN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释放</a:t>
            </a:r>
            <a:r>
              <a: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，从而达到精准靶向缓释的目的。</a:t>
            </a:r>
            <a:endParaRPr lang="en-US" altLang="zh-CN" sz="16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美沙拉秦口服制剂是在结肠局部发挥作用，病灶部位药物浓度越高疗效越有保障，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不同的制剂技术，会影响药物在结肠病灶区域的药物浓度，从而影响药效。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目前临床主流的</a:t>
            </a:r>
            <a:r>
              <a:rPr lang="zh-CN" altLang="zh-CN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美沙拉秦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口服</a:t>
            </a:r>
            <a:r>
              <a:rPr lang="zh-CN" altLang="zh-CN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制剂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多为单一的</a:t>
            </a:r>
            <a:r>
              <a:rPr lang="en-US" altLang="zh-CN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PH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依赖型或者时间依赖型产品。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多为小规格且需服药多次（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3-4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次），在胃或小肠过早释放，结肠靶向性差、给药次数多、依从性差。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箭头: 右 13"/>
          <p:cNvSpPr/>
          <p:nvPr/>
        </p:nvSpPr>
        <p:spPr>
          <a:xfrm>
            <a:off x="5569196" y="2992339"/>
            <a:ext cx="436729" cy="559558"/>
          </a:xfrm>
          <a:prstGeom prst="rightArrow">
            <a:avLst/>
          </a:prstGeom>
          <a:solidFill>
            <a:srgbClr val="0843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0A54482-EBBA-4736-B749-8EA640EC2FA3}"/>
              </a:ext>
            </a:extLst>
          </p:cNvPr>
          <p:cNvSpPr txBox="1"/>
          <p:nvPr/>
        </p:nvSpPr>
        <p:spPr>
          <a:xfrm>
            <a:off x="565027" y="6118540"/>
            <a:ext cx="1142897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参考文献：</a:t>
            </a:r>
          </a:p>
          <a:p>
            <a:pPr algn="just"/>
            <a:r>
              <a:rPr lang="en-US" altLang="zh-CN" sz="1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[1] </a:t>
            </a:r>
            <a:r>
              <a:rPr lang="en-US" altLang="zh-CN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Paoluzi</a:t>
            </a:r>
            <a:r>
              <a:rPr lang="en-US" altLang="zh-CN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A., et al. "Comparison of two different daily dosages (2.4 vs. 1.2 g) of oral </a:t>
            </a:r>
            <a:r>
              <a:rPr lang="en-US" altLang="zh-CN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mesalazine</a:t>
            </a:r>
            <a:r>
              <a:rPr lang="en-US" altLang="zh-CN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maintenance of remission in ulcerative colitis patients: 1‐year follow‐up study." Alimentary pharmacology &amp; therapeutics 21.9 (2005): 1111-1119.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idx="4294967295"/>
          </p:nvPr>
        </p:nvSpPr>
        <p:spPr>
          <a:xfrm>
            <a:off x="5461000" y="165100"/>
            <a:ext cx="1803400" cy="4381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</a:t>
            </a:r>
            <a:r>
              <a:rPr lang="en-US" altLang="zh-CN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</a:t>
            </a:r>
            <a:r>
              <a:rPr lang="en-US" altLang="zh-CN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3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性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42900" y="4888230"/>
            <a:ext cx="5378450" cy="78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目录内缺乏：同时可用于轻中度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UC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诱导缓解及维持期治疗，且可一天一次用药的美沙拉秦口服剂型。</a:t>
            </a:r>
          </a:p>
        </p:txBody>
      </p:sp>
      <p:sp>
        <p:nvSpPr>
          <p:cNvPr id="24" name="矩形 23"/>
          <p:cNvSpPr/>
          <p:nvPr/>
        </p:nvSpPr>
        <p:spPr>
          <a:xfrm>
            <a:off x="342900" y="4190365"/>
            <a:ext cx="5378450" cy="5632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rgbClr val="FFFFFF"/>
          </a:lnRef>
          <a:fillRef idx="1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弥补目录短板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6436995" y="946785"/>
            <a:ext cx="5424170" cy="3109595"/>
            <a:chOff x="2852555" y="1755774"/>
            <a:chExt cx="3243569" cy="2137994"/>
          </a:xfrm>
        </p:grpSpPr>
        <p:sp>
          <p:nvSpPr>
            <p:cNvPr id="26" name="文本框 25"/>
            <p:cNvSpPr txBox="1"/>
            <p:nvPr/>
          </p:nvSpPr>
          <p:spPr>
            <a:xfrm>
              <a:off x="2852555" y="2233843"/>
              <a:ext cx="3243569" cy="16599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285750" indent="-285750" algn="l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本品在多个国家已上市多年，被多个国家纳入医保，</a:t>
              </a:r>
              <a:r>
                <a:rPr lang="en-US" altLang="zh-CN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1.2g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为多个发达国家主流规格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，使用广泛，临床需求明确。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l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轻中度UC患者经美沙拉秦足量治疗，可降低复发率，降低患者疾病负担。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医保基金支出可控。</a:t>
              </a:r>
            </a:p>
            <a:p>
              <a:pPr algn="l">
                <a:lnSpc>
                  <a:spcPct val="150000"/>
                </a:lnSpc>
                <a:buClrTx/>
                <a:buSzTx/>
              </a:pP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l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852555" y="1755774"/>
              <a:ext cx="3243569" cy="3859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rgbClr val="FFFFFF"/>
            </a:lnRef>
            <a:fillRef idx="1">
              <a:schemeClr val="accent3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符合“保基本”原则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43102" y="969549"/>
            <a:ext cx="5423537" cy="2500926"/>
            <a:chOff x="2669890" y="1911534"/>
            <a:chExt cx="3243533" cy="1831201"/>
          </a:xfrm>
        </p:grpSpPr>
        <p:sp>
          <p:nvSpPr>
            <p:cNvPr id="29" name="文本框 28"/>
            <p:cNvSpPr txBox="1"/>
            <p:nvPr/>
          </p:nvSpPr>
          <p:spPr>
            <a:xfrm>
              <a:off x="2669890" y="2354819"/>
              <a:ext cx="3243443" cy="1387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本品在适用于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UC</a:t>
              </a:r>
              <a:r>
                <a:rPr lang="zh-CN" altLang="en-US" sz="16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  <a:sym typeface="+mn-ea"/>
                </a:rPr>
                <a:t>诱导和维持缓解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不同阶段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，一天一次使用，提高依从性，降低复发率，改善患者生活质量。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《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中国溃疡性结肠炎诊治指南（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2023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年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·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西安）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》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使用至少</a:t>
              </a:r>
              <a:r>
                <a:rPr lang="en-US" altLang="zh-CN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1.2 g/d</a:t>
              </a:r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的美沙拉秦维持治疗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可能与结直肠癌风险降低相关，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每天口服</a:t>
              </a:r>
              <a:r>
                <a:rPr lang="en-US" altLang="zh-CN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次</a:t>
              </a:r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的给药方案可作为</a:t>
              </a:r>
              <a:r>
                <a:rPr lang="zh-CN" altLang="en-US" sz="16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首选</a:t>
              </a:r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。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2669891" y="1911534"/>
              <a:ext cx="3243532" cy="4124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rgbClr val="FFFFFF"/>
            </a:lnRef>
            <a:fillRef idx="1">
              <a:schemeClr val="accent3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对公众健康的影响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436995" y="4190365"/>
            <a:ext cx="5379085" cy="2591769"/>
            <a:chOff x="2852555" y="1755774"/>
            <a:chExt cx="3243443" cy="1905000"/>
          </a:xfrm>
        </p:grpSpPr>
        <p:sp>
          <p:nvSpPr>
            <p:cNvPr id="32" name="文本框 31"/>
            <p:cNvSpPr txBox="1"/>
            <p:nvPr/>
          </p:nvSpPr>
          <p:spPr>
            <a:xfrm>
              <a:off x="2852555" y="2267531"/>
              <a:ext cx="3243443" cy="1393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适应症明确，药物滥用和超说明书使用的风险非常低。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美沙拉秦具有成熟的临床管理和使用经验，高剂量疗法维持缓解治疗临床获益更好，不增加副作用。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宣泰医药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GMP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通过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NMPA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FDA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PMDA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认证，质量可靠，国内生产供应更具备优势。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852555" y="1755774"/>
              <a:ext cx="3243443" cy="412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rgbClr val="FFFFFF"/>
            </a:lnRef>
            <a:fillRef idx="1">
              <a:schemeClr val="accent3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lang="zh-CN" alt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临床管理便利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Q2ZWM5MzY0MDgzOGEyOTc2ODM5ZjMzYjc0Zjc2N2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388*457"/>
  <p:tag name="TABLE_ENDDRAG_RECT" val="36*70*388*45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01*218"/>
  <p:tag name="TABLE_ENDDRAG_RECT" val="446*62*501*2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01*173"/>
  <p:tag name="TABLE_ENDDRAG_RECT" val="446*353*501*17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58.35070866141723,&quot;left&quot;:41.33070866141732,&quot;top&quot;:75.14732283464568,&quot;width&quot;:903.1231496062992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58.35070866141723,&quot;left&quot;:41.33070866141732,&quot;top&quot;:75.14732283464568,&quot;width&quot;:903.1231496062992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12*193"/>
  <p:tag name="TABLE_ENDDRAG_RECT" val="82*173*812*19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2051</Words>
  <Application>Microsoft Office PowerPoint</Application>
  <PresentationFormat>宽屏</PresentationFormat>
  <Paragraphs>153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阿里巴巴普惠体</vt:lpstr>
      <vt:lpstr>等线</vt:lpstr>
      <vt:lpstr>等线 Light</vt:lpstr>
      <vt:lpstr>宋体</vt:lpstr>
      <vt:lpstr>微软雅黑</vt:lpstr>
      <vt:lpstr>Arial</vt:lpstr>
      <vt:lpstr>Calibri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邵小芳</dc:creator>
  <cp:lastModifiedBy>王雪琴</cp:lastModifiedBy>
  <cp:revision>345</cp:revision>
  <dcterms:created xsi:type="dcterms:W3CDTF">2020-04-13T05:33:00Z</dcterms:created>
  <dcterms:modified xsi:type="dcterms:W3CDTF">2024-07-04T06:13:35Z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E6CDBC7A67E749B2BC1572D4080AA7BC_13</vt:lpwstr>
  </property>
  <property fmtid="{D5CDD505-2E9C-101B-9397-08002B2CF9AE}" pid="3" name="KSOProductBuildVer">
    <vt:lpwstr>2052-12.1.0.16929</vt:lpwstr>
  </property>
</Properties>
</file>