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98" r:id="rId5"/>
    <p:sldId id="2597" r:id="rId6"/>
    <p:sldId id="2610" r:id="rId7"/>
    <p:sldId id="2578" r:id="rId8"/>
    <p:sldId id="2568" r:id="rId9"/>
    <p:sldId id="2548" r:id="rId10"/>
    <p:sldId id="2611" r:id="rId11"/>
    <p:sldId id="2565" r:id="rId12"/>
    <p:sldId id="2590" r:id="rId13"/>
    <p:sldId id="2615" r:id="rId14"/>
    <p:sldId id="2613" r:id="rId15"/>
  </p:sldIdLst>
  <p:sldSz cx="12192000" cy="6858000"/>
  <p:notesSz cx="6735763" cy="9866313"/>
  <p:custDataLst>
    <p:tags r:id="rId17"/>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C51C5-A661-30D1-1B80-D289E073D117}" name="Feng, Yuan" initials="FY" userId="S::yfeng2@cn.imshealth.com::eaff4564-bd42-465f-bbc1-1bb7cbd29c8e" providerId="AD"/>
  <p188:author id="{B92C2ECF-73B9-1932-EC7E-B9720D50AFD7}" name="Michelle Wu" initials="佳吳" userId="S::michelle_wu@diamondbiofund.com::e1e63e90-9964-4cc6-9fab-2ae2e5dbe5b9" providerId="AD"/>
  <p188:author id="{1662CFCF-767D-3498-F522-E5BA651269C3}" name="Xie, Kun EX1" initials="XKE" userId="S::kun.xie@iqvia.com::bf7c9d1d-5543-4e20-987d-99d8215631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371"/>
    <a:srgbClr val="00B0F0"/>
    <a:srgbClr val="FFF2CC"/>
    <a:srgbClr val="BF3A1F"/>
    <a:srgbClr val="F2F2F2"/>
    <a:srgbClr val="FF8181"/>
    <a:srgbClr val="FFF5EF"/>
    <a:srgbClr val="FCEAE5"/>
    <a:srgbClr val="FCE9DE"/>
    <a:srgbClr val="FBE4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93" autoAdjust="0"/>
    <p:restoredTop sz="93382" autoAdjust="0"/>
  </p:normalViewPr>
  <p:slideViewPr>
    <p:cSldViewPr snapToGrid="0">
      <p:cViewPr varScale="1">
        <p:scale>
          <a:sx n="81" d="100"/>
          <a:sy n="81" d="100"/>
        </p:scale>
        <p:origin x="453" y="42"/>
      </p:cViewPr>
      <p:guideLst>
        <p:guide orient="horz" pos="2137"/>
        <p:guide pos="3840"/>
      </p:guideLst>
    </p:cSldViewPr>
  </p:slideViewPr>
  <p:notesTextViewPr>
    <p:cViewPr>
      <p:scale>
        <a:sx n="1" d="1"/>
        <a:sy n="1" d="1"/>
      </p:scale>
      <p:origin x="0" y="0"/>
    </p:cViewPr>
  </p:notesTextViewPr>
  <p:sorterViewPr>
    <p:cViewPr>
      <p:scale>
        <a:sx n="170" d="100"/>
        <a:sy n="170" d="100"/>
      </p:scale>
      <p:origin x="0" y="-42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17DC8AAA-CDAF-4425-9EBB-1ACF880C3A68}" type="datetimeFigureOut">
              <a:rPr lang="zh-TW" altLang="en-US" smtClean="0"/>
              <a:t>2024/7/12</a:t>
            </a:fld>
            <a:endParaRPr lang="zh-TW" altLang="en-US"/>
          </a:p>
        </p:txBody>
      </p:sp>
      <p:sp>
        <p:nvSpPr>
          <p:cNvPr id="4" name="投影片影像版面配置區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09EF2FCF-A41F-458C-9A44-C46B53CF9B4D}" type="slidenum">
              <a:rPr lang="zh-TW" altLang="en-US" smtClean="0"/>
              <a:t>‹#›</a:t>
            </a:fld>
            <a:endParaRPr lang="zh-TW" altLang="en-US"/>
          </a:p>
        </p:txBody>
      </p:sp>
    </p:spTree>
    <p:extLst>
      <p:ext uri="{BB962C8B-B14F-4D97-AF65-F5344CB8AC3E}">
        <p14:creationId xmlns:p14="http://schemas.microsoft.com/office/powerpoint/2010/main" val="33562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EF2FCF-A41F-458C-9A44-C46B53CF9B4D}"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PMingLiU" panose="02020500000000000000" pitchFamily="18" charset="-120"/>
                <a:cs typeface="+mn-cs"/>
              </a:rPr>
              <a:t>3</a:t>
            </a:fld>
            <a:endParaRPr kumimoji="0" lang="zh-TW" altLang="en-US" sz="1200" b="0" i="0" u="none" strike="noStrike" kern="1200" cap="none" spc="0" normalizeH="0" baseline="0" noProof="0" dirty="0">
              <a:ln>
                <a:noFill/>
              </a:ln>
              <a:solidFill>
                <a:prstClr val="black"/>
              </a:solidFill>
              <a:effectLst/>
              <a:uLnTx/>
              <a:uFillTx/>
              <a:latin typeface="Aptos" panose="02110004020202020204"/>
              <a:ea typeface="PMingLiU" panose="02020500000000000000" pitchFamily="18" charset="-120"/>
              <a:cs typeface="+mn-cs"/>
            </a:endParaRPr>
          </a:p>
        </p:txBody>
      </p:sp>
    </p:spTree>
    <p:extLst>
      <p:ext uri="{BB962C8B-B14F-4D97-AF65-F5344CB8AC3E}">
        <p14:creationId xmlns:p14="http://schemas.microsoft.com/office/powerpoint/2010/main" val="138461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09EF2FCF-A41F-458C-9A44-C46B53CF9B4D}" type="slidenum">
              <a:rPr lang="zh-TW" altLang="en-US" smtClean="0">
                <a:solidFill>
                  <a:prstClr val="black"/>
                </a:solidFill>
              </a:rPr>
              <a:t>7</a:t>
            </a:fld>
            <a:endParaRPr lang="zh-TW" altLang="en-US" dirty="0">
              <a:solidFill>
                <a:prstClr val="black"/>
              </a:solidFill>
            </a:endParaRPr>
          </a:p>
        </p:txBody>
      </p:sp>
    </p:spTree>
    <p:extLst>
      <p:ext uri="{BB962C8B-B14F-4D97-AF65-F5344CB8AC3E}">
        <p14:creationId xmlns:p14="http://schemas.microsoft.com/office/powerpoint/2010/main" val="211338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09EF2FCF-A41F-458C-9A44-C46B53CF9B4D}" type="slidenum">
              <a:rPr lang="zh-TW" altLang="en-US" smtClean="0"/>
              <a:t>8</a:t>
            </a:fld>
            <a:endParaRPr lang="zh-TW" altLang="en-US" dirty="0"/>
          </a:p>
        </p:txBody>
      </p:sp>
    </p:spTree>
    <p:extLst>
      <p:ext uri="{BB962C8B-B14F-4D97-AF65-F5344CB8AC3E}">
        <p14:creationId xmlns:p14="http://schemas.microsoft.com/office/powerpoint/2010/main" val="2081623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1.xml"/><Relationship Id="rId9"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9" name="圖片 8" descr="一張含有 字型, 圖形, 文字, 平面設計 的圖片&#10;&#10;自動產生的描述">
            <a:extLst>
              <a:ext uri="{FF2B5EF4-FFF2-40B4-BE49-F238E27FC236}">
                <a16:creationId xmlns:a16="http://schemas.microsoft.com/office/drawing/2014/main" xmlns="" id="{409C4F3D-0245-9918-597B-118A6250C2F6}"/>
              </a:ext>
            </a:extLst>
          </p:cNvPr>
          <p:cNvPicPr>
            <a:picLocks noChangeAspect="1"/>
          </p:cNvPicPr>
          <p:nvPr userDrawn="1"/>
        </p:nvPicPr>
        <p:blipFill>
          <a:blip r:embed="rId2"/>
          <a:stretch>
            <a:fillRect/>
          </a:stretch>
        </p:blipFill>
        <p:spPr>
          <a:xfrm>
            <a:off x="10905203" y="164589"/>
            <a:ext cx="1134239" cy="324068"/>
          </a:xfrm>
          <a:prstGeom prst="rect">
            <a:avLst/>
          </a:prstGeom>
        </p:spPr>
      </p:pic>
      <p:sp>
        <p:nvSpPr>
          <p:cNvPr id="11" name="標題 10">
            <a:extLst>
              <a:ext uri="{FF2B5EF4-FFF2-40B4-BE49-F238E27FC236}">
                <a16:creationId xmlns:a16="http://schemas.microsoft.com/office/drawing/2014/main" xmlns="" id="{2B3C06DC-7227-CAC7-65EA-F58FE16307FC}"/>
              </a:ext>
            </a:extLst>
          </p:cNvPr>
          <p:cNvSpPr>
            <a:spLocks noGrp="1"/>
          </p:cNvSpPr>
          <p:nvPr>
            <p:ph type="title" hasCustomPrompt="1"/>
          </p:nvPr>
        </p:nvSpPr>
        <p:spPr>
          <a:xfrm>
            <a:off x="434307" y="576537"/>
            <a:ext cx="10515600" cy="497848"/>
          </a:xfrm>
        </p:spPr>
        <p:txBody>
          <a:bodyPr>
            <a:noAutofit/>
          </a:bodyPr>
          <a:lstStyle>
            <a:lvl1pPr>
              <a:defRPr sz="3800" b="1" i="0" baseline="0">
                <a:solidFill>
                  <a:srgbClr val="1E1E1E"/>
                </a:solidFill>
                <a:latin typeface="Microsoft YaHei" panose="020B0503020204020204" pitchFamily="34" charset="-122"/>
                <a:ea typeface="Microsoft YaHei" panose="020B0503020204020204" pitchFamily="34" charset="-122"/>
              </a:defRPr>
            </a:lvl1pPr>
          </a:lstStyle>
          <a:p>
            <a:r>
              <a:rPr kumimoji="1" lang="en-US" altLang="zh-TW" dirty="0"/>
              <a:t>1.1 </a:t>
            </a:r>
            <a:r>
              <a:rPr kumimoji="1" lang="zh-TW" altLang="en-US" dirty="0"/>
              <a:t>大標</a:t>
            </a:r>
          </a:p>
        </p:txBody>
      </p:sp>
      <p:sp>
        <p:nvSpPr>
          <p:cNvPr id="26" name="文字版面配置區 25">
            <a:extLst>
              <a:ext uri="{FF2B5EF4-FFF2-40B4-BE49-F238E27FC236}">
                <a16:creationId xmlns:a16="http://schemas.microsoft.com/office/drawing/2014/main" xmlns="" id="{97E52777-9C65-A817-4EDC-55827FBE327B}"/>
              </a:ext>
            </a:extLst>
          </p:cNvPr>
          <p:cNvSpPr>
            <a:spLocks noGrp="1"/>
          </p:cNvSpPr>
          <p:nvPr>
            <p:ph type="body" sz="quarter" idx="10" hasCustomPrompt="1"/>
          </p:nvPr>
        </p:nvSpPr>
        <p:spPr>
          <a:xfrm>
            <a:off x="434974" y="1184100"/>
            <a:ext cx="11369099" cy="5227638"/>
          </a:xfrm>
        </p:spPr>
        <p:txBody>
          <a:bodyPr>
            <a:normAutofit/>
          </a:bodyPr>
          <a:lstStyle>
            <a:lvl1pPr marL="0" indent="0" algn="just">
              <a:lnSpc>
                <a:spcPct val="150000"/>
              </a:lnSpc>
              <a:spcBef>
                <a:spcPts val="0"/>
              </a:spcBef>
              <a:buNone/>
              <a:defRPr sz="1600" baseline="0">
                <a:solidFill>
                  <a:schemeClr val="tx1">
                    <a:lumMod val="85000"/>
                    <a:lumOff val="15000"/>
                  </a:schemeClr>
                </a:solidFill>
                <a:latin typeface="Arial" panose="020B0604020202020204" pitchFamily="34" charset="0"/>
                <a:ea typeface="Microsoft YaHei" panose="020B0503020204020204" pitchFamily="34"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TW" altLang="en-US" dirty="0"/>
              <a:t>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內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TW" altLang="en-US" dirty="0"/>
              <a:t>內容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TW" altLang="en-US" dirty="0"/>
              <a:t>內容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TW" altLang="en-US" dirty="0"/>
              <a:t>內容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TW" altLang="en-US" dirty="0"/>
              <a:t>內容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TW" altLang="en-US" dirty="0"/>
              <a:t>內容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TW" altLang="en-US" dirty="0"/>
              <a:t>內容</a:t>
            </a:r>
          </a:p>
        </p:txBody>
      </p:sp>
      <p:pic>
        <p:nvPicPr>
          <p:cNvPr id="28" name="圖片 27" descr="一張含有 螢幕擷取畫面, 樣式, 鮮豔, 柳橙 的圖片&#10;&#10;自動產生的描述">
            <a:extLst>
              <a:ext uri="{FF2B5EF4-FFF2-40B4-BE49-F238E27FC236}">
                <a16:creationId xmlns:a16="http://schemas.microsoft.com/office/drawing/2014/main" xmlns="" id="{561B93DC-CD4A-2427-A202-096391438B02}"/>
              </a:ext>
            </a:extLst>
          </p:cNvPr>
          <p:cNvPicPr>
            <a:picLocks noChangeAspect="1"/>
          </p:cNvPicPr>
          <p:nvPr userDrawn="1"/>
        </p:nvPicPr>
        <p:blipFill rotWithShape="1">
          <a:blip r:embed="rId3"/>
          <a:srcRect l="50000"/>
          <a:stretch/>
        </p:blipFill>
        <p:spPr>
          <a:xfrm>
            <a:off x="0" y="382017"/>
            <a:ext cx="420872" cy="753980"/>
          </a:xfrm>
          <a:prstGeom prst="rect">
            <a:avLst/>
          </a:prstGeom>
        </p:spPr>
      </p:pic>
    </p:spTree>
    <p:extLst>
      <p:ext uri="{BB962C8B-B14F-4D97-AF65-F5344CB8AC3E}">
        <p14:creationId xmlns:p14="http://schemas.microsoft.com/office/powerpoint/2010/main" val="3443947285"/>
      </p:ext>
    </p:extLst>
  </p:cSld>
  <p:clrMapOvr>
    <a:masterClrMapping/>
  </p:clrMapOvr>
  <p:extLst>
    <p:ext uri="{DCECCB84-F9BA-43D5-87BE-67443E8EF086}">
      <p15:sldGuideLst xmlns:p15="http://schemas.microsoft.com/office/powerpoint/2012/main">
        <p15:guide id="1" orient="horz" pos="232" userDrawn="1">
          <p15:clr>
            <a:srgbClr val="FBAE40"/>
          </p15:clr>
        </p15:guide>
        <p15:guide id="2" pos="325" userDrawn="1">
          <p15:clr>
            <a:srgbClr val="FBAE40"/>
          </p15:clr>
        </p15:guide>
        <p15:guide id="3" orient="horz" pos="4042" userDrawn="1">
          <p15:clr>
            <a:srgbClr val="FBAE40"/>
          </p15:clr>
        </p15:guide>
        <p15:guide id="4" pos="7355" userDrawn="1">
          <p15:clr>
            <a:srgbClr val="FBAE40"/>
          </p15:clr>
        </p15:guide>
        <p15:guide id="5" orient="horz" pos="6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xmlns="" id="{48853135-FB23-8940-A31D-C0A465061EBB}"/>
              </a:ext>
            </a:extLst>
          </p:cNvPr>
          <p:cNvGrpSpPr/>
          <p:nvPr userDrawn="1"/>
        </p:nvGrpSpPr>
        <p:grpSpPr>
          <a:xfrm>
            <a:off x="0" y="-75517"/>
            <a:ext cx="12192000" cy="1626609"/>
            <a:chOff x="0" y="-75517"/>
            <a:chExt cx="12192000" cy="1626609"/>
          </a:xfrm>
        </p:grpSpPr>
        <p:pic>
          <p:nvPicPr>
            <p:cNvPr id="11" name="圖片 10">
              <a:extLst>
                <a:ext uri="{FF2B5EF4-FFF2-40B4-BE49-F238E27FC236}">
                  <a16:creationId xmlns:a16="http://schemas.microsoft.com/office/drawing/2014/main" xmlns="" id="{67618A45-5958-A040-8F0F-BCA9067E361F}"/>
                </a:ext>
              </a:extLst>
            </p:cNvPr>
            <p:cNvPicPr>
              <a:picLocks noChangeAspect="1"/>
            </p:cNvPicPr>
            <p:nvPr userDrawn="1"/>
          </p:nvPicPr>
          <p:blipFill rotWithShape="1">
            <a:blip r:embed="rId2"/>
            <a:srcRect l="92" r="389"/>
            <a:stretch/>
          </p:blipFill>
          <p:spPr>
            <a:xfrm>
              <a:off x="0" y="-75517"/>
              <a:ext cx="12192000" cy="1626609"/>
            </a:xfrm>
            <a:prstGeom prst="rect">
              <a:avLst/>
            </a:prstGeom>
          </p:spPr>
        </p:pic>
        <p:pic>
          <p:nvPicPr>
            <p:cNvPr id="12" name="圖片 11">
              <a:extLst>
                <a:ext uri="{FF2B5EF4-FFF2-40B4-BE49-F238E27FC236}">
                  <a16:creationId xmlns:a16="http://schemas.microsoft.com/office/drawing/2014/main" xmlns="" id="{F5C552F2-32B3-A54F-A12B-6443D9334F75}"/>
                </a:ext>
              </a:extLst>
            </p:cNvPr>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a:extLst>
              <a:ext uri="{FF2B5EF4-FFF2-40B4-BE49-F238E27FC236}">
                <a16:creationId xmlns:a16="http://schemas.microsoft.com/office/drawing/2014/main" xmlns="" id="{602200AA-6A82-D434-68EA-311564770AA0}"/>
              </a:ext>
            </a:extLst>
          </p:cNvPr>
          <p:cNvSpPr>
            <a:spLocks noGrp="1"/>
          </p:cNvSpPr>
          <p:nvPr>
            <p:ph type="title"/>
          </p:nvPr>
        </p:nvSpPr>
        <p:spPr/>
        <p:txBody>
          <a:bodyPr/>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xmlns="" id="{5D78AD20-1F8A-A3DD-7AC4-69EB78189C42}"/>
              </a:ext>
            </a:extLst>
          </p:cNvPr>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xmlns="" id="{0F6138C0-CAA7-37B9-3F22-000F94C880E2}"/>
              </a:ext>
            </a:extLst>
          </p:cNvPr>
          <p:cNvSpPr>
            <a:spLocks noGrp="1"/>
          </p:cNvSpPr>
          <p:nvPr>
            <p:ph type="dt" sz="half" idx="10"/>
          </p:nvPr>
        </p:nvSpPr>
        <p:spPr/>
        <p:txBody>
          <a:bodyPr/>
          <a:lstStyle/>
          <a:p>
            <a:fld id="{261383ED-D92C-A945-8522-446D10885059}" type="datetimeFigureOut">
              <a:rPr kumimoji="1" lang="zh-TW" altLang="en-US" smtClean="0"/>
              <a:t>2024/7/12</a:t>
            </a:fld>
            <a:endParaRPr kumimoji="1" lang="zh-TW" altLang="en-US"/>
          </a:p>
        </p:txBody>
      </p:sp>
      <p:sp>
        <p:nvSpPr>
          <p:cNvPr id="5" name="頁尾版面配置區 4">
            <a:extLst>
              <a:ext uri="{FF2B5EF4-FFF2-40B4-BE49-F238E27FC236}">
                <a16:creationId xmlns:a16="http://schemas.microsoft.com/office/drawing/2014/main" xmlns="" id="{907AC5C9-8F06-449D-83A7-B948CA2564A7}"/>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xmlns="" id="{51662785-EB86-626F-734E-7A8448A2D806}"/>
              </a:ext>
            </a:extLst>
          </p:cNvPr>
          <p:cNvSpPr>
            <a:spLocks noGrp="1"/>
          </p:cNvSpPr>
          <p:nvPr>
            <p:ph type="sldNum" sz="quarter" idx="12"/>
          </p:nvPr>
        </p:nvSpPr>
        <p:spPr/>
        <p:txBody>
          <a:bodyPr/>
          <a:lstStyle/>
          <a:p>
            <a:fld id="{EDC65F39-C45B-8340-A452-10C809342CC9}" type="slidenum">
              <a:rPr kumimoji="1" lang="zh-TW" altLang="en-US" smtClean="0"/>
              <a:t>‹#›</a:t>
            </a:fld>
            <a:endParaRPr kumimoji="1" lang="zh-TW" altLang="en-US"/>
          </a:p>
        </p:txBody>
      </p:sp>
    </p:spTree>
    <p:extLst>
      <p:ext uri="{BB962C8B-B14F-4D97-AF65-F5344CB8AC3E}">
        <p14:creationId xmlns:p14="http://schemas.microsoft.com/office/powerpoint/2010/main" val="138047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xmlns="" id="{D586E855-6C92-DE49-809A-F3DDB38A3EF7}"/>
              </a:ext>
            </a:extLst>
          </p:cNvPr>
          <p:cNvGrpSpPr/>
          <p:nvPr userDrawn="1"/>
        </p:nvGrpSpPr>
        <p:grpSpPr>
          <a:xfrm>
            <a:off x="0" y="-75517"/>
            <a:ext cx="12192000" cy="1626609"/>
            <a:chOff x="0" y="-75517"/>
            <a:chExt cx="12192000" cy="1626609"/>
          </a:xfrm>
        </p:grpSpPr>
        <p:pic>
          <p:nvPicPr>
            <p:cNvPr id="11" name="圖片 10">
              <a:extLst>
                <a:ext uri="{FF2B5EF4-FFF2-40B4-BE49-F238E27FC236}">
                  <a16:creationId xmlns:a16="http://schemas.microsoft.com/office/drawing/2014/main" xmlns="" id="{EA9131C9-6E13-E94A-9CE0-C1B28C54AB71}"/>
                </a:ext>
              </a:extLst>
            </p:cNvPr>
            <p:cNvPicPr>
              <a:picLocks noChangeAspect="1"/>
            </p:cNvPicPr>
            <p:nvPr userDrawn="1"/>
          </p:nvPicPr>
          <p:blipFill rotWithShape="1">
            <a:blip r:embed="rId2"/>
            <a:srcRect l="92" r="389"/>
            <a:stretch/>
          </p:blipFill>
          <p:spPr>
            <a:xfrm>
              <a:off x="0" y="-75517"/>
              <a:ext cx="12192000" cy="1626609"/>
            </a:xfrm>
            <a:prstGeom prst="rect">
              <a:avLst/>
            </a:prstGeom>
          </p:spPr>
        </p:pic>
        <p:pic>
          <p:nvPicPr>
            <p:cNvPr id="12" name="圖片 11">
              <a:extLst>
                <a:ext uri="{FF2B5EF4-FFF2-40B4-BE49-F238E27FC236}">
                  <a16:creationId xmlns:a16="http://schemas.microsoft.com/office/drawing/2014/main" xmlns="" id="{672FD10F-BFF4-6C49-A968-60D98AA1C64F}"/>
                </a:ext>
              </a:extLst>
            </p:cNvPr>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直排標題 1">
            <a:extLst>
              <a:ext uri="{FF2B5EF4-FFF2-40B4-BE49-F238E27FC236}">
                <a16:creationId xmlns:a16="http://schemas.microsoft.com/office/drawing/2014/main" xmlns="" id="{52D31FD6-80FA-AA34-64F2-431AB286E045}"/>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xmlns="" id="{CAEF9B18-1F30-E1D5-30B5-275EF6BFBDEC}"/>
              </a:ext>
            </a:extLst>
          </p:cNvPr>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xmlns="" id="{7687E932-0982-2F86-6AD1-C0129ECE326D}"/>
              </a:ext>
            </a:extLst>
          </p:cNvPr>
          <p:cNvSpPr>
            <a:spLocks noGrp="1"/>
          </p:cNvSpPr>
          <p:nvPr>
            <p:ph type="dt" sz="half" idx="10"/>
          </p:nvPr>
        </p:nvSpPr>
        <p:spPr/>
        <p:txBody>
          <a:bodyPr/>
          <a:lstStyle/>
          <a:p>
            <a:fld id="{261383ED-D92C-A945-8522-446D10885059}" type="datetimeFigureOut">
              <a:rPr kumimoji="1" lang="zh-TW" altLang="en-US" smtClean="0"/>
              <a:t>2024/7/12</a:t>
            </a:fld>
            <a:endParaRPr kumimoji="1" lang="zh-TW" altLang="en-US"/>
          </a:p>
        </p:txBody>
      </p:sp>
      <p:sp>
        <p:nvSpPr>
          <p:cNvPr id="5" name="頁尾版面配置區 4">
            <a:extLst>
              <a:ext uri="{FF2B5EF4-FFF2-40B4-BE49-F238E27FC236}">
                <a16:creationId xmlns:a16="http://schemas.microsoft.com/office/drawing/2014/main" xmlns="" id="{BB0F9907-E605-8854-E048-816E251EC7CF}"/>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xmlns="" id="{726DC181-C4EE-6672-A880-4B8247E75388}"/>
              </a:ext>
            </a:extLst>
          </p:cNvPr>
          <p:cNvSpPr>
            <a:spLocks noGrp="1"/>
          </p:cNvSpPr>
          <p:nvPr>
            <p:ph type="sldNum" sz="quarter" idx="12"/>
          </p:nvPr>
        </p:nvSpPr>
        <p:spPr/>
        <p:txBody>
          <a:bodyPr/>
          <a:lstStyle/>
          <a:p>
            <a:fld id="{EDC65F39-C45B-8340-A452-10C809342CC9}" type="slidenum">
              <a:rPr kumimoji="1" lang="zh-TW" altLang="en-US" smtClean="0"/>
              <a:t>‹#›</a:t>
            </a:fld>
            <a:endParaRPr kumimoji="1" lang="zh-TW" altLang="en-US"/>
          </a:p>
        </p:txBody>
      </p:sp>
    </p:spTree>
    <p:extLst>
      <p:ext uri="{BB962C8B-B14F-4D97-AF65-F5344CB8AC3E}">
        <p14:creationId xmlns:p14="http://schemas.microsoft.com/office/powerpoint/2010/main" val="278240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without picture">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3E79170B-6958-4306-AF5E-4E42049AAEC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 name="think-cell Slide" r:id="rId5" imgW="416" imgH="416" progId="TCLayout.ActiveDocument.1">
                  <p:embed/>
                </p:oleObj>
              </mc:Choice>
              <mc:Fallback>
                <p:oleObj name="think-cell Slide" r:id="rId5" imgW="416"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2" name="Picture 31" descr="Text&#10;&#10;Description automatically generated">
            <a:extLst>
              <a:ext uri="{FF2B5EF4-FFF2-40B4-BE49-F238E27FC236}">
                <a16:creationId xmlns:a16="http://schemas.microsoft.com/office/drawing/2014/main" xmlns="" id="{616916E5-544E-430C-8CB7-61B491F05F6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03088" y="5936771"/>
            <a:ext cx="1694456" cy="509080"/>
          </a:xfrm>
          <a:prstGeom prst="rect">
            <a:avLst/>
          </a:prstGeom>
        </p:spPr>
      </p:pic>
      <p:sp>
        <p:nvSpPr>
          <p:cNvPr id="2" name="Rectangle 1" hidden="1">
            <a:extLst>
              <a:ext uri="{FF2B5EF4-FFF2-40B4-BE49-F238E27FC236}">
                <a16:creationId xmlns:a16="http://schemas.microsoft.com/office/drawing/2014/main" xmlns="" id="{3E7B85E2-883E-447B-9A45-66AB6229A6B1}"/>
              </a:ext>
            </a:extLst>
          </p:cNvPr>
          <p:cNvSpPr/>
          <p:nvPr userDrawn="1">
            <p:custDataLst>
              <p:tags r:id="rId3"/>
            </p:custDataLst>
          </p:nvPr>
        </p:nvSpPr>
        <p:spPr>
          <a:xfrm>
            <a:off x="0" y="0"/>
            <a:ext cx="158750" cy="158750"/>
          </a:xfrm>
          <a:prstGeom prst="rect">
            <a:avLst/>
          </a:prstGeom>
          <a:ln/>
        </p:spPr>
        <p:style>
          <a:lnRef idx="2">
            <a:schemeClr val="accent1"/>
          </a:lnRef>
          <a:fillRef idx="1">
            <a:schemeClr val="lt1"/>
          </a:fillRef>
          <a:effectRef idx="0">
            <a:schemeClr val="accent1"/>
          </a:effectRef>
          <a:fontRef idx="minor">
            <a:schemeClr val="dk1"/>
          </a:fontRef>
        </p:style>
        <p:txBody>
          <a:bodyPr vert="horz" wrap="none" lIns="0" tIns="0" rIns="0" bIns="0" numCol="1" spcCol="0" rtlCol="0" anchor="ctr" anchorCtr="0">
            <a:noAutofit/>
          </a:bodyPr>
          <a:lstStyle/>
          <a:p>
            <a:pPr marL="0" lvl="0" indent="0" algn="ctr" eaLnBrk="1">
              <a:lnSpc>
                <a:spcPct val="110000"/>
              </a:lnSpc>
              <a:spcBef>
                <a:spcPct val="0"/>
              </a:spcBef>
              <a:spcAft>
                <a:spcPct val="0"/>
              </a:spcAft>
            </a:pPr>
            <a:endParaRPr lang="fr-FR" sz="3200" b="1" i="0" baseline="0" dirty="0" err="1">
              <a:latin typeface="Arial" panose="020B0604020202020204" pitchFamily="34" charset="0"/>
              <a:ea typeface="+mj-ea"/>
              <a:cs typeface="+mj-cs"/>
              <a:sym typeface="Arial" panose="020B0604020202020204" pitchFamily="34" charset="0"/>
            </a:endParaRPr>
          </a:p>
        </p:txBody>
      </p:sp>
      <p:grpSp>
        <p:nvGrpSpPr>
          <p:cNvPr id="5" name="Group 4">
            <a:extLst>
              <a:ext uri="{FF2B5EF4-FFF2-40B4-BE49-F238E27FC236}">
                <a16:creationId xmlns:a16="http://schemas.microsoft.com/office/drawing/2014/main" xmlns="" id="{076AE0D4-C4F0-4F6A-911F-567D1A6F7C87}"/>
              </a:ext>
            </a:extLst>
          </p:cNvPr>
          <p:cNvGrpSpPr/>
          <p:nvPr userDrawn="1"/>
        </p:nvGrpSpPr>
        <p:grpSpPr>
          <a:xfrm>
            <a:off x="0" y="0"/>
            <a:ext cx="8437581" cy="5615940"/>
            <a:chOff x="0" y="0"/>
            <a:chExt cx="8437581" cy="6275295"/>
          </a:xfrm>
        </p:grpSpPr>
        <p:sp>
          <p:nvSpPr>
            <p:cNvPr id="12" name="Rectangle 11"/>
            <p:cNvSpPr/>
            <p:nvPr userDrawn="1"/>
          </p:nvSpPr>
          <p:spPr>
            <a:xfrm flipH="1">
              <a:off x="4339580" y="0"/>
              <a:ext cx="1099175" cy="6275295"/>
            </a:xfrm>
            <a:prstGeom prst="rect">
              <a:avLst/>
            </a:prstGeom>
            <a:solidFill>
              <a:srgbClr val="D2D3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prstClr val="white"/>
                </a:solidFill>
              </a:endParaRPr>
            </a:p>
          </p:txBody>
        </p:sp>
        <p:sp>
          <p:nvSpPr>
            <p:cNvPr id="14" name="Rectangle 13"/>
            <p:cNvSpPr/>
            <p:nvPr userDrawn="1"/>
          </p:nvSpPr>
          <p:spPr>
            <a:xfrm flipH="1">
              <a:off x="5699563" y="0"/>
              <a:ext cx="332676" cy="6275295"/>
            </a:xfrm>
            <a:prstGeom prst="rect">
              <a:avLst/>
            </a:prstGeom>
            <a:solidFill>
              <a:srgbClr val="5657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prstClr val="white"/>
                </a:solidFill>
              </a:endParaRPr>
            </a:p>
          </p:txBody>
        </p:sp>
        <p:sp>
          <p:nvSpPr>
            <p:cNvPr id="15" name="Rectangle 14"/>
            <p:cNvSpPr/>
            <p:nvPr userDrawn="1"/>
          </p:nvSpPr>
          <p:spPr>
            <a:xfrm flipH="1">
              <a:off x="6032239" y="0"/>
              <a:ext cx="2405342" cy="627529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prstClr val="white"/>
                </a:solidFill>
              </a:endParaRPr>
            </a:p>
          </p:txBody>
        </p:sp>
        <p:sp>
          <p:nvSpPr>
            <p:cNvPr id="11" name="Rectangle 10">
              <a:extLst>
                <a:ext uri="{FF2B5EF4-FFF2-40B4-BE49-F238E27FC236}">
                  <a16:creationId xmlns:a16="http://schemas.microsoft.com/office/drawing/2014/main" xmlns="" id="{89DA6CF3-936D-4220-A83E-C6A6684FA9BF}"/>
                </a:ext>
              </a:extLst>
            </p:cNvPr>
            <p:cNvSpPr/>
            <p:nvPr userDrawn="1"/>
          </p:nvSpPr>
          <p:spPr>
            <a:xfrm flipH="1">
              <a:off x="335802" y="0"/>
              <a:ext cx="1055094" cy="6275295"/>
            </a:xfrm>
            <a:prstGeom prst="rect">
              <a:avLst/>
            </a:prstGeom>
            <a:solidFill>
              <a:srgbClr val="F4B8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prstClr val="white"/>
                </a:solidFill>
              </a:endParaRPr>
            </a:p>
          </p:txBody>
        </p:sp>
        <p:sp>
          <p:nvSpPr>
            <p:cNvPr id="20" name="Rectangle 19">
              <a:extLst>
                <a:ext uri="{FF2B5EF4-FFF2-40B4-BE49-F238E27FC236}">
                  <a16:creationId xmlns:a16="http://schemas.microsoft.com/office/drawing/2014/main" xmlns="" id="{8BFE2492-FCDD-437F-B1E6-960E795A0C9D}"/>
                </a:ext>
              </a:extLst>
            </p:cNvPr>
            <p:cNvSpPr/>
            <p:nvPr userDrawn="1"/>
          </p:nvSpPr>
          <p:spPr>
            <a:xfrm flipH="1">
              <a:off x="0" y="0"/>
              <a:ext cx="335802" cy="6275295"/>
            </a:xfrm>
            <a:prstGeom prst="rect">
              <a:avLst/>
            </a:prstGeom>
            <a:solidFill>
              <a:srgbClr val="73220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prstClr val="white"/>
                </a:solidFill>
              </a:endParaRPr>
            </a:p>
          </p:txBody>
        </p:sp>
        <p:sp>
          <p:nvSpPr>
            <p:cNvPr id="22" name="Rectangle 21">
              <a:extLst>
                <a:ext uri="{FF2B5EF4-FFF2-40B4-BE49-F238E27FC236}">
                  <a16:creationId xmlns:a16="http://schemas.microsoft.com/office/drawing/2014/main" xmlns="" id="{B4A054CA-6CB7-441D-8B30-83A585FFD61C}"/>
                </a:ext>
              </a:extLst>
            </p:cNvPr>
            <p:cNvSpPr/>
            <p:nvPr userDrawn="1"/>
          </p:nvSpPr>
          <p:spPr>
            <a:xfrm flipH="1">
              <a:off x="1390896" y="0"/>
              <a:ext cx="188941" cy="6275295"/>
            </a:xfrm>
            <a:prstGeom prst="rect">
              <a:avLst/>
            </a:prstGeom>
            <a:solidFill>
              <a:srgbClr val="73220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prstClr val="white"/>
                </a:solidFill>
              </a:endParaRPr>
            </a:p>
          </p:txBody>
        </p:sp>
        <p:sp>
          <p:nvSpPr>
            <p:cNvPr id="23" name="Rectangle 22">
              <a:extLst>
                <a:ext uri="{FF2B5EF4-FFF2-40B4-BE49-F238E27FC236}">
                  <a16:creationId xmlns:a16="http://schemas.microsoft.com/office/drawing/2014/main" xmlns="" id="{BF4A8BFC-BF25-442E-9D6B-F3F3F248E8F8}"/>
                </a:ext>
              </a:extLst>
            </p:cNvPr>
            <p:cNvSpPr/>
            <p:nvPr userDrawn="1"/>
          </p:nvSpPr>
          <p:spPr>
            <a:xfrm flipH="1">
              <a:off x="1579837" y="0"/>
              <a:ext cx="2765609" cy="6275295"/>
            </a:xfrm>
            <a:prstGeom prst="rect">
              <a:avLst/>
            </a:prstGeom>
            <a:solidFill>
              <a:srgbClr val="C63B1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5E366E">
                    <a:lumMod val="20000"/>
                    <a:lumOff val="80000"/>
                  </a:srgbClr>
                </a:solidFill>
              </a:endParaRPr>
            </a:p>
          </p:txBody>
        </p:sp>
      </p:grpSp>
      <p:pic>
        <p:nvPicPr>
          <p:cNvPr id="9" name="Picture 8" descr="Close-up of plant leaves">
            <a:extLst>
              <a:ext uri="{FF2B5EF4-FFF2-40B4-BE49-F238E27FC236}">
                <a16:creationId xmlns:a16="http://schemas.microsoft.com/office/drawing/2014/main" xmlns="" id="{48B45210-FACD-4DFB-B767-A4E8CB6E2980}"/>
              </a:ext>
            </a:extLst>
          </p:cNvPr>
          <p:cNvPicPr>
            <a:picLocks noChangeAspect="1"/>
          </p:cNvPicPr>
          <p:nvPr userDrawn="1"/>
        </p:nvPicPr>
        <p:blipFill>
          <a:blip r:embed="rId8"/>
          <a:stretch>
            <a:fillRect/>
          </a:stretch>
        </p:blipFill>
        <p:spPr>
          <a:xfrm>
            <a:off x="3754419" y="-7741"/>
            <a:ext cx="8437581" cy="5623681"/>
          </a:xfrm>
          <a:prstGeom prst="rect">
            <a:avLst/>
          </a:prstGeom>
        </p:spPr>
      </p:pic>
      <p:sp>
        <p:nvSpPr>
          <p:cNvPr id="10" name="Rectangle 9">
            <a:extLst>
              <a:ext uri="{FF2B5EF4-FFF2-40B4-BE49-F238E27FC236}">
                <a16:creationId xmlns:a16="http://schemas.microsoft.com/office/drawing/2014/main" xmlns="" id="{267AEEA6-F53B-433C-9725-55218638A1E0}"/>
              </a:ext>
            </a:extLst>
          </p:cNvPr>
          <p:cNvSpPr/>
          <p:nvPr userDrawn="1"/>
        </p:nvSpPr>
        <p:spPr>
          <a:xfrm>
            <a:off x="863349" y="666689"/>
            <a:ext cx="8311131" cy="4274820"/>
          </a:xfrm>
          <a:prstGeom prst="rect">
            <a:avLst/>
          </a:prstGeom>
          <a:solidFill>
            <a:schemeClr val="bg1">
              <a:alpha val="78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err="1"/>
          </a:p>
        </p:txBody>
      </p:sp>
      <p:pic>
        <p:nvPicPr>
          <p:cNvPr id="6" name="圖片 5" descr="一張含有 字型, 標誌, 符號, 圖形 的圖片&#10;&#10;自動產生的描述">
            <a:extLst>
              <a:ext uri="{FF2B5EF4-FFF2-40B4-BE49-F238E27FC236}">
                <a16:creationId xmlns:a16="http://schemas.microsoft.com/office/drawing/2014/main" xmlns="" id="{C230787D-82A5-F7D1-840D-3AEEC3CE0A05}"/>
              </a:ext>
            </a:extLst>
          </p:cNvPr>
          <p:cNvPicPr>
            <a:picLocks noChangeAspect="1"/>
          </p:cNvPicPr>
          <p:nvPr userDrawn="1"/>
        </p:nvPicPr>
        <p:blipFill>
          <a:blip r:embed="rId9"/>
          <a:stretch>
            <a:fillRect/>
          </a:stretch>
        </p:blipFill>
        <p:spPr>
          <a:xfrm>
            <a:off x="10497544" y="5862861"/>
            <a:ext cx="1694456" cy="657433"/>
          </a:xfrm>
          <a:prstGeom prst="rect">
            <a:avLst/>
          </a:prstGeom>
        </p:spPr>
      </p:pic>
    </p:spTree>
    <p:extLst>
      <p:ext uri="{BB962C8B-B14F-4D97-AF65-F5344CB8AC3E}">
        <p14:creationId xmlns:p14="http://schemas.microsoft.com/office/powerpoint/2010/main" val="157370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xmlns="" id="{0A6C974A-DCA8-724E-A017-EDFA14B46E7F}"/>
              </a:ext>
            </a:extLst>
          </p:cNvPr>
          <p:cNvGrpSpPr/>
          <p:nvPr userDrawn="1"/>
        </p:nvGrpSpPr>
        <p:grpSpPr>
          <a:xfrm>
            <a:off x="0" y="-75517"/>
            <a:ext cx="12192000" cy="1626609"/>
            <a:chOff x="0" y="-75517"/>
            <a:chExt cx="12192000" cy="1626609"/>
          </a:xfrm>
        </p:grpSpPr>
        <p:pic>
          <p:nvPicPr>
            <p:cNvPr id="11" name="圖片 10">
              <a:extLst>
                <a:ext uri="{FF2B5EF4-FFF2-40B4-BE49-F238E27FC236}">
                  <a16:creationId xmlns:a16="http://schemas.microsoft.com/office/drawing/2014/main" xmlns="" id="{CF07026F-0CA7-6941-B002-68E885374749}"/>
                </a:ext>
              </a:extLst>
            </p:cNvPr>
            <p:cNvPicPr>
              <a:picLocks noChangeAspect="1"/>
            </p:cNvPicPr>
            <p:nvPr userDrawn="1"/>
          </p:nvPicPr>
          <p:blipFill rotWithShape="1">
            <a:blip r:embed="rId2"/>
            <a:srcRect l="92" r="389"/>
            <a:stretch/>
          </p:blipFill>
          <p:spPr>
            <a:xfrm>
              <a:off x="0" y="-75517"/>
              <a:ext cx="12192000" cy="1626609"/>
            </a:xfrm>
            <a:prstGeom prst="rect">
              <a:avLst/>
            </a:prstGeom>
          </p:spPr>
        </p:pic>
        <p:pic>
          <p:nvPicPr>
            <p:cNvPr id="12" name="圖片 11">
              <a:extLst>
                <a:ext uri="{FF2B5EF4-FFF2-40B4-BE49-F238E27FC236}">
                  <a16:creationId xmlns:a16="http://schemas.microsoft.com/office/drawing/2014/main" xmlns="" id="{E1886992-2478-5945-B5BC-E0CC9ED98F07}"/>
                </a:ext>
              </a:extLst>
            </p:cNvPr>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a:extLst>
              <a:ext uri="{FF2B5EF4-FFF2-40B4-BE49-F238E27FC236}">
                <a16:creationId xmlns:a16="http://schemas.microsoft.com/office/drawing/2014/main" xmlns="" id="{0E3C752A-7B16-1E66-B694-24F9A6C94E1D}"/>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xmlns="" id="{D2534B3C-BCC6-E1EF-BAB4-B735DF8FD455}"/>
              </a:ext>
            </a:extLst>
          </p:cNvPr>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xmlns="" id="{C8BF97A8-3C3E-4D54-2F5D-5D60341BA9B8}"/>
              </a:ext>
            </a:extLst>
          </p:cNvPr>
          <p:cNvSpPr>
            <a:spLocks noGrp="1"/>
          </p:cNvSpPr>
          <p:nvPr>
            <p:ph type="dt" sz="half" idx="10"/>
          </p:nvPr>
        </p:nvSpPr>
        <p:spPr/>
        <p:txBody>
          <a:bodyPr/>
          <a:lstStyle/>
          <a:p>
            <a:fld id="{261383ED-D92C-A945-8522-446D10885059}" type="datetimeFigureOut">
              <a:rPr kumimoji="1" lang="zh-TW" altLang="en-US" smtClean="0"/>
              <a:t>2024/7/12</a:t>
            </a:fld>
            <a:endParaRPr kumimoji="1" lang="zh-TW" altLang="en-US"/>
          </a:p>
        </p:txBody>
      </p:sp>
      <p:sp>
        <p:nvSpPr>
          <p:cNvPr id="5" name="頁尾版面配置區 4">
            <a:extLst>
              <a:ext uri="{FF2B5EF4-FFF2-40B4-BE49-F238E27FC236}">
                <a16:creationId xmlns:a16="http://schemas.microsoft.com/office/drawing/2014/main" xmlns="" id="{6EF9249E-BEF8-446E-BDA9-BADB0635EB18}"/>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xmlns="" id="{7BB7900A-D59B-5880-B51F-0BC0C2C63649}"/>
              </a:ext>
            </a:extLst>
          </p:cNvPr>
          <p:cNvSpPr>
            <a:spLocks noGrp="1"/>
          </p:cNvSpPr>
          <p:nvPr>
            <p:ph type="sldNum" sz="quarter" idx="12"/>
          </p:nvPr>
        </p:nvSpPr>
        <p:spPr/>
        <p:txBody>
          <a:bodyPr/>
          <a:lstStyle/>
          <a:p>
            <a:fld id="{EDC65F39-C45B-8340-A452-10C809342CC9}" type="slidenum">
              <a:rPr kumimoji="1" lang="zh-TW" altLang="en-US" smtClean="0"/>
              <a:t>‹#›</a:t>
            </a:fld>
            <a:endParaRPr kumimoji="1" lang="zh-TW" altLang="en-US"/>
          </a:p>
        </p:txBody>
      </p:sp>
    </p:spTree>
    <p:extLst>
      <p:ext uri="{BB962C8B-B14F-4D97-AF65-F5344CB8AC3E}">
        <p14:creationId xmlns:p14="http://schemas.microsoft.com/office/powerpoint/2010/main" val="149665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xmlns="" id="{FE7FF314-8390-4541-9B1A-2D3FD8E77500}"/>
              </a:ext>
            </a:extLst>
          </p:cNvPr>
          <p:cNvGrpSpPr/>
          <p:nvPr userDrawn="1"/>
        </p:nvGrpSpPr>
        <p:grpSpPr>
          <a:xfrm>
            <a:off x="0" y="-75517"/>
            <a:ext cx="12192000" cy="1626609"/>
            <a:chOff x="0" y="-75517"/>
            <a:chExt cx="12192000" cy="1626609"/>
          </a:xfrm>
        </p:grpSpPr>
        <p:pic>
          <p:nvPicPr>
            <p:cNvPr id="11" name="圖片 10">
              <a:extLst>
                <a:ext uri="{FF2B5EF4-FFF2-40B4-BE49-F238E27FC236}">
                  <a16:creationId xmlns:a16="http://schemas.microsoft.com/office/drawing/2014/main" xmlns="" id="{858D73B3-5953-874F-82EF-E05F7B1D9752}"/>
                </a:ext>
              </a:extLst>
            </p:cNvPr>
            <p:cNvPicPr>
              <a:picLocks noChangeAspect="1"/>
            </p:cNvPicPr>
            <p:nvPr userDrawn="1"/>
          </p:nvPicPr>
          <p:blipFill rotWithShape="1">
            <a:blip r:embed="rId2"/>
            <a:srcRect l="92" r="389"/>
            <a:stretch/>
          </p:blipFill>
          <p:spPr>
            <a:xfrm>
              <a:off x="0" y="-75517"/>
              <a:ext cx="12192000" cy="1626609"/>
            </a:xfrm>
            <a:prstGeom prst="rect">
              <a:avLst/>
            </a:prstGeom>
          </p:spPr>
        </p:pic>
        <p:pic>
          <p:nvPicPr>
            <p:cNvPr id="12" name="圖片 11">
              <a:extLst>
                <a:ext uri="{FF2B5EF4-FFF2-40B4-BE49-F238E27FC236}">
                  <a16:creationId xmlns:a16="http://schemas.microsoft.com/office/drawing/2014/main" xmlns="" id="{D30BCC31-81B8-0D49-8FA2-64BEFC290A30}"/>
                </a:ext>
              </a:extLst>
            </p:cNvPr>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a:extLst>
              <a:ext uri="{FF2B5EF4-FFF2-40B4-BE49-F238E27FC236}">
                <a16:creationId xmlns:a16="http://schemas.microsoft.com/office/drawing/2014/main" xmlns="" id="{C64CE55B-B525-018E-75BF-5C8E3F98706F}"/>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xmlns="" id="{480148EA-0987-AD74-0A3D-EE16565299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按一下以編輯母片文字樣式</a:t>
            </a:r>
          </a:p>
        </p:txBody>
      </p:sp>
      <p:sp>
        <p:nvSpPr>
          <p:cNvPr id="4" name="日期版面配置區 3">
            <a:extLst>
              <a:ext uri="{FF2B5EF4-FFF2-40B4-BE49-F238E27FC236}">
                <a16:creationId xmlns:a16="http://schemas.microsoft.com/office/drawing/2014/main" xmlns="" id="{1130CA56-044A-3EC2-5028-0FDEBE6E9358}"/>
              </a:ext>
            </a:extLst>
          </p:cNvPr>
          <p:cNvSpPr>
            <a:spLocks noGrp="1"/>
          </p:cNvSpPr>
          <p:nvPr>
            <p:ph type="dt" sz="half" idx="10"/>
          </p:nvPr>
        </p:nvSpPr>
        <p:spPr/>
        <p:txBody>
          <a:bodyPr/>
          <a:lstStyle/>
          <a:p>
            <a:fld id="{261383ED-D92C-A945-8522-446D10885059}" type="datetimeFigureOut">
              <a:rPr kumimoji="1" lang="zh-TW" altLang="en-US" smtClean="0"/>
              <a:t>2024/7/12</a:t>
            </a:fld>
            <a:endParaRPr kumimoji="1" lang="zh-TW" altLang="en-US"/>
          </a:p>
        </p:txBody>
      </p:sp>
      <p:sp>
        <p:nvSpPr>
          <p:cNvPr id="5" name="頁尾版面配置區 4">
            <a:extLst>
              <a:ext uri="{FF2B5EF4-FFF2-40B4-BE49-F238E27FC236}">
                <a16:creationId xmlns:a16="http://schemas.microsoft.com/office/drawing/2014/main" xmlns="" id="{146CBD05-A332-F9C8-9043-3FCF8658B141}"/>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xmlns="" id="{08B506D4-90D6-2886-2965-EC63B01A1FCB}"/>
              </a:ext>
            </a:extLst>
          </p:cNvPr>
          <p:cNvSpPr>
            <a:spLocks noGrp="1"/>
          </p:cNvSpPr>
          <p:nvPr>
            <p:ph type="sldNum" sz="quarter" idx="12"/>
          </p:nvPr>
        </p:nvSpPr>
        <p:spPr/>
        <p:txBody>
          <a:bodyPr/>
          <a:lstStyle/>
          <a:p>
            <a:fld id="{EDC65F39-C45B-8340-A452-10C809342CC9}" type="slidenum">
              <a:rPr kumimoji="1" lang="zh-TW" altLang="en-US" smtClean="0"/>
              <a:t>‹#›</a:t>
            </a:fld>
            <a:endParaRPr kumimoji="1" lang="zh-TW" altLang="en-US"/>
          </a:p>
        </p:txBody>
      </p:sp>
    </p:spTree>
    <p:extLst>
      <p:ext uri="{BB962C8B-B14F-4D97-AF65-F5344CB8AC3E}">
        <p14:creationId xmlns:p14="http://schemas.microsoft.com/office/powerpoint/2010/main" val="104754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xmlns="" id="{8F9EE1D5-73E3-3D49-A584-9EAA6D3D76EC}"/>
              </a:ext>
            </a:extLst>
          </p:cNvPr>
          <p:cNvGrpSpPr/>
          <p:nvPr userDrawn="1"/>
        </p:nvGrpSpPr>
        <p:grpSpPr>
          <a:xfrm>
            <a:off x="0" y="-75517"/>
            <a:ext cx="12192000" cy="1626609"/>
            <a:chOff x="0" y="-75517"/>
            <a:chExt cx="12192000" cy="1626609"/>
          </a:xfrm>
        </p:grpSpPr>
        <p:pic>
          <p:nvPicPr>
            <p:cNvPr id="12" name="圖片 11">
              <a:extLst>
                <a:ext uri="{FF2B5EF4-FFF2-40B4-BE49-F238E27FC236}">
                  <a16:creationId xmlns:a16="http://schemas.microsoft.com/office/drawing/2014/main" xmlns="" id="{004A55A2-ACAC-974E-AA52-B32724BB8ADB}"/>
                </a:ext>
              </a:extLst>
            </p:cNvPr>
            <p:cNvPicPr>
              <a:picLocks noChangeAspect="1"/>
            </p:cNvPicPr>
            <p:nvPr userDrawn="1"/>
          </p:nvPicPr>
          <p:blipFill rotWithShape="1">
            <a:blip r:embed="rId2"/>
            <a:srcRect l="92" r="389"/>
            <a:stretch/>
          </p:blipFill>
          <p:spPr>
            <a:xfrm>
              <a:off x="0" y="-75517"/>
              <a:ext cx="12192000" cy="1626609"/>
            </a:xfrm>
            <a:prstGeom prst="rect">
              <a:avLst/>
            </a:prstGeom>
          </p:spPr>
        </p:pic>
        <p:pic>
          <p:nvPicPr>
            <p:cNvPr id="13" name="圖片 12">
              <a:extLst>
                <a:ext uri="{FF2B5EF4-FFF2-40B4-BE49-F238E27FC236}">
                  <a16:creationId xmlns:a16="http://schemas.microsoft.com/office/drawing/2014/main" xmlns="" id="{FA6BB29D-5C74-0241-933D-104B9F425A35}"/>
                </a:ext>
              </a:extLst>
            </p:cNvPr>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a:extLst>
              <a:ext uri="{FF2B5EF4-FFF2-40B4-BE49-F238E27FC236}">
                <a16:creationId xmlns:a16="http://schemas.microsoft.com/office/drawing/2014/main" xmlns="" id="{C4EC307E-A160-FC4E-09CA-BB009796E235}"/>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xmlns="" id="{E8F44FA8-55F9-E254-FA13-674DEE742F1C}"/>
              </a:ext>
            </a:extLst>
          </p:cNvPr>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a:extLst>
              <a:ext uri="{FF2B5EF4-FFF2-40B4-BE49-F238E27FC236}">
                <a16:creationId xmlns:a16="http://schemas.microsoft.com/office/drawing/2014/main" xmlns="" id="{70C998B5-5E94-A42E-6942-B726A28A8905}"/>
              </a:ext>
            </a:extLst>
          </p:cNvPr>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a:extLst>
              <a:ext uri="{FF2B5EF4-FFF2-40B4-BE49-F238E27FC236}">
                <a16:creationId xmlns:a16="http://schemas.microsoft.com/office/drawing/2014/main" xmlns="" id="{7A75EFDE-68A7-52A7-F30D-A7AD106DAAA6}"/>
              </a:ext>
            </a:extLst>
          </p:cNvPr>
          <p:cNvSpPr>
            <a:spLocks noGrp="1"/>
          </p:cNvSpPr>
          <p:nvPr>
            <p:ph type="dt" sz="half" idx="10"/>
          </p:nvPr>
        </p:nvSpPr>
        <p:spPr/>
        <p:txBody>
          <a:bodyPr/>
          <a:lstStyle/>
          <a:p>
            <a:fld id="{261383ED-D92C-A945-8522-446D10885059}" type="datetimeFigureOut">
              <a:rPr kumimoji="1" lang="zh-TW" altLang="en-US" smtClean="0"/>
              <a:t>2024/7/12</a:t>
            </a:fld>
            <a:endParaRPr kumimoji="1" lang="zh-TW" altLang="en-US"/>
          </a:p>
        </p:txBody>
      </p:sp>
      <p:sp>
        <p:nvSpPr>
          <p:cNvPr id="6" name="頁尾版面配置區 5">
            <a:extLst>
              <a:ext uri="{FF2B5EF4-FFF2-40B4-BE49-F238E27FC236}">
                <a16:creationId xmlns:a16="http://schemas.microsoft.com/office/drawing/2014/main" xmlns="" id="{CBB41904-AE9E-C6A9-B200-4EC8BB4B2662}"/>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xmlns="" id="{0D6DBE43-C483-B23E-29AE-09E0136AAF38}"/>
              </a:ext>
            </a:extLst>
          </p:cNvPr>
          <p:cNvSpPr>
            <a:spLocks noGrp="1"/>
          </p:cNvSpPr>
          <p:nvPr>
            <p:ph type="sldNum" sz="quarter" idx="12"/>
          </p:nvPr>
        </p:nvSpPr>
        <p:spPr/>
        <p:txBody>
          <a:bodyPr/>
          <a:lstStyle/>
          <a:p>
            <a:fld id="{EDC65F39-C45B-8340-A452-10C809342CC9}" type="slidenum">
              <a:rPr kumimoji="1" lang="zh-TW" altLang="en-US" smtClean="0"/>
              <a:t>‹#›</a:t>
            </a:fld>
            <a:endParaRPr kumimoji="1" lang="zh-TW" altLang="en-US"/>
          </a:p>
        </p:txBody>
      </p:sp>
    </p:spTree>
    <p:extLst>
      <p:ext uri="{BB962C8B-B14F-4D97-AF65-F5344CB8AC3E}">
        <p14:creationId xmlns:p14="http://schemas.microsoft.com/office/powerpoint/2010/main" val="161182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13" name="群組 12">
            <a:extLst>
              <a:ext uri="{FF2B5EF4-FFF2-40B4-BE49-F238E27FC236}">
                <a16:creationId xmlns:a16="http://schemas.microsoft.com/office/drawing/2014/main" xmlns="" id="{AEFC92A5-A380-DC43-858F-A07182C3BFC5}"/>
              </a:ext>
            </a:extLst>
          </p:cNvPr>
          <p:cNvGrpSpPr/>
          <p:nvPr userDrawn="1"/>
        </p:nvGrpSpPr>
        <p:grpSpPr>
          <a:xfrm>
            <a:off x="0" y="-75517"/>
            <a:ext cx="12192000" cy="1626609"/>
            <a:chOff x="0" y="-75517"/>
            <a:chExt cx="12192000" cy="1626609"/>
          </a:xfrm>
        </p:grpSpPr>
        <p:pic>
          <p:nvPicPr>
            <p:cNvPr id="14" name="圖片 13">
              <a:extLst>
                <a:ext uri="{FF2B5EF4-FFF2-40B4-BE49-F238E27FC236}">
                  <a16:creationId xmlns:a16="http://schemas.microsoft.com/office/drawing/2014/main" xmlns="" id="{CDF465B8-9712-3A44-B17A-CDDBED3809A3}"/>
                </a:ext>
              </a:extLst>
            </p:cNvPr>
            <p:cNvPicPr>
              <a:picLocks noChangeAspect="1"/>
            </p:cNvPicPr>
            <p:nvPr userDrawn="1"/>
          </p:nvPicPr>
          <p:blipFill rotWithShape="1">
            <a:blip r:embed="rId2"/>
            <a:srcRect l="92" r="389"/>
            <a:stretch/>
          </p:blipFill>
          <p:spPr>
            <a:xfrm>
              <a:off x="0" y="-75517"/>
              <a:ext cx="12192000" cy="1626609"/>
            </a:xfrm>
            <a:prstGeom prst="rect">
              <a:avLst/>
            </a:prstGeom>
          </p:spPr>
        </p:pic>
        <p:pic>
          <p:nvPicPr>
            <p:cNvPr id="15" name="圖片 14">
              <a:extLst>
                <a:ext uri="{FF2B5EF4-FFF2-40B4-BE49-F238E27FC236}">
                  <a16:creationId xmlns:a16="http://schemas.microsoft.com/office/drawing/2014/main" xmlns="" id="{265D41A8-E95A-A846-A425-1F846B02092E}"/>
                </a:ext>
              </a:extLst>
            </p:cNvPr>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a:extLst>
              <a:ext uri="{FF2B5EF4-FFF2-40B4-BE49-F238E27FC236}">
                <a16:creationId xmlns:a16="http://schemas.microsoft.com/office/drawing/2014/main" xmlns="" id="{8DC124A5-687D-43E8-7C7C-467FB8AFBF8A}"/>
              </a:ext>
            </a:extLst>
          </p:cNvPr>
          <p:cNvSpPr>
            <a:spLocks noGrp="1"/>
          </p:cNvSpPr>
          <p:nvPr>
            <p:ph type="title"/>
          </p:nvPr>
        </p:nvSpPr>
        <p:spPr>
          <a:xfrm>
            <a:off x="839788" y="365125"/>
            <a:ext cx="10515600" cy="1325563"/>
          </a:xfrm>
        </p:spPr>
        <p:txBody>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xmlns="" id="{E0174AE8-5CD8-CFBF-3B30-BF05DDA12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a:extLst>
              <a:ext uri="{FF2B5EF4-FFF2-40B4-BE49-F238E27FC236}">
                <a16:creationId xmlns:a16="http://schemas.microsoft.com/office/drawing/2014/main" xmlns="" id="{A18D6771-5B3D-1D0E-617E-058797E67622}"/>
              </a:ext>
            </a:extLst>
          </p:cNvPr>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a:extLst>
              <a:ext uri="{FF2B5EF4-FFF2-40B4-BE49-F238E27FC236}">
                <a16:creationId xmlns:a16="http://schemas.microsoft.com/office/drawing/2014/main" xmlns="" id="{66C40B6F-9C17-4934-95F2-DF50CB012D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a:extLst>
              <a:ext uri="{FF2B5EF4-FFF2-40B4-BE49-F238E27FC236}">
                <a16:creationId xmlns:a16="http://schemas.microsoft.com/office/drawing/2014/main" xmlns="" id="{CB5EE208-143B-A5BD-D28D-3F460A17D860}"/>
              </a:ext>
            </a:extLst>
          </p:cNvPr>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a:extLst>
              <a:ext uri="{FF2B5EF4-FFF2-40B4-BE49-F238E27FC236}">
                <a16:creationId xmlns:a16="http://schemas.microsoft.com/office/drawing/2014/main" xmlns="" id="{8301073C-8971-56BE-EF37-09E30B572341}"/>
              </a:ext>
            </a:extLst>
          </p:cNvPr>
          <p:cNvSpPr>
            <a:spLocks noGrp="1"/>
          </p:cNvSpPr>
          <p:nvPr>
            <p:ph type="dt" sz="half" idx="10"/>
          </p:nvPr>
        </p:nvSpPr>
        <p:spPr/>
        <p:txBody>
          <a:bodyPr/>
          <a:lstStyle/>
          <a:p>
            <a:fld id="{261383ED-D92C-A945-8522-446D10885059}" type="datetimeFigureOut">
              <a:rPr kumimoji="1" lang="zh-TW" altLang="en-US" smtClean="0"/>
              <a:t>2024/7/12</a:t>
            </a:fld>
            <a:endParaRPr kumimoji="1" lang="zh-TW" altLang="en-US"/>
          </a:p>
        </p:txBody>
      </p:sp>
      <p:sp>
        <p:nvSpPr>
          <p:cNvPr id="8" name="頁尾版面配置區 7">
            <a:extLst>
              <a:ext uri="{FF2B5EF4-FFF2-40B4-BE49-F238E27FC236}">
                <a16:creationId xmlns:a16="http://schemas.microsoft.com/office/drawing/2014/main" xmlns="" id="{392A32D0-8E4B-731A-B7C7-E49F4C599397}"/>
              </a:ext>
            </a:extLst>
          </p:cNvPr>
          <p:cNvSpPr>
            <a:spLocks noGrp="1"/>
          </p:cNvSpPr>
          <p:nvPr>
            <p:ph type="ftr" sz="quarter" idx="11"/>
          </p:nvPr>
        </p:nvSpPr>
        <p:spPr/>
        <p:txBody>
          <a:bodyPr/>
          <a:lstStyle/>
          <a:p>
            <a:endParaRPr kumimoji="1" lang="zh-TW" altLang="en-US"/>
          </a:p>
        </p:txBody>
      </p:sp>
      <p:sp>
        <p:nvSpPr>
          <p:cNvPr id="9" name="投影片編號版面配置區 8">
            <a:extLst>
              <a:ext uri="{FF2B5EF4-FFF2-40B4-BE49-F238E27FC236}">
                <a16:creationId xmlns:a16="http://schemas.microsoft.com/office/drawing/2014/main" xmlns="" id="{C759B367-30E2-F916-806D-A3E8223C246B}"/>
              </a:ext>
            </a:extLst>
          </p:cNvPr>
          <p:cNvSpPr>
            <a:spLocks noGrp="1"/>
          </p:cNvSpPr>
          <p:nvPr>
            <p:ph type="sldNum" sz="quarter" idx="12"/>
          </p:nvPr>
        </p:nvSpPr>
        <p:spPr/>
        <p:txBody>
          <a:bodyPr/>
          <a:lstStyle/>
          <a:p>
            <a:fld id="{EDC65F39-C45B-8340-A452-10C809342CC9}" type="slidenum">
              <a:rPr kumimoji="1" lang="zh-TW" altLang="en-US" smtClean="0"/>
              <a:t>‹#›</a:t>
            </a:fld>
            <a:endParaRPr kumimoji="1" lang="zh-TW" altLang="en-US"/>
          </a:p>
        </p:txBody>
      </p:sp>
    </p:spTree>
    <p:extLst>
      <p:ext uri="{BB962C8B-B14F-4D97-AF65-F5344CB8AC3E}">
        <p14:creationId xmlns:p14="http://schemas.microsoft.com/office/powerpoint/2010/main" val="156605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xmlns="" id="{7FF4560D-BC6C-3A4C-B796-572C9E86C21B}"/>
              </a:ext>
            </a:extLst>
          </p:cNvPr>
          <p:cNvGrpSpPr/>
          <p:nvPr userDrawn="1"/>
        </p:nvGrpSpPr>
        <p:grpSpPr>
          <a:xfrm>
            <a:off x="0" y="-75517"/>
            <a:ext cx="12192000" cy="1626609"/>
            <a:chOff x="0" y="-75517"/>
            <a:chExt cx="12192000" cy="1626609"/>
          </a:xfrm>
        </p:grpSpPr>
        <p:pic>
          <p:nvPicPr>
            <p:cNvPr id="10" name="圖片 9">
              <a:extLst>
                <a:ext uri="{FF2B5EF4-FFF2-40B4-BE49-F238E27FC236}">
                  <a16:creationId xmlns:a16="http://schemas.microsoft.com/office/drawing/2014/main" xmlns="" id="{E11C1E57-47BD-6241-B162-AAF9A9D8688F}"/>
                </a:ext>
              </a:extLst>
            </p:cNvPr>
            <p:cNvPicPr>
              <a:picLocks noChangeAspect="1"/>
            </p:cNvPicPr>
            <p:nvPr userDrawn="1"/>
          </p:nvPicPr>
          <p:blipFill rotWithShape="1">
            <a:blip r:embed="rId2"/>
            <a:srcRect l="92" r="389"/>
            <a:stretch/>
          </p:blipFill>
          <p:spPr>
            <a:xfrm>
              <a:off x="0" y="-75517"/>
              <a:ext cx="12192000" cy="1626609"/>
            </a:xfrm>
            <a:prstGeom prst="rect">
              <a:avLst/>
            </a:prstGeom>
          </p:spPr>
        </p:pic>
        <p:pic>
          <p:nvPicPr>
            <p:cNvPr id="11" name="圖片 10">
              <a:extLst>
                <a:ext uri="{FF2B5EF4-FFF2-40B4-BE49-F238E27FC236}">
                  <a16:creationId xmlns:a16="http://schemas.microsoft.com/office/drawing/2014/main" xmlns="" id="{0CE3BA17-0F73-844F-859C-D91899DF3AC5}"/>
                </a:ext>
              </a:extLst>
            </p:cNvPr>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a:extLst>
              <a:ext uri="{FF2B5EF4-FFF2-40B4-BE49-F238E27FC236}">
                <a16:creationId xmlns:a16="http://schemas.microsoft.com/office/drawing/2014/main" xmlns="" id="{BD1F7EAB-161E-D24C-2EF2-017B652A2738}"/>
              </a:ext>
            </a:extLst>
          </p:cNvPr>
          <p:cNvSpPr>
            <a:spLocks noGrp="1"/>
          </p:cNvSpPr>
          <p:nvPr>
            <p:ph type="title"/>
          </p:nvPr>
        </p:nvSpPr>
        <p:spPr/>
        <p:txBody>
          <a:bodyPr/>
          <a:lstStyle/>
          <a:p>
            <a:r>
              <a:rPr kumimoji="1" lang="zh-TW" altLang="en-US"/>
              <a:t>按一下以編輯母片標題樣式</a:t>
            </a:r>
          </a:p>
        </p:txBody>
      </p:sp>
      <p:sp>
        <p:nvSpPr>
          <p:cNvPr id="3" name="日期版面配置區 2">
            <a:extLst>
              <a:ext uri="{FF2B5EF4-FFF2-40B4-BE49-F238E27FC236}">
                <a16:creationId xmlns:a16="http://schemas.microsoft.com/office/drawing/2014/main" xmlns="" id="{6FA0F9A8-37AE-C420-88A8-4E412F1334A7}"/>
              </a:ext>
            </a:extLst>
          </p:cNvPr>
          <p:cNvSpPr>
            <a:spLocks noGrp="1"/>
          </p:cNvSpPr>
          <p:nvPr>
            <p:ph type="dt" sz="half" idx="10"/>
          </p:nvPr>
        </p:nvSpPr>
        <p:spPr/>
        <p:txBody>
          <a:bodyPr/>
          <a:lstStyle/>
          <a:p>
            <a:fld id="{261383ED-D92C-A945-8522-446D10885059}" type="datetimeFigureOut">
              <a:rPr kumimoji="1" lang="zh-TW" altLang="en-US" smtClean="0"/>
              <a:t>2024/7/12</a:t>
            </a:fld>
            <a:endParaRPr kumimoji="1" lang="zh-TW" altLang="en-US"/>
          </a:p>
        </p:txBody>
      </p:sp>
      <p:sp>
        <p:nvSpPr>
          <p:cNvPr id="4" name="頁尾版面配置區 3">
            <a:extLst>
              <a:ext uri="{FF2B5EF4-FFF2-40B4-BE49-F238E27FC236}">
                <a16:creationId xmlns:a16="http://schemas.microsoft.com/office/drawing/2014/main" xmlns="" id="{C0612D29-873A-FC8A-E586-68D2F58E3171}"/>
              </a:ext>
            </a:extLst>
          </p:cNvPr>
          <p:cNvSpPr>
            <a:spLocks noGrp="1"/>
          </p:cNvSpPr>
          <p:nvPr>
            <p:ph type="ftr" sz="quarter" idx="11"/>
          </p:nvPr>
        </p:nvSpPr>
        <p:spPr/>
        <p:txBody>
          <a:bodyPr/>
          <a:lstStyle/>
          <a:p>
            <a:endParaRPr kumimoji="1" lang="zh-TW" altLang="en-US"/>
          </a:p>
        </p:txBody>
      </p:sp>
      <p:sp>
        <p:nvSpPr>
          <p:cNvPr id="5" name="投影片編號版面配置區 4">
            <a:extLst>
              <a:ext uri="{FF2B5EF4-FFF2-40B4-BE49-F238E27FC236}">
                <a16:creationId xmlns:a16="http://schemas.microsoft.com/office/drawing/2014/main" xmlns="" id="{433E448B-D749-46FE-C041-2523CCB1A9C8}"/>
              </a:ext>
            </a:extLst>
          </p:cNvPr>
          <p:cNvSpPr>
            <a:spLocks noGrp="1"/>
          </p:cNvSpPr>
          <p:nvPr>
            <p:ph type="sldNum" sz="quarter" idx="12"/>
          </p:nvPr>
        </p:nvSpPr>
        <p:spPr/>
        <p:txBody>
          <a:bodyPr/>
          <a:lstStyle/>
          <a:p>
            <a:fld id="{EDC65F39-C45B-8340-A452-10C809342CC9}" type="slidenum">
              <a:rPr kumimoji="1" lang="zh-TW" altLang="en-US" smtClean="0"/>
              <a:t>‹#›</a:t>
            </a:fld>
            <a:endParaRPr kumimoji="1" lang="zh-TW" altLang="en-US"/>
          </a:p>
        </p:txBody>
      </p:sp>
    </p:spTree>
    <p:extLst>
      <p:ext uri="{BB962C8B-B14F-4D97-AF65-F5344CB8AC3E}">
        <p14:creationId xmlns:p14="http://schemas.microsoft.com/office/powerpoint/2010/main" val="46269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xmlns="" id="{28B6DC4B-D7D9-FD4A-988B-6E8F37F0C6D3}"/>
              </a:ext>
            </a:extLst>
          </p:cNvPr>
          <p:cNvGrpSpPr/>
          <p:nvPr userDrawn="1"/>
        </p:nvGrpSpPr>
        <p:grpSpPr>
          <a:xfrm>
            <a:off x="0" y="-75517"/>
            <a:ext cx="12192000" cy="1626609"/>
            <a:chOff x="0" y="-75517"/>
            <a:chExt cx="12192000" cy="1626609"/>
          </a:xfrm>
        </p:grpSpPr>
        <p:pic>
          <p:nvPicPr>
            <p:cNvPr id="9" name="圖片 8">
              <a:extLst>
                <a:ext uri="{FF2B5EF4-FFF2-40B4-BE49-F238E27FC236}">
                  <a16:creationId xmlns:a16="http://schemas.microsoft.com/office/drawing/2014/main" xmlns="" id="{9948A88B-DEB0-0648-9C9D-C7468B5C0DC6}"/>
                </a:ext>
              </a:extLst>
            </p:cNvPr>
            <p:cNvPicPr>
              <a:picLocks noChangeAspect="1"/>
            </p:cNvPicPr>
            <p:nvPr userDrawn="1"/>
          </p:nvPicPr>
          <p:blipFill rotWithShape="1">
            <a:blip r:embed="rId2"/>
            <a:srcRect l="92" r="389"/>
            <a:stretch/>
          </p:blipFill>
          <p:spPr>
            <a:xfrm>
              <a:off x="0" y="-75517"/>
              <a:ext cx="12192000" cy="1626609"/>
            </a:xfrm>
            <a:prstGeom prst="rect">
              <a:avLst/>
            </a:prstGeom>
          </p:spPr>
        </p:pic>
        <p:pic>
          <p:nvPicPr>
            <p:cNvPr id="10" name="圖片 9">
              <a:extLst>
                <a:ext uri="{FF2B5EF4-FFF2-40B4-BE49-F238E27FC236}">
                  <a16:creationId xmlns:a16="http://schemas.microsoft.com/office/drawing/2014/main" xmlns="" id="{4FF9BD13-0854-284B-AC1A-10D99BDF8216}"/>
                </a:ext>
              </a:extLst>
            </p:cNvPr>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日期版面配置區 1">
            <a:extLst>
              <a:ext uri="{FF2B5EF4-FFF2-40B4-BE49-F238E27FC236}">
                <a16:creationId xmlns:a16="http://schemas.microsoft.com/office/drawing/2014/main" xmlns="" id="{D0B99BB7-8A35-0E29-A32C-D7DE1D75D079}"/>
              </a:ext>
            </a:extLst>
          </p:cNvPr>
          <p:cNvSpPr>
            <a:spLocks noGrp="1"/>
          </p:cNvSpPr>
          <p:nvPr>
            <p:ph type="dt" sz="half" idx="10"/>
          </p:nvPr>
        </p:nvSpPr>
        <p:spPr/>
        <p:txBody>
          <a:bodyPr/>
          <a:lstStyle/>
          <a:p>
            <a:fld id="{261383ED-D92C-A945-8522-446D10885059}" type="datetimeFigureOut">
              <a:rPr kumimoji="1" lang="zh-TW" altLang="en-US" smtClean="0"/>
              <a:t>2024/7/12</a:t>
            </a:fld>
            <a:endParaRPr kumimoji="1" lang="zh-TW" altLang="en-US"/>
          </a:p>
        </p:txBody>
      </p:sp>
      <p:sp>
        <p:nvSpPr>
          <p:cNvPr id="3" name="頁尾版面配置區 2">
            <a:extLst>
              <a:ext uri="{FF2B5EF4-FFF2-40B4-BE49-F238E27FC236}">
                <a16:creationId xmlns:a16="http://schemas.microsoft.com/office/drawing/2014/main" xmlns="" id="{92655203-FAAB-0F89-E2B4-A3A4FDA78823}"/>
              </a:ext>
            </a:extLst>
          </p:cNvPr>
          <p:cNvSpPr>
            <a:spLocks noGrp="1"/>
          </p:cNvSpPr>
          <p:nvPr>
            <p:ph type="ftr" sz="quarter" idx="1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xmlns="" id="{95587E08-064F-0BBD-73EE-5F7ED00CB2A3}"/>
              </a:ext>
            </a:extLst>
          </p:cNvPr>
          <p:cNvSpPr>
            <a:spLocks noGrp="1"/>
          </p:cNvSpPr>
          <p:nvPr>
            <p:ph type="sldNum" sz="quarter" idx="12"/>
          </p:nvPr>
        </p:nvSpPr>
        <p:spPr/>
        <p:txBody>
          <a:bodyPr/>
          <a:lstStyle/>
          <a:p>
            <a:fld id="{EDC65F39-C45B-8340-A452-10C809342CC9}" type="slidenum">
              <a:rPr kumimoji="1" lang="zh-TW" altLang="en-US" smtClean="0"/>
              <a:t>‹#›</a:t>
            </a:fld>
            <a:endParaRPr kumimoji="1" lang="zh-TW" altLang="en-US"/>
          </a:p>
        </p:txBody>
      </p:sp>
    </p:spTree>
    <p:extLst>
      <p:ext uri="{BB962C8B-B14F-4D97-AF65-F5344CB8AC3E}">
        <p14:creationId xmlns:p14="http://schemas.microsoft.com/office/powerpoint/2010/main" val="2850082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xmlns="" id="{01BA8292-0B15-1E40-9CF3-3629C013CAAD}"/>
              </a:ext>
            </a:extLst>
          </p:cNvPr>
          <p:cNvGrpSpPr/>
          <p:nvPr userDrawn="1"/>
        </p:nvGrpSpPr>
        <p:grpSpPr>
          <a:xfrm>
            <a:off x="0" y="-75517"/>
            <a:ext cx="12192000" cy="1626609"/>
            <a:chOff x="0" y="-75517"/>
            <a:chExt cx="12192000" cy="1626609"/>
          </a:xfrm>
        </p:grpSpPr>
        <p:pic>
          <p:nvPicPr>
            <p:cNvPr id="12" name="圖片 11">
              <a:extLst>
                <a:ext uri="{FF2B5EF4-FFF2-40B4-BE49-F238E27FC236}">
                  <a16:creationId xmlns:a16="http://schemas.microsoft.com/office/drawing/2014/main" xmlns="" id="{E11FA89D-224C-0942-AB26-92946D8E411D}"/>
                </a:ext>
              </a:extLst>
            </p:cNvPr>
            <p:cNvPicPr>
              <a:picLocks noChangeAspect="1"/>
            </p:cNvPicPr>
            <p:nvPr userDrawn="1"/>
          </p:nvPicPr>
          <p:blipFill rotWithShape="1">
            <a:blip r:embed="rId2"/>
            <a:srcRect l="92" r="389"/>
            <a:stretch/>
          </p:blipFill>
          <p:spPr>
            <a:xfrm>
              <a:off x="0" y="-75517"/>
              <a:ext cx="12192000" cy="1626609"/>
            </a:xfrm>
            <a:prstGeom prst="rect">
              <a:avLst/>
            </a:prstGeom>
          </p:spPr>
        </p:pic>
        <p:pic>
          <p:nvPicPr>
            <p:cNvPr id="13" name="圖片 12">
              <a:extLst>
                <a:ext uri="{FF2B5EF4-FFF2-40B4-BE49-F238E27FC236}">
                  <a16:creationId xmlns:a16="http://schemas.microsoft.com/office/drawing/2014/main" xmlns="" id="{67DC4792-BEE3-CF4C-89FE-47CB36741735}"/>
                </a:ext>
              </a:extLst>
            </p:cNvPr>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a:extLst>
              <a:ext uri="{FF2B5EF4-FFF2-40B4-BE49-F238E27FC236}">
                <a16:creationId xmlns:a16="http://schemas.microsoft.com/office/drawing/2014/main" xmlns="" id="{1D6EFB04-890A-9EBE-3633-AB9609A99F95}"/>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xmlns="" id="{B5A4695D-D478-0E69-A29C-EFD2DECCE5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a:extLst>
              <a:ext uri="{FF2B5EF4-FFF2-40B4-BE49-F238E27FC236}">
                <a16:creationId xmlns:a16="http://schemas.microsoft.com/office/drawing/2014/main" xmlns="" id="{012E3855-57C7-0DA4-A1C4-93A9AE87F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xmlns="" id="{69FA0FFD-950D-9E8B-4D4A-093DA87D0A01}"/>
              </a:ext>
            </a:extLst>
          </p:cNvPr>
          <p:cNvSpPr>
            <a:spLocks noGrp="1"/>
          </p:cNvSpPr>
          <p:nvPr>
            <p:ph type="dt" sz="half" idx="10"/>
          </p:nvPr>
        </p:nvSpPr>
        <p:spPr/>
        <p:txBody>
          <a:bodyPr/>
          <a:lstStyle/>
          <a:p>
            <a:fld id="{261383ED-D92C-A945-8522-446D10885059}" type="datetimeFigureOut">
              <a:rPr kumimoji="1" lang="zh-TW" altLang="en-US" smtClean="0"/>
              <a:t>2024/7/12</a:t>
            </a:fld>
            <a:endParaRPr kumimoji="1" lang="zh-TW" altLang="en-US"/>
          </a:p>
        </p:txBody>
      </p:sp>
      <p:sp>
        <p:nvSpPr>
          <p:cNvPr id="6" name="頁尾版面配置區 5">
            <a:extLst>
              <a:ext uri="{FF2B5EF4-FFF2-40B4-BE49-F238E27FC236}">
                <a16:creationId xmlns:a16="http://schemas.microsoft.com/office/drawing/2014/main" xmlns="" id="{5A44A5B2-93D0-46EB-18BB-BAE02772D6A5}"/>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xmlns="" id="{2B41EC06-CE38-0C4D-3202-A077D7E0219C}"/>
              </a:ext>
            </a:extLst>
          </p:cNvPr>
          <p:cNvSpPr>
            <a:spLocks noGrp="1"/>
          </p:cNvSpPr>
          <p:nvPr>
            <p:ph type="sldNum" sz="quarter" idx="12"/>
          </p:nvPr>
        </p:nvSpPr>
        <p:spPr/>
        <p:txBody>
          <a:bodyPr/>
          <a:lstStyle/>
          <a:p>
            <a:fld id="{EDC65F39-C45B-8340-A452-10C809342CC9}" type="slidenum">
              <a:rPr kumimoji="1" lang="zh-TW" altLang="en-US" smtClean="0"/>
              <a:t>‹#›</a:t>
            </a:fld>
            <a:endParaRPr kumimoji="1" lang="zh-TW" altLang="en-US"/>
          </a:p>
        </p:txBody>
      </p:sp>
    </p:spTree>
    <p:extLst>
      <p:ext uri="{BB962C8B-B14F-4D97-AF65-F5344CB8AC3E}">
        <p14:creationId xmlns:p14="http://schemas.microsoft.com/office/powerpoint/2010/main" val="216011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xmlns="" id="{5A99E56D-EF38-684F-9FDB-FF0644C0B3ED}"/>
              </a:ext>
            </a:extLst>
          </p:cNvPr>
          <p:cNvGrpSpPr/>
          <p:nvPr userDrawn="1"/>
        </p:nvGrpSpPr>
        <p:grpSpPr>
          <a:xfrm>
            <a:off x="0" y="-75517"/>
            <a:ext cx="12192000" cy="1626609"/>
            <a:chOff x="0" y="-75517"/>
            <a:chExt cx="12192000" cy="1626609"/>
          </a:xfrm>
        </p:grpSpPr>
        <p:pic>
          <p:nvPicPr>
            <p:cNvPr id="12" name="圖片 11">
              <a:extLst>
                <a:ext uri="{FF2B5EF4-FFF2-40B4-BE49-F238E27FC236}">
                  <a16:creationId xmlns:a16="http://schemas.microsoft.com/office/drawing/2014/main" xmlns="" id="{F6313563-7970-8B4E-B580-D063D19436C3}"/>
                </a:ext>
              </a:extLst>
            </p:cNvPr>
            <p:cNvPicPr>
              <a:picLocks noChangeAspect="1"/>
            </p:cNvPicPr>
            <p:nvPr userDrawn="1"/>
          </p:nvPicPr>
          <p:blipFill rotWithShape="1">
            <a:blip r:embed="rId2"/>
            <a:srcRect l="92" r="389"/>
            <a:stretch/>
          </p:blipFill>
          <p:spPr>
            <a:xfrm>
              <a:off x="0" y="-75517"/>
              <a:ext cx="12192000" cy="1626609"/>
            </a:xfrm>
            <a:prstGeom prst="rect">
              <a:avLst/>
            </a:prstGeom>
          </p:spPr>
        </p:pic>
        <p:pic>
          <p:nvPicPr>
            <p:cNvPr id="13" name="圖片 12">
              <a:extLst>
                <a:ext uri="{FF2B5EF4-FFF2-40B4-BE49-F238E27FC236}">
                  <a16:creationId xmlns:a16="http://schemas.microsoft.com/office/drawing/2014/main" xmlns="" id="{B3E1545A-3B83-CD44-97AB-0EA6931CC832}"/>
                </a:ext>
              </a:extLst>
            </p:cNvPr>
            <p:cNvPicPr>
              <a:picLocks noChangeAspect="1"/>
            </p:cNvPicPr>
            <p:nvPr userDrawn="1"/>
          </p:nvPicPr>
          <p:blipFill>
            <a:blip r:embed="rId3"/>
            <a:stretch>
              <a:fillRect/>
            </a:stretch>
          </p:blipFill>
          <p:spPr>
            <a:xfrm>
              <a:off x="10879014" y="132373"/>
              <a:ext cx="1122486" cy="319138"/>
            </a:xfrm>
            <a:prstGeom prst="rect">
              <a:avLst/>
            </a:prstGeom>
          </p:spPr>
        </p:pic>
      </p:grpSp>
      <p:sp>
        <p:nvSpPr>
          <p:cNvPr id="2" name="標題 1">
            <a:extLst>
              <a:ext uri="{FF2B5EF4-FFF2-40B4-BE49-F238E27FC236}">
                <a16:creationId xmlns:a16="http://schemas.microsoft.com/office/drawing/2014/main" xmlns="" id="{1C431DC4-9592-E3E8-B415-92C76DBC2EB8}"/>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圖片版面配置區 2">
            <a:extLst>
              <a:ext uri="{FF2B5EF4-FFF2-40B4-BE49-F238E27FC236}">
                <a16:creationId xmlns:a16="http://schemas.microsoft.com/office/drawing/2014/main" xmlns="" id="{F64B6573-F1AB-2723-919A-CE6440958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a:extLst>
              <a:ext uri="{FF2B5EF4-FFF2-40B4-BE49-F238E27FC236}">
                <a16:creationId xmlns:a16="http://schemas.microsoft.com/office/drawing/2014/main" xmlns="" id="{829D2A37-79A6-B08B-D705-1C2427A6E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xmlns="" id="{8C196843-D07A-F35D-4E08-B749BFF93002}"/>
              </a:ext>
            </a:extLst>
          </p:cNvPr>
          <p:cNvSpPr>
            <a:spLocks noGrp="1"/>
          </p:cNvSpPr>
          <p:nvPr>
            <p:ph type="dt" sz="half" idx="10"/>
          </p:nvPr>
        </p:nvSpPr>
        <p:spPr/>
        <p:txBody>
          <a:bodyPr/>
          <a:lstStyle/>
          <a:p>
            <a:fld id="{261383ED-D92C-A945-8522-446D10885059}" type="datetimeFigureOut">
              <a:rPr kumimoji="1" lang="zh-TW" altLang="en-US" smtClean="0"/>
              <a:t>2024/7/12</a:t>
            </a:fld>
            <a:endParaRPr kumimoji="1" lang="zh-TW" altLang="en-US"/>
          </a:p>
        </p:txBody>
      </p:sp>
      <p:sp>
        <p:nvSpPr>
          <p:cNvPr id="6" name="頁尾版面配置區 5">
            <a:extLst>
              <a:ext uri="{FF2B5EF4-FFF2-40B4-BE49-F238E27FC236}">
                <a16:creationId xmlns:a16="http://schemas.microsoft.com/office/drawing/2014/main" xmlns="" id="{E9492817-96D8-D3AA-1FC0-5B71C36BA487}"/>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xmlns="" id="{61DBCE3F-4EB6-C4C5-43D9-5CDC93397E60}"/>
              </a:ext>
            </a:extLst>
          </p:cNvPr>
          <p:cNvSpPr>
            <a:spLocks noGrp="1"/>
          </p:cNvSpPr>
          <p:nvPr>
            <p:ph type="sldNum" sz="quarter" idx="12"/>
          </p:nvPr>
        </p:nvSpPr>
        <p:spPr/>
        <p:txBody>
          <a:bodyPr/>
          <a:lstStyle/>
          <a:p>
            <a:fld id="{EDC65F39-C45B-8340-A452-10C809342CC9}" type="slidenum">
              <a:rPr kumimoji="1" lang="zh-TW" altLang="en-US" smtClean="0"/>
              <a:t>‹#›</a:t>
            </a:fld>
            <a:endParaRPr kumimoji="1" lang="zh-TW" altLang="en-US"/>
          </a:p>
        </p:txBody>
      </p:sp>
    </p:spTree>
    <p:extLst>
      <p:ext uri="{BB962C8B-B14F-4D97-AF65-F5344CB8AC3E}">
        <p14:creationId xmlns:p14="http://schemas.microsoft.com/office/powerpoint/2010/main" val="363310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xmlns="" id="{5A6F08C5-E897-3E7D-F05B-E9D50C30C4C3}"/>
              </a:ext>
            </a:extLst>
          </p:cNvPr>
          <p:cNvGraphicFramePr>
            <a:graphicFrameLocks noChangeAspect="1"/>
          </p:cNvGraphicFramePr>
          <p:nvPr userDrawn="1">
            <p:custDataLst>
              <p:tags r:id="rId15"/>
            </p:custDataLst>
            <p:extLst>
              <p:ext uri="{D42A27DB-BD31-4B8C-83A1-F6EECF244321}">
                <p14:modId xmlns:p14="http://schemas.microsoft.com/office/powerpoint/2010/main" val="79937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 name="think-cell Slide" r:id="rId16" imgW="415" imgH="416" progId="TCLayout.ActiveDocument.1">
                  <p:embed/>
                </p:oleObj>
              </mc:Choice>
              <mc:Fallback>
                <p:oleObj name="think-cell Slide" r:id="rId16" imgW="415" imgH="416" progId="TCLayout.ActiveDocument.1">
                  <p:embed/>
                  <p:pic>
                    <p:nvPicPr>
                      <p:cNvPr id="7" name="think-cell data - do not delete" hidden="1">
                        <a:extLst>
                          <a:ext uri="{FF2B5EF4-FFF2-40B4-BE49-F238E27FC236}">
                            <a16:creationId xmlns:a16="http://schemas.microsoft.com/office/drawing/2014/main" xmlns="" id="{5A6F08C5-E897-3E7D-F05B-E9D50C30C4C3}"/>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標題版面配置區 1">
            <a:extLst>
              <a:ext uri="{FF2B5EF4-FFF2-40B4-BE49-F238E27FC236}">
                <a16:creationId xmlns:a16="http://schemas.microsoft.com/office/drawing/2014/main" xmlns="" id="{824E6EFF-85A1-DA85-1B64-C2DBA83E6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xmlns="" id="{E528FDD7-1F2D-26B0-4134-821F45444E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xmlns="" id="{714086EB-E061-DDBF-F536-759A2B084C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383ED-D92C-A945-8522-446D10885059}" type="datetimeFigureOut">
              <a:rPr kumimoji="1" lang="zh-TW" altLang="en-US" smtClean="0"/>
              <a:t>2024/7/12</a:t>
            </a:fld>
            <a:endParaRPr kumimoji="1" lang="zh-TW" altLang="en-US"/>
          </a:p>
        </p:txBody>
      </p:sp>
      <p:sp>
        <p:nvSpPr>
          <p:cNvPr id="5" name="頁尾版面配置區 4">
            <a:extLst>
              <a:ext uri="{FF2B5EF4-FFF2-40B4-BE49-F238E27FC236}">
                <a16:creationId xmlns:a16="http://schemas.microsoft.com/office/drawing/2014/main" xmlns="" id="{FFB05CA9-0C27-B64E-023A-8CE7AFB58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a:extLst>
              <a:ext uri="{FF2B5EF4-FFF2-40B4-BE49-F238E27FC236}">
                <a16:creationId xmlns:a16="http://schemas.microsoft.com/office/drawing/2014/main" xmlns="" id="{1EB7A15B-10CA-6E62-A18C-2B775225A4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65F39-C45B-8340-A452-10C809342CC9}" type="slidenum">
              <a:rPr kumimoji="1" lang="zh-TW" altLang="en-US" smtClean="0"/>
              <a:t>‹#›</a:t>
            </a:fld>
            <a:endParaRPr kumimoji="1" lang="zh-TW" altLang="en-US"/>
          </a:p>
        </p:txBody>
      </p:sp>
    </p:spTree>
    <p:extLst>
      <p:ext uri="{BB962C8B-B14F-4D97-AF65-F5344CB8AC3E}">
        <p14:creationId xmlns:p14="http://schemas.microsoft.com/office/powerpoint/2010/main" val="17875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7.jpe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16.png"/><Relationship Id="rId2" Type="http://schemas.openxmlformats.org/officeDocument/2006/relationships/tags" Target="../tags/tag43.xml"/><Relationship Id="rId16" Type="http://schemas.openxmlformats.org/officeDocument/2006/relationships/image" Target="../media/image20.png"/><Relationship Id="rId1" Type="http://schemas.openxmlformats.org/officeDocument/2006/relationships/vmlDrawing" Target="../drawings/vmlDrawing12.vml"/><Relationship Id="rId6" Type="http://schemas.openxmlformats.org/officeDocument/2006/relationships/tags" Target="../tags/tag47.xml"/><Relationship Id="rId11" Type="http://schemas.openxmlformats.org/officeDocument/2006/relationships/image" Target="../media/image15.png"/><Relationship Id="rId5" Type="http://schemas.openxmlformats.org/officeDocument/2006/relationships/tags" Target="../tags/tag46.xml"/><Relationship Id="rId15" Type="http://schemas.openxmlformats.org/officeDocument/2006/relationships/image" Target="../media/image19.png"/><Relationship Id="rId10" Type="http://schemas.openxmlformats.org/officeDocument/2006/relationships/image" Target="../media/image1.emf"/><Relationship Id="rId4" Type="http://schemas.openxmlformats.org/officeDocument/2006/relationships/tags" Target="../tags/tag45.xml"/><Relationship Id="rId9" Type="http://schemas.openxmlformats.org/officeDocument/2006/relationships/oleObject" Target="../embeddings/oleObject12.bin"/><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50.xml"/><Relationship Id="rId7"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vmlDrawing" Target="../drawings/vmlDrawing13.v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tags" Target="../tags/tag11.xml"/><Relationship Id="rId11" Type="http://schemas.openxmlformats.org/officeDocument/2006/relationships/image" Target="../media/image1.emf"/><Relationship Id="rId5" Type="http://schemas.openxmlformats.org/officeDocument/2006/relationships/tags" Target="../tags/tag10.xml"/><Relationship Id="rId10" Type="http://schemas.openxmlformats.org/officeDocument/2006/relationships/oleObject" Target="../embeddings/oleObject5.bin"/><Relationship Id="rId4" Type="http://schemas.openxmlformats.org/officeDocument/2006/relationships/tags" Target="../tags/tag9.xml"/><Relationship Id="rId9"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14.xml"/><Relationship Id="rId7"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19.xml"/><Relationship Id="rId7"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vmlDrawing" Target="../drawings/vmlDrawing7.v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1.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24.xml"/><Relationship Id="rId7"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vmlDrawing" Target="../drawings/vmlDrawing8.v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29.xml"/><Relationship Id="rId7"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vmlDrawing" Target="../drawings/vmlDrawing9.vml"/><Relationship Id="rId6" Type="http://schemas.openxmlformats.org/officeDocument/2006/relationships/tags" Target="../tags/tag32.xml"/><Relationship Id="rId11" Type="http://schemas.openxmlformats.org/officeDocument/2006/relationships/image" Target="../media/image12.png"/><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4.xml"/><Relationship Id="rId7"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vmlDrawing" Target="../drawings/vmlDrawing10.vml"/><Relationship Id="rId6" Type="http://schemas.openxmlformats.org/officeDocument/2006/relationships/tags" Target="../tags/tag37.xml"/><Relationship Id="rId11" Type="http://schemas.openxmlformats.org/officeDocument/2006/relationships/image" Target="../media/image13.png"/><Relationship Id="rId5" Type="http://schemas.openxmlformats.org/officeDocument/2006/relationships/tags" Target="../tags/tag36.xml"/><Relationship Id="rId10" Type="http://schemas.openxmlformats.org/officeDocument/2006/relationships/image" Target="../media/image1.emf"/><Relationship Id="rId4" Type="http://schemas.openxmlformats.org/officeDocument/2006/relationships/tags" Target="../tags/tag35.xml"/><Relationship Id="rId9"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39.xml"/><Relationship Id="rId7"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vmlDrawing" Target="../drawings/vmlDrawing11.v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image" Target="../media/image14.png"/><Relationship Id="rId4" Type="http://schemas.openxmlformats.org/officeDocument/2006/relationships/tags" Target="../tags/tag40.xml"/><Relationship Id="rId9"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59DFC28F-6BD2-4A5E-A322-AB97B0180B6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0" name="think-cell Slide" r:id="rId4" imgW="327" imgH="327" progId="TCLayout.ActiveDocument.1">
                  <p:embed/>
                </p:oleObj>
              </mc:Choice>
              <mc:Fallback>
                <p:oleObj name="think-cell Slide" r:id="rId4" imgW="327" imgH="32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矩形 2">
            <a:extLst>
              <a:ext uri="{FF2B5EF4-FFF2-40B4-BE49-F238E27FC236}">
                <a16:creationId xmlns:a16="http://schemas.microsoft.com/office/drawing/2014/main" xmlns="" id="{04ECE6E9-734B-CE72-5052-2A3CA929C8B7}"/>
              </a:ext>
            </a:extLst>
          </p:cNvPr>
          <p:cNvSpPr txBox="1"/>
          <p:nvPr/>
        </p:nvSpPr>
        <p:spPr>
          <a:xfrm>
            <a:off x="1264527" y="885389"/>
            <a:ext cx="7592924"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4400" b="1">
                <a:latin typeface="Microsoft JhengHei"/>
                <a:ea typeface="Microsoft JhengHei"/>
                <a:cs typeface="Microsoft JhengHei"/>
                <a:sym typeface="Microsoft JhengHe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4800" b="1"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sym typeface="Microsoft JhengHei"/>
              </a:rPr>
              <a:t>香雷糖足膏</a:t>
            </a:r>
            <a:endParaRPr kumimoji="0" lang="en-US" sz="4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Microsoft JhengHe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Microsoft JhengHei"/>
              </a:rPr>
              <a:t>（速必一</a:t>
            </a:r>
            <a:r>
              <a:rPr kumimoji="0" lang="en-US" altLang="zh-CN" sz="2400" b="1" i="0" u="none" strike="noStrike" kern="1200" cap="none" spc="0" normalizeH="0" baseline="50000" noProof="0" dirty="0">
                <a:ln>
                  <a:noFill/>
                </a:ln>
                <a:solidFill>
                  <a:prstClr val="black"/>
                </a:solidFill>
                <a:effectLst/>
                <a:uLnTx/>
                <a:uFillTx/>
                <a:latin typeface="Microsoft YaHei" panose="020B0503020204020204" pitchFamily="34" charset="-122"/>
                <a:ea typeface="Microsoft YaHei" panose="020B0503020204020204" pitchFamily="34" charset="-122"/>
                <a:sym typeface="Microsoft JhengHei"/>
              </a:rPr>
              <a:t>®</a:t>
            </a:r>
            <a:r>
              <a:rPr kumimoji="0" lang="zh-CN"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Microsoft JhengHei"/>
              </a:rPr>
              <a:t>）</a:t>
            </a:r>
            <a:endParaRPr kumimoji="0" lang="en-US" altLang="zh-CN"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Microsoft JhengHei"/>
            </a:endParaRPr>
          </a:p>
        </p:txBody>
      </p:sp>
      <p:sp>
        <p:nvSpPr>
          <p:cNvPr id="4" name="矩形 3"/>
          <p:cNvSpPr/>
          <p:nvPr/>
        </p:nvSpPr>
        <p:spPr>
          <a:xfrm>
            <a:off x="2760198" y="3571214"/>
            <a:ext cx="5054589" cy="523220"/>
          </a:xfrm>
          <a:prstGeom prst="rect">
            <a:avLst/>
          </a:prstGeom>
        </p:spPr>
        <p:txBody>
          <a:bodyPr wrap="none">
            <a:spAutoFit/>
          </a:bodyPr>
          <a:lstStyle/>
          <a:p>
            <a:pPr lvl="0" algn="ctr">
              <a:defRPr/>
            </a:pPr>
            <a:r>
              <a:rPr lang="zh-TW" altLang="en-US" sz="2800" b="1" dirty="0">
                <a:solidFill>
                  <a:srgbClr val="BF3A1F"/>
                </a:solidFill>
                <a:latin typeface="Microsoft YaHei" panose="020B0503020204020204" pitchFamily="34" charset="-122"/>
                <a:ea typeface="Microsoft YaHei" panose="020B0503020204020204" pitchFamily="34" charset="-122"/>
                <a:sym typeface="Microsoft JhengHei"/>
              </a:rPr>
              <a:t>我</a:t>
            </a:r>
            <a:r>
              <a:rPr lang="zh-CN" altLang="en-US" sz="2800" b="1" dirty="0">
                <a:solidFill>
                  <a:srgbClr val="BF3A1F"/>
                </a:solidFill>
                <a:latin typeface="Microsoft YaHei" panose="020B0503020204020204" pitchFamily="34" charset="-122"/>
                <a:ea typeface="Microsoft YaHei" panose="020B0503020204020204" pitchFamily="34" charset="-122"/>
                <a:sym typeface="Microsoft JhengHei"/>
              </a:rPr>
              <a:t>国</a:t>
            </a:r>
            <a:r>
              <a:rPr lang="zh-TW" altLang="en-US" sz="2800" b="1" dirty="0">
                <a:solidFill>
                  <a:srgbClr val="BF3A1F"/>
                </a:solidFill>
                <a:latin typeface="Microsoft YaHei" panose="020B0503020204020204" pitchFamily="34" charset="-122"/>
                <a:ea typeface="Microsoft YaHei" panose="020B0503020204020204" pitchFamily="34" charset="-122"/>
                <a:sym typeface="Microsoft JhengHei"/>
              </a:rPr>
              <a:t>第一个</a:t>
            </a:r>
            <a:r>
              <a:rPr lang="zh-CN" altLang="en-US" sz="2800" b="1" dirty="0">
                <a:solidFill>
                  <a:srgbClr val="BF3A1F"/>
                </a:solidFill>
                <a:latin typeface="Microsoft YaHei" panose="020B0503020204020204" pitchFamily="34" charset="-122"/>
                <a:ea typeface="Microsoft YaHei" panose="020B0503020204020204" pitchFamily="34" charset="-122"/>
                <a:sym typeface="Microsoft JhengHei"/>
              </a:rPr>
              <a:t>天然药物</a:t>
            </a:r>
            <a:r>
              <a:rPr lang="en-US" altLang="zh-CN" sz="2800" b="1" dirty="0">
                <a:solidFill>
                  <a:srgbClr val="BF3A1F"/>
                </a:solidFill>
                <a:latin typeface="Microsoft YaHei" panose="020B0503020204020204" pitchFamily="34" charset="-122"/>
                <a:ea typeface="Microsoft YaHei" panose="020B0503020204020204" pitchFamily="34" charset="-122"/>
                <a:sym typeface="Microsoft JhengHei"/>
              </a:rPr>
              <a:t>1.1</a:t>
            </a:r>
            <a:r>
              <a:rPr lang="zh-CN" altLang="en-US" sz="2800" b="1" dirty="0">
                <a:solidFill>
                  <a:srgbClr val="BF3A1F"/>
                </a:solidFill>
                <a:latin typeface="Microsoft YaHei" panose="020B0503020204020204" pitchFamily="34" charset="-122"/>
                <a:ea typeface="Microsoft YaHei" panose="020B0503020204020204" pitchFamily="34" charset="-122"/>
                <a:sym typeface="Microsoft JhengHei"/>
              </a:rPr>
              <a:t>类新药</a:t>
            </a:r>
            <a:endParaRPr lang="en-US" altLang="zh-TW" sz="2800" b="1" dirty="0">
              <a:solidFill>
                <a:srgbClr val="BF3A1F"/>
              </a:solidFill>
              <a:latin typeface="Microsoft YaHei" panose="020B0503020204020204" pitchFamily="34" charset="-122"/>
              <a:ea typeface="Microsoft YaHei" panose="020B0503020204020204" pitchFamily="34" charset="-122"/>
              <a:sym typeface="Microsoft JhengHei"/>
            </a:endParaRPr>
          </a:p>
        </p:txBody>
      </p:sp>
      <p:sp>
        <p:nvSpPr>
          <p:cNvPr id="6" name="矩形 5"/>
          <p:cNvSpPr/>
          <p:nvPr/>
        </p:nvSpPr>
        <p:spPr>
          <a:xfrm>
            <a:off x="2468558" y="4178698"/>
            <a:ext cx="5570757" cy="523220"/>
          </a:xfrm>
          <a:prstGeom prst="rect">
            <a:avLst/>
          </a:prstGeom>
        </p:spPr>
        <p:txBody>
          <a:bodyPr wrap="none">
            <a:spAutoFit/>
          </a:bodyPr>
          <a:lstStyle/>
          <a:p>
            <a:pPr lvl="0" algn="ctr">
              <a:defRPr/>
            </a:pPr>
            <a:r>
              <a:rPr lang="zh-TW" altLang="en-US" sz="2800" b="1" dirty="0">
                <a:solidFill>
                  <a:srgbClr val="BF3A1F"/>
                </a:solidFill>
                <a:latin typeface="Microsoft YaHei" panose="020B0503020204020204" pitchFamily="34" charset="-122"/>
                <a:ea typeface="Microsoft YaHei" panose="020B0503020204020204" pitchFamily="34" charset="-122"/>
                <a:sym typeface="Microsoft JhengHei"/>
              </a:rPr>
              <a:t>治疗糖尿病足溃疡第一个专项</a:t>
            </a:r>
            <a:r>
              <a:rPr lang="zh-CN" altLang="en-US" sz="2800" b="1" dirty="0">
                <a:solidFill>
                  <a:srgbClr val="BF3A1F"/>
                </a:solidFill>
                <a:latin typeface="Microsoft YaHei" panose="020B0503020204020204" pitchFamily="34" charset="-122"/>
                <a:ea typeface="Microsoft YaHei" panose="020B0503020204020204" pitchFamily="34" charset="-122"/>
                <a:sym typeface="Microsoft JhengHei"/>
              </a:rPr>
              <a:t>新药</a:t>
            </a:r>
            <a:endParaRPr lang="en-US" altLang="zh-TW" sz="2800" b="1" dirty="0">
              <a:solidFill>
                <a:srgbClr val="BF3A1F"/>
              </a:solidFill>
              <a:latin typeface="Microsoft YaHei" panose="020B0503020204020204" pitchFamily="34" charset="-122"/>
              <a:ea typeface="Microsoft YaHei" panose="020B0503020204020204" pitchFamily="34" charset="-122"/>
              <a:sym typeface="Microsoft JhengHei"/>
            </a:endParaRPr>
          </a:p>
        </p:txBody>
      </p:sp>
      <p:sp>
        <p:nvSpPr>
          <p:cNvPr id="7" name="文字方塊 6"/>
          <p:cNvSpPr txBox="1"/>
          <p:nvPr/>
        </p:nvSpPr>
        <p:spPr>
          <a:xfrm>
            <a:off x="2737277" y="2445147"/>
            <a:ext cx="5035353" cy="830997"/>
          </a:xfrm>
          <a:prstGeom prst="rect">
            <a:avLst/>
          </a:prstGeom>
          <a:noFill/>
        </p:spPr>
        <p:txBody>
          <a:bodyPr wrap="none" rtlCol="0">
            <a:spAutoFit/>
          </a:bodyPr>
          <a:lstStyle/>
          <a:p>
            <a:r>
              <a:rPr lang="zh-TW" altLang="en-US" sz="4800" b="1" dirty="0">
                <a:solidFill>
                  <a:srgbClr val="FF0000"/>
                </a:solidFill>
                <a:latin typeface="Microsoft YaHei" panose="020B0503020204020204" pitchFamily="34" charset="-122"/>
                <a:ea typeface="Microsoft YaHei" panose="020B0503020204020204" pitchFamily="34" charset="-122"/>
                <a:cs typeface="Microsoft JhengHei"/>
                <a:sym typeface="Microsoft JhengHei"/>
              </a:rPr>
              <a:t>全球新 </a:t>
            </a:r>
            <a:r>
              <a:rPr lang="en-US" altLang="zh-TW" sz="4800" b="1" dirty="0">
                <a:solidFill>
                  <a:srgbClr val="FF0000"/>
                </a:solidFill>
                <a:latin typeface="Microsoft YaHei" panose="020B0503020204020204" pitchFamily="34" charset="-122"/>
                <a:ea typeface="Microsoft YaHei" panose="020B0503020204020204" pitchFamily="34" charset="-122"/>
                <a:cs typeface="Microsoft JhengHei"/>
                <a:sym typeface="Microsoft JhengHei"/>
              </a:rPr>
              <a:t>‧</a:t>
            </a:r>
            <a:r>
              <a:rPr lang="zh-TW" altLang="en-US" sz="4800" b="1" dirty="0">
                <a:solidFill>
                  <a:srgbClr val="FF0000"/>
                </a:solidFill>
                <a:latin typeface="Microsoft YaHei" panose="020B0503020204020204" pitchFamily="34" charset="-122"/>
                <a:ea typeface="Microsoft YaHei" panose="020B0503020204020204" pitchFamily="34" charset="-122"/>
                <a:cs typeface="Microsoft JhengHei"/>
                <a:sym typeface="Microsoft JhengHei"/>
              </a:rPr>
              <a:t> 心在中国</a:t>
            </a:r>
          </a:p>
        </p:txBody>
      </p:sp>
    </p:spTree>
    <p:extLst>
      <p:ext uri="{BB962C8B-B14F-4D97-AF65-F5344CB8AC3E}">
        <p14:creationId xmlns:p14="http://schemas.microsoft.com/office/powerpoint/2010/main" val="2634018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6" name="think-cell 幻灯片" r:id="rId9" imgW="5715" imgH="5715" progId="TCLayout.ActiveDocument.1">
                  <p:embed/>
                </p:oleObj>
              </mc:Choice>
              <mc:Fallback>
                <p:oleObj name="think-cell 幻灯片" r:id="rId9" imgW="5715" imgH="5715" progId="TCLayout.ActiveDocument.1">
                  <p:embed/>
                  <p:pic>
                    <p:nvPicPr>
                      <p:cNvPr id="41" name="think-cell data - do not delete"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2" name="標題 1"/>
          <p:cNvSpPr txBox="1"/>
          <p:nvPr/>
        </p:nvSpPr>
        <p:spPr>
          <a:xfrm>
            <a:off x="548518" y="615255"/>
            <a:ext cx="11636415" cy="613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i="0" kern="1200" baseline="0">
                <a:solidFill>
                  <a:srgbClr val="1E1E1E"/>
                </a:solidFill>
                <a:latin typeface="微软雅黑" panose="020B0503020204020204" pitchFamily="34" charset="-122"/>
                <a:ea typeface="微软雅黑" panose="020B0503020204020204" pitchFamily="34" charset="-122"/>
                <a:cs typeface="+mj-cs"/>
              </a:defRPr>
            </a:lvl1pPr>
          </a:lstStyle>
          <a:p>
            <a:pPr>
              <a:lnSpc>
                <a:spcPct val="150000"/>
              </a:lnSpc>
              <a:buClr>
                <a:schemeClr val="tx1"/>
              </a:buClr>
            </a:pPr>
            <a:r>
              <a:rPr lang="zh-TW" altLang="en-US" sz="24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创新成果全</a:t>
            </a:r>
            <a:r>
              <a:rPr lang="zh-CN" altLang="en-US" sz="24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球专利</a:t>
            </a:r>
            <a:r>
              <a:rPr lang="zh-TW" altLang="en-US" sz="24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，严格生产工艺，活性成分明确，应用创新降低患者用药成本</a:t>
            </a:r>
            <a:endParaRPr lang="en-US" altLang="zh-CN" sz="24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圖片 3" descr="一張含有 文字, 收據, 螢幕擷取畫面, 字型 的圖片&#10;&#10;自動產生的描述"/>
          <p:cNvPicPr>
            <a:picLocks noChangeAspect="1"/>
          </p:cNvPicPr>
          <p:nvPr/>
        </p:nvPicPr>
        <p:blipFill rotWithShape="1">
          <a:blip r:embed="rId11"/>
          <a:srcRect l="6845" r="4536"/>
          <a:stretch>
            <a:fillRect/>
          </a:stretch>
        </p:blipFill>
        <p:spPr>
          <a:xfrm>
            <a:off x="1526425" y="4586048"/>
            <a:ext cx="1297779" cy="800827"/>
          </a:xfrm>
          <a:prstGeom prst="rect">
            <a:avLst/>
          </a:prstGeom>
          <a:ln>
            <a:solidFill>
              <a:schemeClr val="accent1"/>
            </a:solidFill>
          </a:ln>
        </p:spPr>
      </p:pic>
      <p:pic>
        <p:nvPicPr>
          <p:cNvPr id="9" name="圖片 8" descr="一張含有 文字, 螢幕擷取畫面, 字型, 文件 的圖片&#10;&#10;自動產生的描述"/>
          <p:cNvPicPr>
            <a:picLocks noChangeAspect="1"/>
          </p:cNvPicPr>
          <p:nvPr/>
        </p:nvPicPr>
        <p:blipFill rotWithShape="1">
          <a:blip r:embed="rId12"/>
          <a:srcRect t="1" b="41891"/>
          <a:stretch>
            <a:fillRect/>
          </a:stretch>
        </p:blipFill>
        <p:spPr>
          <a:xfrm>
            <a:off x="1516457" y="5444025"/>
            <a:ext cx="1308621" cy="700722"/>
          </a:xfrm>
          <a:prstGeom prst="rect">
            <a:avLst/>
          </a:prstGeom>
          <a:ln>
            <a:solidFill>
              <a:schemeClr val="accent1"/>
            </a:solidFill>
          </a:ln>
        </p:spPr>
      </p:pic>
      <p:grpSp>
        <p:nvGrpSpPr>
          <p:cNvPr id="15" name="Group 1"/>
          <p:cNvGrpSpPr/>
          <p:nvPr/>
        </p:nvGrpSpPr>
        <p:grpSpPr>
          <a:xfrm>
            <a:off x="0" y="0"/>
            <a:ext cx="10030062" cy="375781"/>
            <a:chOff x="0" y="-2416"/>
            <a:chExt cx="4568738" cy="289460"/>
          </a:xfrm>
        </p:grpSpPr>
        <p:sp>
          <p:nvSpPr>
            <p:cNvPr id="16" name="矩形 14"/>
            <p:cNvSpPr/>
            <p:nvPr/>
          </p:nvSpPr>
          <p:spPr>
            <a:xfrm>
              <a:off x="0" y="-2416"/>
              <a:ext cx="1325245" cy="26924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微软雅黑" panose="020B0503020204020204" pitchFamily="34" charset="-122"/>
                  <a:ea typeface="微软雅黑" panose="020B0503020204020204" pitchFamily="34" charset="-122"/>
                </a:rPr>
                <a:t>药品基本信息</a:t>
              </a:r>
            </a:p>
          </p:txBody>
        </p:sp>
        <p:sp>
          <p:nvSpPr>
            <p:cNvPr id="17" name="矩形 16"/>
            <p:cNvSpPr/>
            <p:nvPr>
              <p:custDataLst>
                <p:tags r:id="rId4"/>
              </p:custDataLst>
            </p:nvPr>
          </p:nvSpPr>
          <p:spPr>
            <a:xfrm>
              <a:off x="2216507" y="-631"/>
              <a:ext cx="747411" cy="287675"/>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微软雅黑" panose="020B0503020204020204" pitchFamily="34" charset="-122"/>
                  <a:ea typeface="微软雅黑" panose="020B0503020204020204" pitchFamily="34" charset="-122"/>
                </a:rPr>
                <a:t>有效性</a:t>
              </a:r>
            </a:p>
          </p:txBody>
        </p:sp>
        <p:sp>
          <p:nvSpPr>
            <p:cNvPr id="18" name="矩形 21"/>
            <p:cNvSpPr/>
            <p:nvPr>
              <p:custDataLst>
                <p:tags r:id="rId5"/>
              </p:custDataLst>
            </p:nvPr>
          </p:nvSpPr>
          <p:spPr>
            <a:xfrm>
              <a:off x="1380246" y="1785"/>
              <a:ext cx="781260" cy="26860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微软雅黑" panose="020B0503020204020204" pitchFamily="34" charset="-122"/>
                  <a:ea typeface="微软雅黑" panose="020B0503020204020204" pitchFamily="34" charset="-122"/>
                </a:rPr>
                <a:t>安全性</a:t>
              </a:r>
            </a:p>
          </p:txBody>
        </p:sp>
        <p:sp>
          <p:nvSpPr>
            <p:cNvPr id="19" name="矩形 22"/>
            <p:cNvSpPr/>
            <p:nvPr>
              <p:custDataLst>
                <p:tags r:id="rId6"/>
              </p:custDataLst>
            </p:nvPr>
          </p:nvSpPr>
          <p:spPr>
            <a:xfrm>
              <a:off x="3018919" y="-305"/>
              <a:ext cx="747409" cy="27701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bg1"/>
                  </a:solidFill>
                  <a:latin typeface="微软雅黑" panose="020B0503020204020204" pitchFamily="34" charset="-122"/>
                  <a:ea typeface="微软雅黑" panose="020B0503020204020204" pitchFamily="34" charset="-122"/>
                </a:rPr>
                <a:t>创新性</a:t>
              </a:r>
              <a:r>
                <a:rPr lang="zh-TW" altLang="en-US" sz="1050" dirty="0">
                  <a:solidFill>
                    <a:schemeClr val="bg1"/>
                  </a:solidFill>
                  <a:latin typeface="微软雅黑" panose="020B0503020204020204" pitchFamily="34" charset="-122"/>
                  <a:ea typeface="微软雅黑" panose="020B0503020204020204" pitchFamily="34" charset="-122"/>
                </a:rPr>
                <a:t> </a:t>
              </a:r>
              <a:r>
                <a:rPr lang="en-US" altLang="zh-TW" sz="1050" dirty="0">
                  <a:solidFill>
                    <a:schemeClr val="bg1"/>
                  </a:solidFill>
                  <a:latin typeface="微软雅黑" panose="020B0503020204020204" pitchFamily="34" charset="-122"/>
                  <a:ea typeface="微软雅黑" panose="020B0503020204020204" pitchFamily="34" charset="-122"/>
                </a:rPr>
                <a:t>(2/2)</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20" name="矩形 23"/>
            <p:cNvSpPr/>
            <p:nvPr>
              <p:custDataLst>
                <p:tags r:id="rId7"/>
              </p:custDataLst>
            </p:nvPr>
          </p:nvSpPr>
          <p:spPr>
            <a:xfrm>
              <a:off x="3821329" y="389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微软雅黑" panose="020B0503020204020204" pitchFamily="34" charset="-122"/>
                  <a:ea typeface="微软雅黑" panose="020B0503020204020204" pitchFamily="34" charset="-122"/>
                </a:rPr>
                <a:t>公平性</a:t>
              </a:r>
            </a:p>
          </p:txBody>
        </p:sp>
      </p:grpSp>
      <p:pic>
        <p:nvPicPr>
          <p:cNvPr id="25" name="圖片 24" descr="一張含有 文字, 螢幕擷取畫面, 信, 字型 的圖片&#10;&#10;自動產生的描述"/>
          <p:cNvPicPr>
            <a:picLocks noChangeAspect="1"/>
          </p:cNvPicPr>
          <p:nvPr/>
        </p:nvPicPr>
        <p:blipFill>
          <a:blip r:embed="rId13"/>
          <a:stretch>
            <a:fillRect/>
          </a:stretch>
        </p:blipFill>
        <p:spPr>
          <a:xfrm>
            <a:off x="4229100" y="4591815"/>
            <a:ext cx="1237250" cy="1552932"/>
          </a:xfrm>
          <a:prstGeom prst="rect">
            <a:avLst/>
          </a:prstGeom>
          <a:ln>
            <a:solidFill>
              <a:schemeClr val="accent1"/>
            </a:solidFill>
          </a:ln>
        </p:spPr>
      </p:pic>
      <p:sp>
        <p:nvSpPr>
          <p:cNvPr id="3" name="TextBox 17"/>
          <p:cNvSpPr txBox="1"/>
          <p:nvPr/>
        </p:nvSpPr>
        <p:spPr>
          <a:xfrm>
            <a:off x="5278514" y="1663402"/>
            <a:ext cx="6616343" cy="4770537"/>
          </a:xfrm>
          <a:prstGeom prst="rect">
            <a:avLst/>
          </a:prstGeom>
          <a:noFill/>
        </p:spPr>
        <p:txBody>
          <a:bodyPr wrap="square">
            <a:spAutoFit/>
          </a:bodyPr>
          <a:lstStyle/>
          <a:p>
            <a:pPr marL="622300" lvl="1" indent="-265430">
              <a:lnSpc>
                <a:spcPct val="160000"/>
              </a:lnSpc>
              <a:buClr>
                <a:schemeClr val="tx1"/>
              </a:buClr>
              <a:buFont typeface="Arial" panose="020B0604020202020204" pitchFamily="34" charset="0"/>
              <a:buChar char="•"/>
            </a:pPr>
            <a:r>
              <a:rPr lang="zh-TW" altLang="en-US" sz="1900" u="sng"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工艺</a:t>
            </a:r>
            <a:r>
              <a:rPr lang="zh-CN"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lang="zh-TW"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以现代医药科学与生产工艺，</a:t>
            </a:r>
            <a:r>
              <a:rPr lang="zh-CN"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投入高成本全程管控，执行两项原料药材之基因基</a:t>
            </a:r>
            <a:r>
              <a:rPr lang="zh-TW"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原鉴定</a:t>
            </a:r>
            <a:r>
              <a:rPr lang="zh-CN"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、种植管控、生物活性测试、严格管制药材质量、批次全图谱</a:t>
            </a:r>
            <a:r>
              <a:rPr lang="zh-TW"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成分</a:t>
            </a:r>
            <a:r>
              <a:rPr lang="zh-CN"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分析，</a:t>
            </a:r>
            <a:r>
              <a:rPr lang="zh-TW"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明确药品活性成分，研发与质量控管</a:t>
            </a:r>
            <a:r>
              <a:rPr lang="zh-CN"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符合</a:t>
            </a:r>
            <a:r>
              <a:rPr lang="en-US" altLang="zh-CN"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GACP</a:t>
            </a:r>
            <a:r>
              <a:rPr lang="en-US" altLang="zh-CN" sz="1900" kern="100" baseline="30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1</a:t>
            </a:r>
            <a:r>
              <a:rPr lang="en-US" altLang="zh-CN"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GLP</a:t>
            </a:r>
            <a:r>
              <a:rPr lang="zh-CN"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PIC/s</a:t>
            </a:r>
            <a:r>
              <a:rPr lang="zh-CN"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GMP</a:t>
            </a:r>
            <a:r>
              <a:rPr lang="zh-CN"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GCP</a:t>
            </a:r>
            <a:r>
              <a:rPr lang="zh-CN" altLang="en-US" sz="1900" kern="100" baseline="30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 </a:t>
            </a:r>
            <a:r>
              <a:rPr lang="zh-TW"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等品质标准。</a:t>
            </a:r>
            <a:endParaRPr lang="en-US" altLang="zh-CN"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marL="622300" lvl="1" indent="-265430">
              <a:lnSpc>
                <a:spcPct val="160000"/>
              </a:lnSpc>
              <a:buClr>
                <a:schemeClr val="tx1"/>
              </a:buClr>
              <a:buFont typeface="Arial" panose="020B0604020202020204" pitchFamily="34" charset="0"/>
              <a:buChar char="•"/>
            </a:pPr>
            <a:r>
              <a:rPr lang="zh-TW" altLang="en-US" sz="1900" u="sng" kern="100" dirty="0">
                <a:latin typeface="微软雅黑" panose="020B0503020204020204" pitchFamily="34" charset="-122"/>
                <a:ea typeface="微软雅黑" panose="020B0503020204020204" pitchFamily="34" charset="-122"/>
                <a:cs typeface="Arial" panose="020B0604020202020204" pitchFamily="34" charset="0"/>
              </a:rPr>
              <a:t>乳膏剂型</a:t>
            </a:r>
            <a:r>
              <a:rPr lang="zh-CN" altLang="en-US" sz="1900" kern="100" dirty="0">
                <a:latin typeface="微软雅黑" panose="020B0503020204020204" pitchFamily="34" charset="-122"/>
                <a:ea typeface="微软雅黑" panose="020B0503020204020204" pitchFamily="34" charset="-122"/>
                <a:cs typeface="Arial" panose="020B0604020202020204" pitchFamily="34" charset="0"/>
              </a:rPr>
              <a:t>：</a:t>
            </a:r>
            <a:r>
              <a:rPr lang="zh-TW" altLang="en-US" sz="1900" kern="100" dirty="0">
                <a:latin typeface="微软雅黑" panose="020B0503020204020204" pitchFamily="34" charset="-122"/>
                <a:ea typeface="微软雅黑" panose="020B0503020204020204" pitchFamily="34" charset="-122"/>
                <a:cs typeface="Arial" panose="020B0604020202020204" pitchFamily="34" charset="0"/>
              </a:rPr>
              <a:t>基剂亲水性，质地细腻，便于局部吸收、提高有效率及患者依从性</a:t>
            </a:r>
            <a:r>
              <a:rPr lang="zh-CN" altLang="en-US" sz="1900" kern="100" dirty="0">
                <a:latin typeface="微软雅黑" panose="020B0503020204020204" pitchFamily="34" charset="-122"/>
                <a:ea typeface="微软雅黑" panose="020B0503020204020204" pitchFamily="34" charset="-122"/>
                <a:cs typeface="Arial" panose="020B0604020202020204" pitchFamily="34" charset="0"/>
              </a:rPr>
              <a:t>，</a:t>
            </a:r>
            <a:r>
              <a:rPr lang="zh-TW"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降低患者用药成本</a:t>
            </a:r>
            <a:r>
              <a:rPr lang="zh-TW" altLang="en-US" sz="1900" kern="100" dirty="0">
                <a:latin typeface="微软雅黑" panose="020B0503020204020204" pitchFamily="34" charset="-122"/>
                <a:ea typeface="微软雅黑" panose="020B0503020204020204" pitchFamily="34" charset="-122"/>
                <a:cs typeface="Arial" panose="020B0604020202020204" pitchFamily="34" charset="0"/>
              </a:rPr>
              <a:t>。</a:t>
            </a:r>
            <a:endParaRPr lang="en-US" altLang="zh-TW" sz="1900" kern="100" dirty="0">
              <a:latin typeface="微软雅黑" panose="020B0503020204020204" pitchFamily="34" charset="-122"/>
              <a:ea typeface="微软雅黑" panose="020B0503020204020204" pitchFamily="34" charset="-122"/>
              <a:cs typeface="Arial" panose="020B0604020202020204" pitchFamily="34" charset="0"/>
            </a:endParaRPr>
          </a:p>
          <a:p>
            <a:pPr marL="622300" lvl="1" indent="-265430">
              <a:lnSpc>
                <a:spcPct val="160000"/>
              </a:lnSpc>
              <a:buClr>
                <a:schemeClr val="tx1"/>
              </a:buClr>
              <a:buFont typeface="Arial" panose="020B0604020202020204" pitchFamily="34" charset="0"/>
              <a:buChar char="•"/>
            </a:pPr>
            <a:r>
              <a:rPr lang="zh-TW" altLang="en-US" sz="1900" u="sng" kern="100" dirty="0">
                <a:latin typeface="微软雅黑" panose="020B0503020204020204" pitchFamily="34" charset="-122"/>
                <a:ea typeface="微软雅黑" panose="020B0503020204020204" pitchFamily="34" charset="-122"/>
                <a:cs typeface="Arial" panose="020B0604020202020204" pitchFamily="34" charset="0"/>
              </a:rPr>
              <a:t>特殊人群 </a:t>
            </a:r>
            <a:r>
              <a:rPr lang="en-US" altLang="zh-TW" sz="1900" kern="100" dirty="0">
                <a:latin typeface="微软雅黑" panose="020B0503020204020204" pitchFamily="34" charset="-122"/>
                <a:ea typeface="微软雅黑" panose="020B0503020204020204" pitchFamily="34" charset="-122"/>
                <a:cs typeface="Arial" panose="020B0604020202020204" pitchFamily="34" charset="0"/>
              </a:rPr>
              <a:t>: 80</a:t>
            </a:r>
            <a:r>
              <a:rPr lang="zh-TW" altLang="en-US" sz="1900" kern="100" dirty="0">
                <a:latin typeface="微软雅黑" panose="020B0503020204020204" pitchFamily="34" charset="-122"/>
                <a:ea typeface="微软雅黑" panose="020B0503020204020204" pitchFamily="34" charset="-122"/>
                <a:cs typeface="Arial" panose="020B0604020202020204" pitchFamily="34" charset="0"/>
              </a:rPr>
              <a:t>岁以上人群与终末期肾病患者使用安全。</a:t>
            </a:r>
            <a:endParaRPr lang="en-US" altLang="zh-TW" sz="1900" kern="100" dirty="0">
              <a:latin typeface="微软雅黑" panose="020B0503020204020204" pitchFamily="34" charset="-122"/>
              <a:ea typeface="微软雅黑" panose="020B0503020204020204" pitchFamily="34" charset="-122"/>
              <a:cs typeface="Arial" panose="020B0604020202020204" pitchFamily="34" charset="0"/>
            </a:endParaRPr>
          </a:p>
          <a:p>
            <a:pPr marL="622300" lvl="1" indent="-265430">
              <a:lnSpc>
                <a:spcPct val="160000"/>
              </a:lnSpc>
              <a:buClr>
                <a:schemeClr val="tx1"/>
              </a:buClr>
              <a:buFont typeface="Arial" panose="020B0604020202020204" pitchFamily="34" charset="0"/>
              <a:buChar char="•"/>
            </a:pPr>
            <a:r>
              <a:rPr lang="zh-TW" altLang="en-US" sz="1900" u="sng" kern="100" dirty="0">
                <a:latin typeface="微软雅黑" panose="020B0503020204020204" pitchFamily="34" charset="-122"/>
                <a:ea typeface="微软雅黑" panose="020B0503020204020204" pitchFamily="34" charset="-122"/>
                <a:cs typeface="Arial" panose="020B0604020202020204" pitchFamily="34" charset="0"/>
              </a:rPr>
              <a:t>换药方式简便</a:t>
            </a:r>
            <a:r>
              <a:rPr lang="zh-TW" altLang="en-US" sz="1900" kern="100" dirty="0">
                <a:latin typeface="微软雅黑" panose="020B0503020204020204" pitchFamily="34" charset="-122"/>
                <a:ea typeface="微软雅黑" panose="020B0503020204020204" pitchFamily="34" charset="-122"/>
                <a:cs typeface="Arial" panose="020B0604020202020204" pitchFamily="34" charset="0"/>
              </a:rPr>
              <a:t>，患者可自行居家换药，临床试验为两周返诊一次，</a:t>
            </a:r>
            <a:r>
              <a:rPr lang="zh-TW" altLang="en-US" sz="19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大幅减少医护人员及患者负担</a:t>
            </a:r>
            <a:r>
              <a:rPr lang="zh-TW" altLang="en-US" sz="1900" kern="100" dirty="0">
                <a:latin typeface="微软雅黑" panose="020B0503020204020204" pitchFamily="34" charset="-122"/>
                <a:ea typeface="微软雅黑" panose="020B0503020204020204" pitchFamily="34" charset="-122"/>
                <a:cs typeface="Arial" panose="020B0604020202020204" pitchFamily="34" charset="0"/>
              </a:rPr>
              <a:t>。</a:t>
            </a:r>
            <a:endParaRPr lang="en-US" altLang="zh-TW" sz="1900" kern="1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文字方塊 20"/>
          <p:cNvSpPr txBox="1"/>
          <p:nvPr/>
        </p:nvSpPr>
        <p:spPr>
          <a:xfrm>
            <a:off x="5542595" y="6424191"/>
            <a:ext cx="6483096" cy="215444"/>
          </a:xfrm>
          <a:prstGeom prst="rect">
            <a:avLst/>
          </a:prstGeom>
          <a:noFill/>
        </p:spPr>
        <p:txBody>
          <a:bodyPr wrap="square">
            <a:spAutoFit/>
          </a:bodyPr>
          <a:lstStyle/>
          <a:p>
            <a:pPr>
              <a:defRPr/>
            </a:pPr>
            <a:r>
              <a:rPr lang="en-US" altLang="zh-TW" sz="800" baseline="30000" dirty="0">
                <a:solidFill>
                  <a:prstClr val="black"/>
                </a:solidFill>
                <a:latin typeface="微软雅黑" panose="020B0503020204020204" pitchFamily="34" charset="-122"/>
                <a:ea typeface="微软雅黑" panose="020B0503020204020204" pitchFamily="34" charset="-122"/>
              </a:rPr>
              <a:t>1</a:t>
            </a:r>
            <a:r>
              <a:rPr kumimoji="0" lang="zh-TW" altLang="en-US" sz="80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rPr>
              <a:t> </a:t>
            </a:r>
            <a:r>
              <a:rPr lang="en-US" altLang="zh-CN" sz="800" dirty="0">
                <a:solidFill>
                  <a:prstClr val="black"/>
                </a:solidFill>
                <a:latin typeface="微软雅黑" panose="020B0503020204020204" pitchFamily="34" charset="-122"/>
                <a:ea typeface="微软雅黑" panose="020B0503020204020204" pitchFamily="34" charset="-122"/>
              </a:rPr>
              <a:t>Botanical Drug Development Guidance for Industry (2016) https://www.fda.gov/media/93113/download </a:t>
            </a:r>
            <a:endParaRPr kumimoji="0" lang="en-US" altLang="zh-CN" sz="800" i="0" u="none" strike="noStrike" kern="1200" cap="none" spc="0" normalizeH="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 name="矩形 4"/>
          <p:cNvSpPr/>
          <p:nvPr/>
        </p:nvSpPr>
        <p:spPr>
          <a:xfrm>
            <a:off x="4206643" y="6182260"/>
            <a:ext cx="1338828" cy="507831"/>
          </a:xfrm>
          <a:prstGeom prst="rect">
            <a:avLst/>
          </a:prstGeom>
        </p:spPr>
        <p:txBody>
          <a:bodyPr wrap="none">
            <a:spAutoFit/>
          </a:bodyPr>
          <a:lstStyle/>
          <a:p>
            <a:pPr lvl="0" algn="ctr">
              <a:defRPr/>
            </a:pPr>
            <a:r>
              <a:rPr lang="zh-TW" altLang="en-US" sz="900" dirty="0">
                <a:latin typeface="微软雅黑" panose="020B0503020204020204" pitchFamily="34" charset="-122"/>
                <a:ea typeface="微软雅黑" panose="020B0503020204020204" pitchFamily="34" charset="-122"/>
              </a:rPr>
              <a:t>类黄酮化合物在制备伤</a:t>
            </a:r>
            <a:endParaRPr lang="en-US" altLang="zh-TW" sz="900" dirty="0">
              <a:latin typeface="微软雅黑" panose="020B0503020204020204" pitchFamily="34" charset="-122"/>
              <a:ea typeface="微软雅黑" panose="020B0503020204020204" pitchFamily="34" charset="-122"/>
            </a:endParaRPr>
          </a:p>
          <a:p>
            <a:pPr lvl="0" algn="ctr">
              <a:defRPr/>
            </a:pPr>
            <a:r>
              <a:rPr lang="zh-TW" altLang="en-US" sz="900" dirty="0">
                <a:latin typeface="微软雅黑" panose="020B0503020204020204" pitchFamily="34" charset="-122"/>
                <a:ea typeface="微软雅黑" panose="020B0503020204020204" pitchFamily="34" charset="-122"/>
              </a:rPr>
              <a:t>口愈合组合物的用途</a:t>
            </a:r>
            <a:endParaRPr lang="en-US" altLang="zh-TW" sz="900" dirty="0">
              <a:latin typeface="微软雅黑" panose="020B0503020204020204" pitchFamily="34" charset="-122"/>
              <a:ea typeface="微软雅黑" panose="020B0503020204020204" pitchFamily="34" charset="-122"/>
            </a:endParaRPr>
          </a:p>
          <a:p>
            <a:pPr lvl="0" algn="ctr">
              <a:defRPr/>
            </a:pPr>
            <a:r>
              <a:rPr lang="en-US" altLang="zh-TW" sz="900" dirty="0">
                <a:latin typeface="微软雅黑" panose="020B0503020204020204" pitchFamily="34" charset="-122"/>
                <a:ea typeface="微软雅黑" panose="020B0503020204020204" pitchFamily="34" charset="-122"/>
              </a:rPr>
              <a:t>(</a:t>
            </a:r>
            <a:r>
              <a:rPr lang="zh-TW" altLang="en-US" sz="900" dirty="0">
                <a:latin typeface="微软雅黑" panose="020B0503020204020204" pitchFamily="34" charset="-122"/>
                <a:ea typeface="微软雅黑" panose="020B0503020204020204" pitchFamily="34" charset="-122"/>
              </a:rPr>
              <a:t>中国</a:t>
            </a:r>
            <a:r>
              <a:rPr lang="en-US" altLang="zh-TW" sz="900" dirty="0">
                <a:latin typeface="微软雅黑" panose="020B0503020204020204" pitchFamily="34" charset="-122"/>
                <a:ea typeface="微软雅黑" panose="020B0503020204020204" pitchFamily="34" charset="-122"/>
              </a:rPr>
              <a:t>)</a:t>
            </a:r>
            <a:endParaRPr lang="zh-TW" altLang="en-US" sz="900" dirty="0">
              <a:latin typeface="微软雅黑" panose="020B0503020204020204" pitchFamily="34" charset="-122"/>
              <a:ea typeface="微软雅黑" panose="020B0503020204020204" pitchFamily="34" charset="-122"/>
            </a:endParaRPr>
          </a:p>
        </p:txBody>
      </p:sp>
      <p:sp>
        <p:nvSpPr>
          <p:cNvPr id="6" name="矩形 5"/>
          <p:cNvSpPr/>
          <p:nvPr/>
        </p:nvSpPr>
        <p:spPr>
          <a:xfrm>
            <a:off x="385347" y="6182260"/>
            <a:ext cx="877163" cy="507831"/>
          </a:xfrm>
          <a:prstGeom prst="rect">
            <a:avLst/>
          </a:prstGeom>
        </p:spPr>
        <p:txBody>
          <a:bodyPr wrap="none">
            <a:spAutoFit/>
          </a:bodyPr>
          <a:lstStyle/>
          <a:p>
            <a:pPr algn="ctr"/>
            <a:r>
              <a:rPr lang="zh-CN" altLang="en-US" sz="900" dirty="0">
                <a:latin typeface="微软雅黑" panose="020B0503020204020204" pitchFamily="34" charset="-122"/>
                <a:ea typeface="微软雅黑" panose="020B0503020204020204" pitchFamily="34" charset="-122"/>
              </a:rPr>
              <a:t>制备到手香</a:t>
            </a:r>
            <a:endParaRPr lang="en-US" altLang="zh-CN" sz="900" dirty="0">
              <a:latin typeface="微软雅黑" panose="020B0503020204020204" pitchFamily="34" charset="-122"/>
              <a:ea typeface="微软雅黑" panose="020B0503020204020204" pitchFamily="34" charset="-122"/>
            </a:endParaRPr>
          </a:p>
          <a:p>
            <a:pPr algn="ctr"/>
            <a:r>
              <a:rPr lang="zh-CN" altLang="en-US" sz="900" dirty="0">
                <a:latin typeface="微软雅黑" panose="020B0503020204020204" pitchFamily="34" charset="-122"/>
                <a:ea typeface="微软雅黑" panose="020B0503020204020204" pitchFamily="34" charset="-122"/>
              </a:rPr>
              <a:t>萃取物的方法</a:t>
            </a:r>
            <a:endParaRPr lang="en-US" altLang="zh-CN" sz="900" dirty="0">
              <a:latin typeface="微软雅黑" panose="020B0503020204020204" pitchFamily="34" charset="-122"/>
              <a:ea typeface="微软雅黑" panose="020B0503020204020204" pitchFamily="34" charset="-122"/>
            </a:endParaRPr>
          </a:p>
          <a:p>
            <a:pPr algn="ctr"/>
            <a:r>
              <a:rPr lang="en-US" altLang="zh-TW" sz="900" dirty="0">
                <a:latin typeface="微软雅黑" panose="020B0503020204020204" pitchFamily="34" charset="-122"/>
                <a:ea typeface="微软雅黑" panose="020B0503020204020204" pitchFamily="34" charset="-122"/>
              </a:rPr>
              <a:t>(</a:t>
            </a:r>
            <a:r>
              <a:rPr lang="zh-TW" altLang="en-US" sz="900" dirty="0">
                <a:latin typeface="微软雅黑" panose="020B0503020204020204" pitchFamily="34" charset="-122"/>
                <a:ea typeface="微软雅黑" panose="020B0503020204020204" pitchFamily="34" charset="-122"/>
              </a:rPr>
              <a:t>美国</a:t>
            </a:r>
            <a:r>
              <a:rPr lang="en-US" altLang="zh-TW" sz="900" dirty="0">
                <a:latin typeface="微软雅黑" panose="020B0503020204020204" pitchFamily="34" charset="-122"/>
                <a:ea typeface="微软雅黑" panose="020B0503020204020204" pitchFamily="34" charset="-122"/>
              </a:rPr>
              <a:t>)</a:t>
            </a:r>
            <a:endParaRPr lang="zh-CN" altLang="en-US" sz="900" dirty="0">
              <a:latin typeface="微软雅黑" panose="020B0503020204020204" pitchFamily="34" charset="-122"/>
              <a:ea typeface="微软雅黑" panose="020B0503020204020204" pitchFamily="34" charset="-122"/>
            </a:endParaRPr>
          </a:p>
        </p:txBody>
      </p:sp>
      <p:sp>
        <p:nvSpPr>
          <p:cNvPr id="8" name="矩形 7"/>
          <p:cNvSpPr/>
          <p:nvPr/>
        </p:nvSpPr>
        <p:spPr>
          <a:xfrm>
            <a:off x="1586031" y="6182260"/>
            <a:ext cx="992579" cy="507831"/>
          </a:xfrm>
          <a:prstGeom prst="rect">
            <a:avLst/>
          </a:prstGeom>
        </p:spPr>
        <p:txBody>
          <a:bodyPr wrap="none">
            <a:spAutoFit/>
          </a:bodyPr>
          <a:lstStyle/>
          <a:p>
            <a:pPr algn="ctr"/>
            <a:r>
              <a:rPr lang="zh-TW" altLang="en-US" sz="900" dirty="0">
                <a:latin typeface="微软雅黑" panose="020B0503020204020204" pitchFamily="34" charset="-122"/>
                <a:ea typeface="微软雅黑" panose="020B0503020204020204" pitchFamily="34" charset="-122"/>
              </a:rPr>
              <a:t>促进伤口愈合的</a:t>
            </a:r>
            <a:endParaRPr lang="en-US" altLang="zh-TW" sz="900" dirty="0">
              <a:latin typeface="微软雅黑" panose="020B0503020204020204" pitchFamily="34" charset="-122"/>
              <a:ea typeface="微软雅黑" panose="020B0503020204020204" pitchFamily="34" charset="-122"/>
            </a:endParaRPr>
          </a:p>
          <a:p>
            <a:pPr algn="ctr"/>
            <a:r>
              <a:rPr lang="zh-TW" altLang="en-US" sz="900" dirty="0">
                <a:latin typeface="微软雅黑" panose="020B0503020204020204" pitchFamily="34" charset="-122"/>
                <a:ea typeface="微软雅黑" panose="020B0503020204020204" pitchFamily="34" charset="-122"/>
              </a:rPr>
              <a:t>局部配方</a:t>
            </a:r>
            <a:endParaRPr lang="en-US" altLang="zh-TW" sz="900" dirty="0">
              <a:latin typeface="微软雅黑" panose="020B0503020204020204" pitchFamily="34" charset="-122"/>
              <a:ea typeface="微软雅黑" panose="020B0503020204020204" pitchFamily="34" charset="-122"/>
            </a:endParaRPr>
          </a:p>
          <a:p>
            <a:pPr algn="ctr"/>
            <a:r>
              <a:rPr lang="en-US" altLang="zh-TW" sz="900" dirty="0">
                <a:latin typeface="微软雅黑" panose="020B0503020204020204" pitchFamily="34" charset="-122"/>
                <a:ea typeface="微软雅黑" panose="020B0503020204020204" pitchFamily="34" charset="-122"/>
              </a:rPr>
              <a:t>(</a:t>
            </a:r>
            <a:r>
              <a:rPr lang="zh-TW" altLang="en-US" sz="900" dirty="0">
                <a:latin typeface="微软雅黑" panose="020B0503020204020204" pitchFamily="34" charset="-122"/>
                <a:ea typeface="微软雅黑" panose="020B0503020204020204" pitchFamily="34" charset="-122"/>
              </a:rPr>
              <a:t>美国、欧洲</a:t>
            </a:r>
            <a:r>
              <a:rPr lang="en-US" altLang="zh-TW" sz="900" dirty="0">
                <a:latin typeface="微软雅黑" panose="020B0503020204020204" pitchFamily="34" charset="-122"/>
                <a:ea typeface="微软雅黑" panose="020B0503020204020204" pitchFamily="34" charset="-122"/>
              </a:rPr>
              <a:t>)</a:t>
            </a:r>
            <a:endParaRPr lang="zh-TW" altLang="en-US" sz="900" dirty="0">
              <a:latin typeface="微软雅黑" panose="020B0503020204020204" pitchFamily="34" charset="-122"/>
              <a:ea typeface="微软雅黑" panose="020B0503020204020204" pitchFamily="34" charset="-122"/>
            </a:endParaRPr>
          </a:p>
        </p:txBody>
      </p:sp>
      <p:sp>
        <p:nvSpPr>
          <p:cNvPr id="11" name="矩形 10"/>
          <p:cNvSpPr/>
          <p:nvPr/>
        </p:nvSpPr>
        <p:spPr>
          <a:xfrm>
            <a:off x="5557520" y="1658154"/>
            <a:ext cx="6373913" cy="47169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软雅黑" panose="020B0503020204020204" pitchFamily="34" charset="-122"/>
              <a:ea typeface="微软雅黑" panose="020B0503020204020204" pitchFamily="34" charset="-122"/>
            </a:endParaRPr>
          </a:p>
        </p:txBody>
      </p:sp>
      <p:sp>
        <p:nvSpPr>
          <p:cNvPr id="26" name="矩形 25"/>
          <p:cNvSpPr/>
          <p:nvPr/>
        </p:nvSpPr>
        <p:spPr>
          <a:xfrm>
            <a:off x="2770717" y="6182260"/>
            <a:ext cx="1369370" cy="507831"/>
          </a:xfrm>
          <a:prstGeom prst="rect">
            <a:avLst/>
          </a:prstGeom>
        </p:spPr>
        <p:txBody>
          <a:bodyPr wrap="square">
            <a:spAutoFit/>
          </a:bodyPr>
          <a:lstStyle/>
          <a:p>
            <a:pPr lvl="0" algn="ctr">
              <a:defRPr/>
            </a:pPr>
            <a:r>
              <a:rPr lang="zh-TW" altLang="en-US" sz="900" dirty="0">
                <a:latin typeface="微软雅黑" panose="020B0503020204020204" pitchFamily="34" charset="-122"/>
                <a:ea typeface="微软雅黑" panose="020B0503020204020204" pitchFamily="34" charset="-122"/>
              </a:rPr>
              <a:t>类黄酮化合物在制备伤口愈合组合物的用途</a:t>
            </a:r>
            <a:endParaRPr lang="en-US" altLang="zh-TW" sz="900" dirty="0">
              <a:latin typeface="微软雅黑" panose="020B0503020204020204" pitchFamily="34" charset="-122"/>
              <a:ea typeface="微软雅黑" panose="020B0503020204020204" pitchFamily="34" charset="-122"/>
            </a:endParaRPr>
          </a:p>
          <a:p>
            <a:pPr lvl="0" algn="ctr">
              <a:defRPr/>
            </a:pPr>
            <a:r>
              <a:rPr lang="en-US" altLang="zh-TW" sz="900" dirty="0">
                <a:latin typeface="微软雅黑" panose="020B0503020204020204" pitchFamily="34" charset="-122"/>
                <a:ea typeface="微软雅黑" panose="020B0503020204020204" pitchFamily="34" charset="-122"/>
              </a:rPr>
              <a:t>(</a:t>
            </a:r>
            <a:r>
              <a:rPr lang="zh-TW" altLang="en-US" sz="900" dirty="0">
                <a:latin typeface="微软雅黑" panose="020B0503020204020204" pitchFamily="34" charset="-122"/>
                <a:ea typeface="微软雅黑" panose="020B0503020204020204" pitchFamily="34" charset="-122"/>
              </a:rPr>
              <a:t>美国、欧洲</a:t>
            </a:r>
            <a:r>
              <a:rPr lang="en-US" altLang="zh-TW" sz="900" dirty="0">
                <a:latin typeface="微软雅黑" panose="020B0503020204020204" pitchFamily="34" charset="-122"/>
                <a:ea typeface="微软雅黑" panose="020B0503020204020204" pitchFamily="34" charset="-122"/>
              </a:rPr>
              <a:t>)</a:t>
            </a:r>
            <a:endParaRPr lang="zh-TW" altLang="en-US" sz="900" dirty="0">
              <a:latin typeface="微软雅黑" panose="020B0503020204020204" pitchFamily="34" charset="-122"/>
              <a:ea typeface="微软雅黑" panose="020B0503020204020204" pitchFamily="34" charset="-122"/>
            </a:endParaRPr>
          </a:p>
        </p:txBody>
      </p:sp>
      <p:pic>
        <p:nvPicPr>
          <p:cNvPr id="2" name="圖片 1"/>
          <p:cNvPicPr>
            <a:picLocks noChangeAspect="1"/>
          </p:cNvPicPr>
          <p:nvPr/>
        </p:nvPicPr>
        <p:blipFill rotWithShape="1">
          <a:blip r:embed="rId14"/>
          <a:srcRect b="33079"/>
          <a:stretch>
            <a:fillRect/>
          </a:stretch>
        </p:blipFill>
        <p:spPr>
          <a:xfrm>
            <a:off x="2888832" y="4586048"/>
            <a:ext cx="1277674" cy="800827"/>
          </a:xfrm>
          <a:prstGeom prst="rect">
            <a:avLst/>
          </a:prstGeom>
          <a:ln>
            <a:solidFill>
              <a:srgbClr val="0070C0"/>
            </a:solidFill>
          </a:ln>
        </p:spPr>
      </p:pic>
      <p:pic>
        <p:nvPicPr>
          <p:cNvPr id="10" name="圖片 9"/>
          <p:cNvPicPr>
            <a:picLocks noChangeAspect="1"/>
          </p:cNvPicPr>
          <p:nvPr/>
        </p:nvPicPr>
        <p:blipFill rotWithShape="1">
          <a:blip r:embed="rId15"/>
          <a:srcRect b="62205"/>
          <a:stretch>
            <a:fillRect/>
          </a:stretch>
        </p:blipFill>
        <p:spPr>
          <a:xfrm>
            <a:off x="2897763" y="5447079"/>
            <a:ext cx="1267961" cy="697668"/>
          </a:xfrm>
          <a:prstGeom prst="rect">
            <a:avLst/>
          </a:prstGeom>
          <a:ln>
            <a:solidFill>
              <a:srgbClr val="0070C0"/>
            </a:solidFill>
          </a:ln>
        </p:spPr>
      </p:pic>
      <p:pic>
        <p:nvPicPr>
          <p:cNvPr id="12" name="圖片 11"/>
          <p:cNvPicPr>
            <a:picLocks noChangeAspect="1"/>
          </p:cNvPicPr>
          <p:nvPr/>
        </p:nvPicPr>
        <p:blipFill>
          <a:blip r:embed="rId16"/>
          <a:stretch>
            <a:fillRect/>
          </a:stretch>
        </p:blipFill>
        <p:spPr>
          <a:xfrm>
            <a:off x="201538" y="4590775"/>
            <a:ext cx="1244783" cy="1553972"/>
          </a:xfrm>
          <a:prstGeom prst="rect">
            <a:avLst/>
          </a:prstGeom>
          <a:ln>
            <a:solidFill>
              <a:srgbClr val="0070C0"/>
            </a:solidFill>
          </a:ln>
        </p:spPr>
      </p:pic>
      <p:sp>
        <p:nvSpPr>
          <p:cNvPr id="13" name="矩形 12"/>
          <p:cNvSpPr/>
          <p:nvPr/>
        </p:nvSpPr>
        <p:spPr>
          <a:xfrm>
            <a:off x="120807" y="1260593"/>
            <a:ext cx="1415772" cy="461665"/>
          </a:xfrm>
          <a:prstGeom prst="rect">
            <a:avLst/>
          </a:prstGeom>
        </p:spPr>
        <p:txBody>
          <a:bodyPr wrap="none">
            <a:spAutoFit/>
          </a:bodyPr>
          <a:lstStyle/>
          <a:p>
            <a:pPr lvl="0">
              <a:lnSpc>
                <a:spcPct val="150000"/>
              </a:lnSpc>
              <a:buClr>
                <a:prstClr val="black"/>
              </a:buClr>
            </a:pPr>
            <a:r>
              <a:rPr lang="en-US" altLang="zh-TW" sz="16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lang="zh-TW" altLang="en-US" sz="16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专利创新</a:t>
            </a:r>
            <a:r>
              <a:rPr lang="en-US" altLang="zh-TW" sz="16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p>
        </p:txBody>
      </p:sp>
      <p:sp>
        <p:nvSpPr>
          <p:cNvPr id="14" name="矩形 13"/>
          <p:cNvSpPr/>
          <p:nvPr/>
        </p:nvSpPr>
        <p:spPr>
          <a:xfrm>
            <a:off x="5545471" y="1260593"/>
            <a:ext cx="1415772" cy="461665"/>
          </a:xfrm>
          <a:prstGeom prst="rect">
            <a:avLst/>
          </a:prstGeom>
        </p:spPr>
        <p:txBody>
          <a:bodyPr wrap="none">
            <a:spAutoFit/>
          </a:bodyPr>
          <a:lstStyle/>
          <a:p>
            <a:pPr>
              <a:lnSpc>
                <a:spcPct val="150000"/>
              </a:lnSpc>
              <a:buClr>
                <a:schemeClr val="tx1"/>
              </a:buClr>
            </a:pPr>
            <a:r>
              <a:rPr lang="en-US" altLang="zh-TW" sz="16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lang="zh-TW" altLang="zh-TW" sz="16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应用创新</a:t>
            </a:r>
            <a:r>
              <a:rPr lang="en-US" altLang="zh-TW" sz="1600" kern="1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p>
        </p:txBody>
      </p:sp>
      <p:graphicFrame>
        <p:nvGraphicFramePr>
          <p:cNvPr id="22" name="表格 21"/>
          <p:cNvGraphicFramePr>
            <a:graphicFrameLocks noGrp="1"/>
          </p:cNvGraphicFramePr>
          <p:nvPr>
            <p:custDataLst>
              <p:tags r:id="rId3"/>
            </p:custDataLst>
          </p:nvPr>
        </p:nvGraphicFramePr>
        <p:xfrm>
          <a:off x="201295" y="1657985"/>
          <a:ext cx="5238750" cy="2793365"/>
        </p:xfrm>
        <a:graphic>
          <a:graphicData uri="http://schemas.openxmlformats.org/drawingml/2006/table">
            <a:tbl>
              <a:tblPr/>
              <a:tblGrid>
                <a:gridCol w="1356360">
                  <a:extLst>
                    <a:ext uri="{9D8B030D-6E8A-4147-A177-3AD203B41FA5}">
                      <a16:colId xmlns:a16="http://schemas.microsoft.com/office/drawing/2014/main" xmlns="" val="20000"/>
                    </a:ext>
                  </a:extLst>
                </a:gridCol>
                <a:gridCol w="815975">
                  <a:extLst>
                    <a:ext uri="{9D8B030D-6E8A-4147-A177-3AD203B41FA5}">
                      <a16:colId xmlns:a16="http://schemas.microsoft.com/office/drawing/2014/main" xmlns="" val="20001"/>
                    </a:ext>
                  </a:extLst>
                </a:gridCol>
                <a:gridCol w="1532255">
                  <a:extLst>
                    <a:ext uri="{9D8B030D-6E8A-4147-A177-3AD203B41FA5}">
                      <a16:colId xmlns:a16="http://schemas.microsoft.com/office/drawing/2014/main" xmlns="" val="20002"/>
                    </a:ext>
                  </a:extLst>
                </a:gridCol>
                <a:gridCol w="672465">
                  <a:extLst>
                    <a:ext uri="{9D8B030D-6E8A-4147-A177-3AD203B41FA5}">
                      <a16:colId xmlns:a16="http://schemas.microsoft.com/office/drawing/2014/main" xmlns="" val="20003"/>
                    </a:ext>
                  </a:extLst>
                </a:gridCol>
                <a:gridCol w="861695">
                  <a:extLst>
                    <a:ext uri="{9D8B030D-6E8A-4147-A177-3AD203B41FA5}">
                      <a16:colId xmlns:a16="http://schemas.microsoft.com/office/drawing/2014/main" xmlns="" val="20004"/>
                    </a:ext>
                  </a:extLst>
                </a:gridCol>
              </a:tblGrid>
              <a:tr h="2571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900" b="1" kern="1200" dirty="0">
                          <a:solidFill>
                            <a:schemeClr val="tx1"/>
                          </a:solidFill>
                          <a:latin typeface="微软雅黑" panose="020B0503020204020204" pitchFamily="34" charset="-122"/>
                          <a:ea typeface="微软雅黑" panose="020B0503020204020204" pitchFamily="34" charset="-122"/>
                          <a:cs typeface="+mn-cs"/>
                        </a:rPr>
                        <a:t>专利名称</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900" b="1" kern="1200" dirty="0">
                          <a:solidFill>
                            <a:schemeClr val="tx1"/>
                          </a:solidFill>
                          <a:latin typeface="微软雅黑" panose="020B0503020204020204" pitchFamily="34" charset="-122"/>
                          <a:ea typeface="微软雅黑" panose="020B0503020204020204" pitchFamily="34" charset="-122"/>
                          <a:cs typeface="+mn-cs"/>
                        </a:rPr>
                        <a:t>国家</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900" b="1" kern="1200" dirty="0">
                          <a:solidFill>
                            <a:schemeClr val="tx1"/>
                          </a:solidFill>
                          <a:latin typeface="微软雅黑" panose="020B0503020204020204" pitchFamily="34" charset="-122"/>
                          <a:ea typeface="微软雅黑" panose="020B0503020204020204" pitchFamily="34" charset="-122"/>
                          <a:cs typeface="+mn-cs"/>
                        </a:rPr>
                        <a:t>专利号</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900" b="1" kern="1200" dirty="0">
                          <a:solidFill>
                            <a:schemeClr val="tx1"/>
                          </a:solidFill>
                          <a:latin typeface="微软雅黑" panose="020B0503020204020204" pitchFamily="34" charset="-122"/>
                          <a:ea typeface="微软雅黑" panose="020B0503020204020204" pitchFamily="34" charset="-122"/>
                          <a:cs typeface="+mn-cs"/>
                        </a:rPr>
                        <a:t>类型</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900" b="1" kern="1200" dirty="0">
                          <a:solidFill>
                            <a:schemeClr val="tx1"/>
                          </a:solidFill>
                          <a:latin typeface="微软雅黑" panose="020B0503020204020204" pitchFamily="34" charset="-122"/>
                          <a:ea typeface="微软雅黑" panose="020B0503020204020204" pitchFamily="34" charset="-122"/>
                          <a:cs typeface="+mn-cs"/>
                        </a:rPr>
                        <a:t>届满日期</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xmlns="" val="10000"/>
                  </a:ext>
                </a:extLst>
              </a:tr>
              <a:tr h="281940">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900" b="1" kern="1200" dirty="0">
                          <a:solidFill>
                            <a:schemeClr val="tx1"/>
                          </a:solidFill>
                          <a:latin typeface="微软雅黑" panose="020B0503020204020204" pitchFamily="34" charset="-122"/>
                          <a:ea typeface="微软雅黑" panose="020B0503020204020204" pitchFamily="34" charset="-122"/>
                          <a:cs typeface="+mn-cs"/>
                        </a:rPr>
                        <a:t>促进伤口愈合的局部配方</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900" b="0" kern="1200" dirty="0">
                          <a:solidFill>
                            <a:schemeClr val="tx1"/>
                          </a:solidFill>
                          <a:latin typeface="微软雅黑" panose="020B0503020204020204" pitchFamily="34" charset="-122"/>
                          <a:ea typeface="微软雅黑" panose="020B0503020204020204" pitchFamily="34" charset="-122"/>
                          <a:cs typeface="+mn-cs"/>
                        </a:rPr>
                        <a:t>中国</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900" b="0" kern="1200" dirty="0">
                          <a:solidFill>
                            <a:schemeClr val="tx1"/>
                          </a:solidFill>
                          <a:latin typeface="微软雅黑" panose="020B0503020204020204" pitchFamily="34" charset="-122"/>
                          <a:ea typeface="微软雅黑" panose="020B0503020204020204" pitchFamily="34" charset="-122"/>
                          <a:cs typeface="+mn-cs"/>
                        </a:rPr>
                        <a:t>申请中</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900" b="0" kern="1200" dirty="0">
                          <a:solidFill>
                            <a:schemeClr val="tx1"/>
                          </a:solidFill>
                          <a:latin typeface="微软雅黑" panose="020B0503020204020204" pitchFamily="34" charset="-122"/>
                          <a:ea typeface="微软雅黑" panose="020B0503020204020204" pitchFamily="34" charset="-122"/>
                          <a:cs typeface="+mn-cs"/>
                        </a:rPr>
                        <a:t>制剂专利</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900" b="0" kern="1200" dirty="0">
                          <a:solidFill>
                            <a:schemeClr val="tx1"/>
                          </a:solidFill>
                          <a:latin typeface="微软雅黑" panose="020B0503020204020204" pitchFamily="34" charset="-122"/>
                          <a:ea typeface="微软雅黑" panose="020B0503020204020204" pitchFamily="34" charset="-122"/>
                          <a:cs typeface="+mn-cs"/>
                        </a:rPr>
                        <a:t>申请中</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1"/>
                  </a:ext>
                </a:extLst>
              </a:tr>
              <a:tr h="281940">
                <a:tc vMerge="1">
                  <a:txBody>
                    <a:bodyPr/>
                    <a:lstStyle/>
                    <a:p>
                      <a:endParaRPr lang="zh-TW"/>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900" b="0" kern="1200" dirty="0">
                          <a:solidFill>
                            <a:schemeClr val="tx1"/>
                          </a:solidFill>
                          <a:latin typeface="微软雅黑" panose="020B0503020204020204" pitchFamily="34" charset="-122"/>
                          <a:ea typeface="微软雅黑" panose="020B0503020204020204" pitchFamily="34" charset="-122"/>
                          <a:cs typeface="+mn-cs"/>
                        </a:rPr>
                        <a:t>美国</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TW" altLang="en-US" sz="900" b="0" kern="1200" dirty="0">
                          <a:solidFill>
                            <a:schemeClr val="tx1"/>
                          </a:solidFill>
                          <a:latin typeface="微软雅黑" panose="020B0503020204020204" pitchFamily="34" charset="-122"/>
                          <a:ea typeface="微软雅黑" panose="020B0503020204020204" pitchFamily="34" charset="-122"/>
                          <a:cs typeface="+mn-cs"/>
                        </a:rPr>
                        <a:t>已领证</a:t>
                      </a:r>
                    </a:p>
                    <a:p>
                      <a:pPr algn="ctr" fontAlgn="ctr"/>
                      <a:r>
                        <a:rPr lang="en-US" sz="900" b="0" kern="1200" dirty="0">
                          <a:solidFill>
                            <a:schemeClr val="tx1"/>
                          </a:solidFill>
                          <a:latin typeface="微软雅黑" panose="020B0503020204020204" pitchFamily="34" charset="-122"/>
                          <a:ea typeface="微软雅黑" panose="020B0503020204020204" pitchFamily="34" charset="-122"/>
                          <a:cs typeface="+mn-cs"/>
                        </a:rPr>
                        <a:t>US 10,758,584 B2</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900" dirty="0">
                          <a:solidFill>
                            <a:schemeClr val="tx1"/>
                          </a:solidFill>
                          <a:latin typeface="微软雅黑" panose="020B0503020204020204" pitchFamily="34" charset="-122"/>
                          <a:ea typeface="微软雅黑" panose="020B0503020204020204" pitchFamily="34" charset="-122"/>
                          <a:sym typeface="+mn-ea"/>
                        </a:rPr>
                        <a:t>制剂专利</a:t>
                      </a:r>
                      <a:endParaRPr lang="zh-TW" altLang="en-US" sz="900" b="0" kern="1200" dirty="0">
                        <a:solidFill>
                          <a:schemeClr val="tx1"/>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TW" sz="900" b="0" kern="1200" dirty="0">
                          <a:solidFill>
                            <a:schemeClr val="tx1"/>
                          </a:solidFill>
                          <a:latin typeface="微软雅黑" panose="020B0503020204020204" pitchFamily="34" charset="-122"/>
                          <a:ea typeface="微软雅黑" panose="020B0503020204020204" pitchFamily="34" charset="-122"/>
                          <a:cs typeface="+mn-cs"/>
                        </a:rPr>
                        <a:t>2038/7/24</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2"/>
                  </a:ext>
                </a:extLst>
              </a:tr>
              <a:tr h="281940">
                <a:tc vMerge="1">
                  <a:txBody>
                    <a:bodyPr/>
                    <a:lstStyle/>
                    <a:p>
                      <a:endParaRPr lang="zh-TW"/>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900" b="0" kern="1200" dirty="0">
                          <a:solidFill>
                            <a:schemeClr val="tx1"/>
                          </a:solidFill>
                          <a:latin typeface="微软雅黑" panose="020B0503020204020204" pitchFamily="34" charset="-122"/>
                          <a:ea typeface="微软雅黑" panose="020B0503020204020204" pitchFamily="34" charset="-122"/>
                          <a:cs typeface="+mn-cs"/>
                        </a:rPr>
                        <a:t>欧洲</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TW" altLang="en-US" sz="900" b="0" kern="1200" dirty="0">
                          <a:solidFill>
                            <a:schemeClr val="tx1"/>
                          </a:solidFill>
                          <a:latin typeface="微软雅黑" panose="020B0503020204020204" pitchFamily="34" charset="-122"/>
                          <a:ea typeface="微软雅黑" panose="020B0503020204020204" pitchFamily="34" charset="-122"/>
                          <a:cs typeface="+mn-cs"/>
                        </a:rPr>
                        <a:t>已领证</a:t>
                      </a:r>
                      <a:endParaRPr lang="en-US" sz="900" b="0" kern="1200" dirty="0">
                        <a:solidFill>
                          <a:schemeClr val="tx1"/>
                        </a:solidFill>
                        <a:latin typeface="微软雅黑" panose="020B0503020204020204" pitchFamily="34" charset="-122"/>
                        <a:ea typeface="微软雅黑" panose="020B0503020204020204" pitchFamily="34" charset="-122"/>
                        <a:cs typeface="+mn-cs"/>
                      </a:endParaRPr>
                    </a:p>
                    <a:p>
                      <a:pPr algn="ctr" fontAlgn="ctr"/>
                      <a:r>
                        <a:rPr lang="en-US" sz="900" b="0" kern="1200" dirty="0">
                          <a:solidFill>
                            <a:schemeClr val="tx1"/>
                          </a:solidFill>
                          <a:latin typeface="微软雅黑" panose="020B0503020204020204" pitchFamily="34" charset="-122"/>
                          <a:ea typeface="微软雅黑" panose="020B0503020204020204" pitchFamily="34" charset="-122"/>
                          <a:cs typeface="+mn-cs"/>
                        </a:rPr>
                        <a:t>EP 3484457 B1</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900" dirty="0">
                          <a:solidFill>
                            <a:schemeClr val="tx1"/>
                          </a:solidFill>
                          <a:latin typeface="微软雅黑" panose="020B0503020204020204" pitchFamily="34" charset="-122"/>
                          <a:ea typeface="微软雅黑" panose="020B0503020204020204" pitchFamily="34" charset="-122"/>
                          <a:sym typeface="+mn-ea"/>
                        </a:rPr>
                        <a:t>制剂专利</a:t>
                      </a:r>
                      <a:endParaRPr lang="zh-TW" altLang="en-US" sz="900" b="0" kern="1200" dirty="0">
                        <a:solidFill>
                          <a:schemeClr val="tx1"/>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TW" sz="900" b="0" kern="1200" dirty="0">
                          <a:solidFill>
                            <a:schemeClr val="tx1"/>
                          </a:solidFill>
                          <a:latin typeface="微软雅黑" panose="020B0503020204020204" pitchFamily="34" charset="-122"/>
                          <a:ea typeface="微软雅黑" panose="020B0503020204020204" pitchFamily="34" charset="-122"/>
                          <a:cs typeface="+mn-cs"/>
                        </a:rPr>
                        <a:t>2037/7/17</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3"/>
                  </a:ext>
                </a:extLst>
              </a:tr>
              <a:tr h="281305">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900" b="1" kern="1200" dirty="0">
                          <a:solidFill>
                            <a:schemeClr val="tx1"/>
                          </a:solidFill>
                          <a:latin typeface="微软雅黑" panose="020B0503020204020204" pitchFamily="34" charset="-122"/>
                          <a:ea typeface="微软雅黑" panose="020B0503020204020204" pitchFamily="34" charset="-122"/>
                          <a:cs typeface="+mn-cs"/>
                        </a:rPr>
                        <a:t>制备到手香萃取物的方法</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900" b="0" kern="1200" dirty="0">
                          <a:solidFill>
                            <a:schemeClr val="tx1"/>
                          </a:solidFill>
                          <a:latin typeface="微软雅黑" panose="020B0503020204020204" pitchFamily="34" charset="-122"/>
                          <a:ea typeface="微软雅黑" panose="020B0503020204020204" pitchFamily="34" charset="-122"/>
                          <a:cs typeface="+mn-cs"/>
                        </a:rPr>
                        <a:t>中国</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900" b="0" kern="1200" dirty="0">
                          <a:solidFill>
                            <a:schemeClr val="tx1"/>
                          </a:solidFill>
                          <a:latin typeface="微软雅黑" panose="020B0503020204020204" pitchFamily="34" charset="-122"/>
                          <a:ea typeface="微软雅黑" panose="020B0503020204020204" pitchFamily="34" charset="-122"/>
                          <a:cs typeface="+mn-cs"/>
                        </a:rPr>
                        <a:t>申请中</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900" b="0" kern="1200" dirty="0">
                          <a:solidFill>
                            <a:schemeClr val="tx1"/>
                          </a:solidFill>
                          <a:latin typeface="微软雅黑" panose="020B0503020204020204" pitchFamily="34" charset="-122"/>
                          <a:ea typeface="微软雅黑" panose="020B0503020204020204" pitchFamily="34" charset="-122"/>
                          <a:cs typeface="+mn-cs"/>
                        </a:rPr>
                        <a:t>方法专利</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900" b="0" kern="1200" dirty="0">
                          <a:solidFill>
                            <a:schemeClr val="tx1"/>
                          </a:solidFill>
                          <a:latin typeface="微软雅黑" panose="020B0503020204020204" pitchFamily="34" charset="-122"/>
                          <a:ea typeface="微软雅黑" panose="020B0503020204020204" pitchFamily="34" charset="-122"/>
                          <a:cs typeface="+mn-cs"/>
                        </a:rPr>
                        <a:t>申请中</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4"/>
                  </a:ext>
                </a:extLst>
              </a:tr>
              <a:tr h="281940">
                <a:tc vMerge="1">
                  <a:txBody>
                    <a:bodyPr/>
                    <a:lstStyle/>
                    <a:p>
                      <a:endParaRPr lang="zh-TW"/>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900" b="0" kern="1200" dirty="0">
                          <a:solidFill>
                            <a:schemeClr val="tx1"/>
                          </a:solidFill>
                          <a:latin typeface="微软雅黑" panose="020B0503020204020204" pitchFamily="34" charset="-122"/>
                          <a:ea typeface="微软雅黑" panose="020B0503020204020204" pitchFamily="34" charset="-122"/>
                          <a:cs typeface="+mn-cs"/>
                        </a:rPr>
                        <a:t>美国</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TW" altLang="en-US" sz="900" b="0" kern="1200" dirty="0">
                          <a:solidFill>
                            <a:schemeClr val="tx1"/>
                          </a:solidFill>
                          <a:latin typeface="微软雅黑" panose="020B0503020204020204" pitchFamily="34" charset="-122"/>
                          <a:ea typeface="微软雅黑" panose="020B0503020204020204" pitchFamily="34" charset="-122"/>
                          <a:cs typeface="+mn-cs"/>
                        </a:rPr>
                        <a:t>已领证</a:t>
                      </a:r>
                      <a:endParaRPr lang="en-US" sz="900" b="0" kern="1200" dirty="0">
                        <a:solidFill>
                          <a:schemeClr val="tx1"/>
                        </a:solidFill>
                        <a:latin typeface="微软雅黑" panose="020B0503020204020204" pitchFamily="34" charset="-122"/>
                        <a:ea typeface="微软雅黑" panose="020B0503020204020204" pitchFamily="34" charset="-122"/>
                        <a:cs typeface="+mn-cs"/>
                      </a:endParaRPr>
                    </a:p>
                    <a:p>
                      <a:pPr algn="ctr" fontAlgn="ctr"/>
                      <a:r>
                        <a:rPr lang="en-US" sz="900" b="0" kern="1200" dirty="0">
                          <a:solidFill>
                            <a:schemeClr val="tx1"/>
                          </a:solidFill>
                          <a:latin typeface="微软雅黑" panose="020B0503020204020204" pitchFamily="34" charset="-122"/>
                          <a:ea typeface="微软雅黑" panose="020B0503020204020204" pitchFamily="34" charset="-122"/>
                          <a:cs typeface="+mn-cs"/>
                        </a:rPr>
                        <a:t>US </a:t>
                      </a:r>
                      <a:r>
                        <a:rPr lang="en-US" altLang="zh-TW" sz="900" b="0" kern="1200" dirty="0">
                          <a:solidFill>
                            <a:schemeClr val="tx1"/>
                          </a:solidFill>
                          <a:latin typeface="微软雅黑" panose="020B0503020204020204" pitchFamily="34" charset="-122"/>
                          <a:ea typeface="微软雅黑" panose="020B0503020204020204" pitchFamily="34" charset="-122"/>
                          <a:cs typeface="+mn-cs"/>
                        </a:rPr>
                        <a:t>11,826,395</a:t>
                      </a:r>
                      <a:r>
                        <a:rPr lang="en-US" sz="900" b="0" kern="1200" dirty="0">
                          <a:solidFill>
                            <a:schemeClr val="tx1"/>
                          </a:solidFill>
                          <a:latin typeface="微软雅黑" panose="020B0503020204020204" pitchFamily="34" charset="-122"/>
                          <a:ea typeface="微软雅黑" panose="020B0503020204020204" pitchFamily="34" charset="-122"/>
                          <a:cs typeface="+mn-cs"/>
                        </a:rPr>
                        <a:t> B2</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900" dirty="0">
                          <a:solidFill>
                            <a:schemeClr val="tx1"/>
                          </a:solidFill>
                          <a:latin typeface="微软雅黑" panose="020B0503020204020204" pitchFamily="34" charset="-122"/>
                          <a:ea typeface="微软雅黑" panose="020B0503020204020204" pitchFamily="34" charset="-122"/>
                          <a:sym typeface="+mn-ea"/>
                        </a:rPr>
                        <a:t>方法专利</a:t>
                      </a:r>
                      <a:endParaRPr lang="zh-TW" altLang="en-US" sz="900" b="0" kern="1200" dirty="0">
                        <a:solidFill>
                          <a:schemeClr val="tx1"/>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TW" sz="900" b="0" kern="1200" dirty="0">
                          <a:solidFill>
                            <a:schemeClr val="tx1"/>
                          </a:solidFill>
                          <a:latin typeface="微软雅黑" panose="020B0503020204020204" pitchFamily="34" charset="-122"/>
                          <a:ea typeface="微软雅黑" panose="020B0503020204020204" pitchFamily="34" charset="-122"/>
                          <a:cs typeface="+mn-cs"/>
                        </a:rPr>
                        <a:t>2042/6/27</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5"/>
                  </a:ext>
                </a:extLst>
              </a:tr>
              <a:tr h="281940">
                <a:tc vMerge="1">
                  <a:txBody>
                    <a:bodyPr/>
                    <a:lstStyle/>
                    <a:p>
                      <a:endParaRPr lang="zh-TW"/>
                    </a:p>
                  </a:txBody>
                  <a:tcPr marL="4575" marR="4575" marT="4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TW" altLang="en-US" sz="900" b="0" kern="1200" dirty="0">
                          <a:solidFill>
                            <a:schemeClr val="tx1"/>
                          </a:solidFill>
                          <a:latin typeface="微软雅黑" panose="020B0503020204020204" pitchFamily="34" charset="-122"/>
                          <a:ea typeface="微软雅黑" panose="020B0503020204020204" pitchFamily="34" charset="-122"/>
                          <a:cs typeface="+mn-cs"/>
                        </a:rPr>
                        <a:t>欧洲</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TW" altLang="en-US" sz="900" b="0" kern="1200" dirty="0">
                          <a:solidFill>
                            <a:schemeClr val="tx1"/>
                          </a:solidFill>
                          <a:latin typeface="微软雅黑" panose="020B0503020204020204" pitchFamily="34" charset="-122"/>
                          <a:ea typeface="微软雅黑" panose="020B0503020204020204" pitchFamily="34" charset="-122"/>
                          <a:cs typeface="+mn-cs"/>
                        </a:rPr>
                        <a:t>申请中</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CN" altLang="zh-TW" sz="900" dirty="0">
                          <a:solidFill>
                            <a:schemeClr val="tx1"/>
                          </a:solidFill>
                          <a:latin typeface="微软雅黑" panose="020B0503020204020204" pitchFamily="34" charset="-122"/>
                          <a:ea typeface="微软雅黑" panose="020B0503020204020204" pitchFamily="34" charset="-122"/>
                          <a:sym typeface="+mn-ea"/>
                        </a:rPr>
                        <a:t>方法专利</a:t>
                      </a:r>
                      <a:endParaRPr lang="zh-TW" altLang="en-US" sz="900" b="0" kern="1200" dirty="0">
                        <a:solidFill>
                          <a:schemeClr val="tx1"/>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TW" altLang="en-US" sz="900" b="0" kern="1200" dirty="0">
                          <a:solidFill>
                            <a:schemeClr val="tx1"/>
                          </a:solidFill>
                          <a:latin typeface="微软雅黑" panose="020B0503020204020204" pitchFamily="34" charset="-122"/>
                          <a:ea typeface="微软雅黑" panose="020B0503020204020204" pitchFamily="34" charset="-122"/>
                          <a:cs typeface="+mn-cs"/>
                        </a:rPr>
                        <a:t>申请中</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6"/>
                  </a:ext>
                </a:extLst>
              </a:tr>
              <a:tr h="281940">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900" b="1" kern="1200" dirty="0">
                          <a:solidFill>
                            <a:schemeClr val="tx1"/>
                          </a:solidFill>
                          <a:latin typeface="微软雅黑" panose="020B0503020204020204" pitchFamily="34" charset="-122"/>
                          <a:ea typeface="微软雅黑" panose="020B0503020204020204" pitchFamily="34" charset="-122"/>
                          <a:cs typeface="+mn-cs"/>
                        </a:rPr>
                        <a:t>类黄酮化合物在制备伤口愈合组合物的用途</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900" b="0" kern="1200" dirty="0">
                          <a:solidFill>
                            <a:schemeClr val="tx1"/>
                          </a:solidFill>
                          <a:latin typeface="微软雅黑" panose="020B0503020204020204" pitchFamily="34" charset="-122"/>
                          <a:ea typeface="微软雅黑" panose="020B0503020204020204" pitchFamily="34" charset="-122"/>
                          <a:cs typeface="+mn-cs"/>
                        </a:rPr>
                        <a:t>中国</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TW" altLang="en-US" sz="900" b="0" kern="1200" dirty="0">
                          <a:solidFill>
                            <a:schemeClr val="tx1"/>
                          </a:solidFill>
                          <a:latin typeface="微软雅黑" panose="020B0503020204020204" pitchFamily="34" charset="-122"/>
                          <a:ea typeface="微软雅黑" panose="020B0503020204020204" pitchFamily="34" charset="-122"/>
                          <a:cs typeface="+mn-cs"/>
                        </a:rPr>
                        <a:t>已领证</a:t>
                      </a:r>
                      <a:endParaRPr lang="en-US" sz="900" b="0" kern="1200" dirty="0">
                        <a:solidFill>
                          <a:schemeClr val="tx1"/>
                        </a:solidFill>
                        <a:latin typeface="微软雅黑" panose="020B0503020204020204" pitchFamily="34" charset="-122"/>
                        <a:ea typeface="微软雅黑" panose="020B0503020204020204" pitchFamily="34" charset="-122"/>
                        <a:cs typeface="+mn-cs"/>
                      </a:endParaRPr>
                    </a:p>
                    <a:p>
                      <a:pPr algn="ctr" fontAlgn="ctr"/>
                      <a:r>
                        <a:rPr lang="en-US" sz="900" b="0" kern="1200" dirty="0">
                          <a:solidFill>
                            <a:schemeClr val="tx1"/>
                          </a:solidFill>
                          <a:latin typeface="微软雅黑" panose="020B0503020204020204" pitchFamily="34" charset="-122"/>
                          <a:ea typeface="微软雅黑" panose="020B0503020204020204" pitchFamily="34" charset="-122"/>
                          <a:cs typeface="+mn-cs"/>
                        </a:rPr>
                        <a:t>ZL 2014 8 0081762.7</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zh-TW" sz="900" b="0" kern="1200" dirty="0">
                          <a:solidFill>
                            <a:schemeClr val="tx1"/>
                          </a:solidFill>
                          <a:latin typeface="微软雅黑" panose="020B0503020204020204" pitchFamily="34" charset="-122"/>
                          <a:ea typeface="微软雅黑" panose="020B0503020204020204" pitchFamily="34" charset="-122"/>
                          <a:cs typeface="+mn-cs"/>
                        </a:rPr>
                        <a:t>用途专利</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TW" sz="900" b="0" kern="1200" dirty="0">
                          <a:solidFill>
                            <a:schemeClr val="tx1"/>
                          </a:solidFill>
                          <a:latin typeface="微软雅黑" panose="020B0503020204020204" pitchFamily="34" charset="-122"/>
                          <a:ea typeface="微软雅黑" panose="020B0503020204020204" pitchFamily="34" charset="-122"/>
                          <a:cs typeface="+mn-cs"/>
                        </a:rPr>
                        <a:t>2034/9/5</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7"/>
                  </a:ext>
                </a:extLst>
              </a:tr>
              <a:tr h="281940">
                <a:tc vMerge="1">
                  <a:txBody>
                    <a:bodyPr/>
                    <a:lstStyle/>
                    <a:p>
                      <a:endParaRPr lang="zh-TW"/>
                    </a:p>
                  </a:txBody>
                  <a:tcPr marL="4575" marR="4575" marT="4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zh-TW" altLang="en-US" sz="900" b="0" kern="1200" dirty="0">
                          <a:solidFill>
                            <a:schemeClr val="tx1"/>
                          </a:solidFill>
                          <a:latin typeface="微软雅黑" panose="020B0503020204020204" pitchFamily="34" charset="-122"/>
                          <a:ea typeface="微软雅黑" panose="020B0503020204020204" pitchFamily="34" charset="-122"/>
                          <a:cs typeface="+mn-cs"/>
                        </a:rPr>
                        <a:t>美国</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TW" altLang="en-US" sz="900" b="0" kern="1200" dirty="0">
                          <a:solidFill>
                            <a:schemeClr val="tx1"/>
                          </a:solidFill>
                          <a:latin typeface="微软雅黑" panose="020B0503020204020204" pitchFamily="34" charset="-122"/>
                          <a:ea typeface="微软雅黑" panose="020B0503020204020204" pitchFamily="34" charset="-122"/>
                          <a:cs typeface="+mn-cs"/>
                        </a:rPr>
                        <a:t>已领证</a:t>
                      </a:r>
                      <a:endParaRPr lang="en-US" sz="900" b="0" kern="1200" dirty="0">
                        <a:solidFill>
                          <a:schemeClr val="tx1"/>
                        </a:solidFill>
                        <a:latin typeface="微软雅黑" panose="020B0503020204020204" pitchFamily="34" charset="-122"/>
                        <a:ea typeface="微软雅黑" panose="020B0503020204020204" pitchFamily="34" charset="-122"/>
                        <a:cs typeface="+mn-cs"/>
                      </a:endParaRPr>
                    </a:p>
                    <a:p>
                      <a:pPr algn="ctr" fontAlgn="ctr"/>
                      <a:r>
                        <a:rPr lang="en-US" sz="900" b="0" kern="1200" dirty="0">
                          <a:solidFill>
                            <a:schemeClr val="tx1"/>
                          </a:solidFill>
                          <a:latin typeface="微软雅黑" panose="020B0503020204020204" pitchFamily="34" charset="-122"/>
                          <a:ea typeface="微软雅黑" panose="020B0503020204020204" pitchFamily="34" charset="-122"/>
                          <a:cs typeface="+mn-cs"/>
                        </a:rPr>
                        <a:t>US 10,376,488 B2</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zh-TW" sz="900" dirty="0">
                          <a:solidFill>
                            <a:schemeClr val="tx1"/>
                          </a:solidFill>
                          <a:latin typeface="微软雅黑" panose="020B0503020204020204" pitchFamily="34" charset="-122"/>
                          <a:ea typeface="微软雅黑" panose="020B0503020204020204" pitchFamily="34" charset="-122"/>
                          <a:sym typeface="+mn-ea"/>
                        </a:rPr>
                        <a:t>用途专利</a:t>
                      </a:r>
                      <a:endParaRPr lang="zh-TW" altLang="en-US" sz="900" b="0" kern="1200" dirty="0">
                        <a:solidFill>
                          <a:schemeClr val="tx1"/>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TW" sz="900" b="0" kern="1200" dirty="0">
                          <a:solidFill>
                            <a:schemeClr val="tx1"/>
                          </a:solidFill>
                          <a:latin typeface="微软雅黑" panose="020B0503020204020204" pitchFamily="34" charset="-122"/>
                          <a:ea typeface="微软雅黑" panose="020B0503020204020204" pitchFamily="34" charset="-122"/>
                          <a:cs typeface="+mn-cs"/>
                        </a:rPr>
                        <a:t>2034/9/5</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8"/>
                  </a:ext>
                </a:extLst>
              </a:tr>
              <a:tr h="281305">
                <a:tc vMerge="1">
                  <a:txBody>
                    <a:bodyPr/>
                    <a:lstStyle/>
                    <a:p>
                      <a:endParaRPr lang="zh-TW"/>
                    </a:p>
                  </a:txBody>
                  <a:tcPr marL="4575" marR="4575" marT="4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TW" altLang="en-US" sz="900" b="0" kern="1200" dirty="0">
                          <a:solidFill>
                            <a:schemeClr val="tx1"/>
                          </a:solidFill>
                          <a:latin typeface="微软雅黑" panose="020B0503020204020204" pitchFamily="34" charset="-122"/>
                          <a:ea typeface="微软雅黑" panose="020B0503020204020204" pitchFamily="34" charset="-122"/>
                          <a:cs typeface="+mn-cs"/>
                        </a:rPr>
                        <a:t>欧洲</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TW" altLang="en-US" sz="900" b="0" kern="1200" dirty="0">
                          <a:solidFill>
                            <a:schemeClr val="tx1"/>
                          </a:solidFill>
                          <a:latin typeface="微软雅黑" panose="020B0503020204020204" pitchFamily="34" charset="-122"/>
                          <a:ea typeface="微软雅黑" panose="020B0503020204020204" pitchFamily="34" charset="-122"/>
                          <a:cs typeface="+mn-cs"/>
                        </a:rPr>
                        <a:t>已领证</a:t>
                      </a:r>
                      <a:endParaRPr lang="en-US" altLang="zh-TW" sz="900" b="0" i="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ctr" latinLnBrk="0" hangingPunct="1">
                        <a:lnSpc>
                          <a:spcPct val="100000"/>
                        </a:lnSpc>
                        <a:spcBef>
                          <a:spcPts val="0"/>
                        </a:spcBef>
                        <a:spcAft>
                          <a:spcPts val="0"/>
                        </a:spcAft>
                        <a:buClrTx/>
                        <a:buSzTx/>
                        <a:buFontTx/>
                        <a:buNone/>
                        <a:defRPr/>
                      </a:pPr>
                      <a:r>
                        <a:rPr lang="en-US" altLang="zh-TW" sz="900" b="0" kern="1200" dirty="0">
                          <a:solidFill>
                            <a:schemeClr val="tx1"/>
                          </a:solidFill>
                          <a:latin typeface="微软雅黑" panose="020B0503020204020204" pitchFamily="34" charset="-122"/>
                          <a:ea typeface="微软雅黑" panose="020B0503020204020204" pitchFamily="34" charset="-122"/>
                          <a:cs typeface="+mn-cs"/>
                        </a:rPr>
                        <a:t>EP3189837B1</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zh-TW" sz="900" dirty="0">
                          <a:solidFill>
                            <a:schemeClr val="tx1"/>
                          </a:solidFill>
                          <a:latin typeface="微软雅黑" panose="020B0503020204020204" pitchFamily="34" charset="-122"/>
                          <a:ea typeface="微软雅黑" panose="020B0503020204020204" pitchFamily="34" charset="-122"/>
                          <a:sym typeface="+mn-ea"/>
                        </a:rPr>
                        <a:t>用途专利</a:t>
                      </a:r>
                      <a:endParaRPr lang="zh-TW" altLang="en-US" sz="900" b="0" kern="1200" dirty="0">
                        <a:solidFill>
                          <a:schemeClr val="tx1"/>
                        </a:solidFill>
                        <a:latin typeface="微软雅黑" panose="020B0503020204020204" pitchFamily="34" charset="-122"/>
                        <a:ea typeface="微软雅黑" panose="020B0503020204020204" pitchFamily="34" charset="-122"/>
                        <a:cs typeface="+mn-cs"/>
                      </a:endParaRP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TW" sz="900" b="0" kern="1200" dirty="0">
                          <a:solidFill>
                            <a:schemeClr val="tx1"/>
                          </a:solidFill>
                          <a:latin typeface="微软雅黑" panose="020B0503020204020204" pitchFamily="34" charset="-122"/>
                          <a:ea typeface="微软雅黑" panose="020B0503020204020204" pitchFamily="34" charset="-122"/>
                          <a:cs typeface="+mn-cs"/>
                        </a:rPr>
                        <a:t>2034/9/5</a:t>
                      </a:r>
                    </a:p>
                  </a:txBody>
                  <a:tcPr marL="4575" marR="4575" marT="457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0" name="think-cell 幻灯片" r:id="rId8" imgW="5715" imgH="5715" progId="TCLayout.ActiveDocument.1">
                  <p:embed/>
                </p:oleObj>
              </mc:Choice>
              <mc:Fallback>
                <p:oleObj name="think-cell 幻灯片" r:id="rId8" imgW="5715" imgH="5715" progId="TCLayout.ActiveDocument.1">
                  <p:embed/>
                  <p:pic>
                    <p:nvPicPr>
                      <p:cNvPr id="29" name="think-cell data - do not delete"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2" name="Rectangle 21"/>
          <p:cNvSpPr/>
          <p:nvPr/>
        </p:nvSpPr>
        <p:spPr>
          <a:xfrm>
            <a:off x="6163945" y="1314450"/>
            <a:ext cx="5357495" cy="2859405"/>
          </a:xfrm>
          <a:prstGeom prst="rect">
            <a:avLst/>
          </a:prstGeom>
          <a:noFill/>
          <a:ln w="28575" cap="flat" cmpd="sng" algn="ctr">
            <a:solidFill>
              <a:schemeClr val="tx1">
                <a:lumMod val="50000"/>
                <a:lumOff val="50000"/>
              </a:schemeClr>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noProof="0" dirty="0" err="1">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9" name="Group 8"/>
          <p:cNvGrpSpPr/>
          <p:nvPr/>
        </p:nvGrpSpPr>
        <p:grpSpPr>
          <a:xfrm>
            <a:off x="0" y="0"/>
            <a:ext cx="10030062" cy="375781"/>
            <a:chOff x="0" y="-2416"/>
            <a:chExt cx="4568738" cy="289460"/>
          </a:xfrm>
        </p:grpSpPr>
        <p:sp>
          <p:nvSpPr>
            <p:cNvPr id="10" name="矩形 14"/>
            <p:cNvSpPr/>
            <p:nvPr/>
          </p:nvSpPr>
          <p:spPr>
            <a:xfrm>
              <a:off x="0" y="-2416"/>
              <a:ext cx="1325245" cy="26924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微软雅黑" panose="020B0503020204020204" pitchFamily="34" charset="-122"/>
                  <a:ea typeface="微软雅黑" panose="020B0503020204020204" pitchFamily="34" charset="-122"/>
                </a:rPr>
                <a:t>药品基本信息</a:t>
              </a:r>
            </a:p>
          </p:txBody>
        </p:sp>
        <p:sp>
          <p:nvSpPr>
            <p:cNvPr id="13" name="矩形 16"/>
            <p:cNvSpPr/>
            <p:nvPr>
              <p:custDataLst>
                <p:tags r:id="rId3"/>
              </p:custDataLst>
            </p:nvPr>
          </p:nvSpPr>
          <p:spPr>
            <a:xfrm>
              <a:off x="2216507" y="-631"/>
              <a:ext cx="747411" cy="287675"/>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微软雅黑" panose="020B0503020204020204" pitchFamily="34" charset="-122"/>
                  <a:ea typeface="微软雅黑" panose="020B0503020204020204" pitchFamily="34" charset="-122"/>
                </a:rPr>
                <a:t>有效性</a:t>
              </a:r>
            </a:p>
          </p:txBody>
        </p:sp>
        <p:sp>
          <p:nvSpPr>
            <p:cNvPr id="14" name="矩形 21"/>
            <p:cNvSpPr/>
            <p:nvPr>
              <p:custDataLst>
                <p:tags r:id="rId4"/>
              </p:custDataLst>
            </p:nvPr>
          </p:nvSpPr>
          <p:spPr>
            <a:xfrm>
              <a:off x="1380246" y="1785"/>
              <a:ext cx="781260" cy="26860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微软雅黑" panose="020B0503020204020204" pitchFamily="34" charset="-122"/>
                  <a:ea typeface="微软雅黑" panose="020B0503020204020204" pitchFamily="34" charset="-122"/>
                </a:rPr>
                <a:t>安全性</a:t>
              </a:r>
            </a:p>
          </p:txBody>
        </p:sp>
        <p:sp>
          <p:nvSpPr>
            <p:cNvPr id="15" name="矩形 22"/>
            <p:cNvSpPr/>
            <p:nvPr>
              <p:custDataLst>
                <p:tags r:id="rId5"/>
              </p:custDataLst>
            </p:nvPr>
          </p:nvSpPr>
          <p:spPr>
            <a:xfrm>
              <a:off x="3018919" y="-30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微软雅黑" panose="020B0503020204020204" pitchFamily="34" charset="-122"/>
                  <a:ea typeface="微软雅黑" panose="020B0503020204020204" pitchFamily="34" charset="-122"/>
                </a:rPr>
                <a:t>创新性</a:t>
              </a:r>
            </a:p>
          </p:txBody>
        </p:sp>
        <p:sp>
          <p:nvSpPr>
            <p:cNvPr id="16" name="矩形 23"/>
            <p:cNvSpPr/>
            <p:nvPr>
              <p:custDataLst>
                <p:tags r:id="rId6"/>
              </p:custDataLst>
            </p:nvPr>
          </p:nvSpPr>
          <p:spPr>
            <a:xfrm>
              <a:off x="3821329" y="3895"/>
              <a:ext cx="747409" cy="27701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bg1"/>
                  </a:solidFill>
                  <a:latin typeface="微软雅黑" panose="020B0503020204020204" pitchFamily="34" charset="-122"/>
                  <a:ea typeface="微软雅黑" panose="020B0503020204020204" pitchFamily="34" charset="-122"/>
                </a:rPr>
                <a:t>公平性 （</a:t>
              </a:r>
              <a:r>
                <a:rPr lang="en-US" altLang="zh-CN" sz="1050" dirty="0">
                  <a:solidFill>
                    <a:schemeClr val="bg1"/>
                  </a:solidFill>
                  <a:latin typeface="微软雅黑" panose="020B0503020204020204" pitchFamily="34" charset="-122"/>
                  <a:ea typeface="微软雅黑" panose="020B0503020204020204" pitchFamily="34" charset="-122"/>
                </a:rPr>
                <a:t>1/2</a:t>
              </a:r>
              <a:r>
                <a:rPr lang="zh-CN" altLang="en-US" sz="1050" dirty="0">
                  <a:solidFill>
                    <a:schemeClr val="bg1"/>
                  </a:solidFill>
                  <a:latin typeface="微软雅黑" panose="020B0503020204020204" pitchFamily="34" charset="-122"/>
                  <a:ea typeface="微软雅黑" panose="020B0503020204020204" pitchFamily="34" charset="-122"/>
                </a:rPr>
                <a:t>）</a:t>
              </a:r>
            </a:p>
          </p:txBody>
        </p:sp>
      </p:grpSp>
      <p:sp>
        <p:nvSpPr>
          <p:cNvPr id="19" name="Rectangle 18"/>
          <p:cNvSpPr/>
          <p:nvPr/>
        </p:nvSpPr>
        <p:spPr>
          <a:xfrm>
            <a:off x="6163945" y="4340225"/>
            <a:ext cx="5342255" cy="508000"/>
          </a:xfrm>
          <a:prstGeom prst="rect">
            <a:avLst/>
          </a:prstGeom>
          <a:solidFill>
            <a:schemeClr val="accent4">
              <a:lumMod val="20000"/>
              <a:lumOff val="80000"/>
            </a:schemeClr>
          </a:solidFill>
          <a:ln>
            <a:noFill/>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临床管理方便</a:t>
            </a:r>
          </a:p>
        </p:txBody>
      </p:sp>
      <p:sp>
        <p:nvSpPr>
          <p:cNvPr id="20" name="Rectangle 19"/>
          <p:cNvSpPr/>
          <p:nvPr/>
        </p:nvSpPr>
        <p:spPr>
          <a:xfrm>
            <a:off x="6181725" y="1349375"/>
            <a:ext cx="5322570" cy="508000"/>
          </a:xfrm>
          <a:prstGeom prst="rect">
            <a:avLst/>
          </a:prstGeom>
          <a:solidFill>
            <a:schemeClr val="accent4">
              <a:lumMod val="20000"/>
              <a:lumOff val="80000"/>
            </a:schemeClr>
          </a:solidFill>
          <a:ln>
            <a:noFill/>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kern="0" dirty="0">
                <a:latin typeface="微软雅黑" panose="020B0503020204020204" pitchFamily="34" charset="-122"/>
                <a:ea typeface="微软雅黑" panose="020B0503020204020204" pitchFamily="34" charset="-122"/>
              </a:rPr>
              <a:t>弥补目录短版</a:t>
            </a:r>
          </a:p>
        </p:txBody>
      </p:sp>
      <p:sp>
        <p:nvSpPr>
          <p:cNvPr id="21" name="Rectangle 20"/>
          <p:cNvSpPr/>
          <p:nvPr/>
        </p:nvSpPr>
        <p:spPr>
          <a:xfrm>
            <a:off x="572770" y="1310640"/>
            <a:ext cx="5351780" cy="2873375"/>
          </a:xfrm>
          <a:prstGeom prst="rect">
            <a:avLst/>
          </a:prstGeom>
          <a:noFill/>
          <a:ln w="28575" cap="flat" cmpd="sng" algn="ctr">
            <a:solidFill>
              <a:schemeClr val="tx1">
                <a:lumMod val="50000"/>
                <a:lumOff val="50000"/>
              </a:schemeClr>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noProof="0" dirty="0" err="1">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Rectangle 22"/>
          <p:cNvSpPr/>
          <p:nvPr/>
        </p:nvSpPr>
        <p:spPr>
          <a:xfrm>
            <a:off x="6163945" y="4340225"/>
            <a:ext cx="5357495" cy="2294255"/>
          </a:xfrm>
          <a:prstGeom prst="rect">
            <a:avLst/>
          </a:prstGeom>
          <a:noFill/>
          <a:ln w="28575" cap="flat" cmpd="sng" algn="ctr">
            <a:solidFill>
              <a:schemeClr val="tx1">
                <a:lumMod val="50000"/>
                <a:lumOff val="50000"/>
              </a:schemeClr>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noProof="0" dirty="0" err="1">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Rectangle 23"/>
          <p:cNvSpPr/>
          <p:nvPr/>
        </p:nvSpPr>
        <p:spPr>
          <a:xfrm>
            <a:off x="591820" y="4349115"/>
            <a:ext cx="5293360" cy="508000"/>
          </a:xfrm>
          <a:prstGeom prst="rect">
            <a:avLst/>
          </a:prstGeom>
          <a:solidFill>
            <a:schemeClr val="accent4">
              <a:lumMod val="20000"/>
              <a:lumOff val="80000"/>
            </a:schemeClr>
          </a:solidFill>
          <a:ln>
            <a:noFill/>
          </a:ln>
          <a:effectLst/>
        </p:spPr>
        <p:txBody>
          <a:bodyPr rtlCol="0" anchor="ctr" anchorCtr="0"/>
          <a:lstStyle/>
          <a:p>
            <a:pPr algn="ctr"/>
            <a:r>
              <a:rPr lang="zh-CN" altLang="zh-TW"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对公共健康的影响</a:t>
            </a:r>
            <a:endParaRPr lang="zh-TW" altLang="zh-TW"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Rectangle 38"/>
          <p:cNvSpPr/>
          <p:nvPr/>
        </p:nvSpPr>
        <p:spPr>
          <a:xfrm>
            <a:off x="572770" y="4323715"/>
            <a:ext cx="5351780" cy="2330450"/>
          </a:xfrm>
          <a:prstGeom prst="rect">
            <a:avLst/>
          </a:prstGeom>
          <a:noFill/>
          <a:ln w="28575" cap="flat" cmpd="sng" algn="ctr">
            <a:solidFill>
              <a:schemeClr val="tx1">
                <a:lumMod val="50000"/>
                <a:lumOff val="50000"/>
              </a:schemeClr>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noProof="0" dirty="0" err="1">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2" name="TextBox 41"/>
          <p:cNvSpPr txBox="1"/>
          <p:nvPr/>
        </p:nvSpPr>
        <p:spPr>
          <a:xfrm>
            <a:off x="645160" y="4933950"/>
            <a:ext cx="5206365" cy="161480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我国糖尿病患足溃疡众多，因缺乏有效治疗药物，致残致死率高，为严重公共健康问题</a:t>
            </a:r>
            <a:r>
              <a:rPr lang="zh-TW" altLang="en-US" sz="1600" dirty="0">
                <a:latin typeface="微软雅黑" panose="020B0503020204020204" pitchFamily="34" charset="-122"/>
                <a:ea typeface="微软雅黑" panose="020B0503020204020204" pitchFamily="34" charset="-122"/>
              </a:rPr>
              <a:t>。根据</a:t>
            </a: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全链条支持创新药发展实施方案</a:t>
            </a: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，研发</a:t>
            </a:r>
            <a:r>
              <a:rPr lang="zh-CN" altLang="en-US" sz="1600" dirty="0">
                <a:latin typeface="微软雅黑" panose="020B0503020204020204" pitchFamily="34" charset="-122"/>
                <a:ea typeface="微软雅黑" panose="020B0503020204020204" pitchFamily="34" charset="-122"/>
              </a:rPr>
              <a:t>创新药，关系人民健康福祉，</a:t>
            </a:r>
            <a:r>
              <a:rPr lang="zh-TW" altLang="en-US" sz="1600" dirty="0">
                <a:latin typeface="微软雅黑" panose="020B0503020204020204" pitchFamily="34" charset="-122"/>
                <a:ea typeface="微软雅黑" panose="020B0503020204020204" pitchFamily="34" charset="-122"/>
              </a:rPr>
              <a:t>公共健康</a:t>
            </a:r>
            <a:r>
              <a:rPr lang="zh-CN" altLang="en-US" sz="1600" dirty="0">
                <a:latin typeface="微软雅黑" panose="020B0503020204020204" pitchFamily="34" charset="-122"/>
                <a:ea typeface="微软雅黑" panose="020B0503020204020204" pitchFamily="34" charset="-122"/>
              </a:rPr>
              <a:t>效益极大</a:t>
            </a:r>
            <a:r>
              <a:rPr lang="zh-TW" altLang="en-US" dirty="0">
                <a:latin typeface="微软雅黑" panose="020B0503020204020204" pitchFamily="34" charset="-122"/>
                <a:ea typeface="微软雅黑" panose="020B0503020204020204" pitchFamily="34" charset="-122"/>
              </a:rPr>
              <a:t>。</a:t>
            </a:r>
          </a:p>
        </p:txBody>
      </p:sp>
      <p:sp>
        <p:nvSpPr>
          <p:cNvPr id="46" name="TextBox 45"/>
          <p:cNvSpPr txBox="1"/>
          <p:nvPr/>
        </p:nvSpPr>
        <p:spPr>
          <a:xfrm>
            <a:off x="6163945" y="4933950"/>
            <a:ext cx="5166360" cy="1373505"/>
          </a:xfrm>
          <a:prstGeom prst="rect">
            <a:avLst/>
          </a:prstGeom>
          <a:noFill/>
        </p:spPr>
        <p:txBody>
          <a:bodyPr wrap="square">
            <a:spAutoFit/>
          </a:bodyPr>
          <a:lstStyle/>
          <a:p>
            <a:pPr marL="285750" indent="-193675">
              <a:lnSpc>
                <a:spcPts val="2500"/>
              </a:lnSpc>
              <a:spcBef>
                <a:spcPct val="0"/>
              </a:spcBef>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香雷糖足膏适应症描述与分类，均有法规清晰定义，</a:t>
            </a:r>
            <a:r>
              <a:rPr lang="zh-CN" altLang="en-US" sz="1600" b="1" dirty="0">
                <a:solidFill>
                  <a:srgbClr val="C00000"/>
                </a:solidFill>
                <a:latin typeface="微软雅黑" panose="020B0503020204020204" pitchFamily="34" charset="-122"/>
                <a:ea typeface="微软雅黑" panose="020B0503020204020204" pitchFamily="34" charset="-122"/>
              </a:rPr>
              <a:t>临床诊断开立处方与患者使用方便</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285750" indent="-193675">
              <a:lnSpc>
                <a:spcPts val="2500"/>
              </a:lnSpc>
              <a:spcBef>
                <a:spcPct val="0"/>
              </a:spcBef>
              <a:buFont typeface="Arial" panose="020B0604020202020204" pitchFamily="34" charset="0"/>
              <a:buChar char="•"/>
            </a:pPr>
            <a:r>
              <a:rPr lang="zh-TW" altLang="en-US" sz="1600" dirty="0">
                <a:latin typeface="微软雅黑" panose="020B0503020204020204" pitchFamily="34" charset="-122"/>
                <a:ea typeface="微软雅黑" panose="020B0503020204020204" pitchFamily="34" charset="-122"/>
              </a:rPr>
              <a:t>疗效快速</a:t>
            </a:r>
            <a:r>
              <a:rPr lang="zh-CN" altLang="en-US"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创面吸收良好，</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支香雷糖足膏</a:t>
            </a:r>
            <a:r>
              <a:rPr lang="zh-TW" altLang="en-US"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达到</a:t>
            </a:r>
            <a:r>
              <a:rPr lang="en-US" altLang="zh-CN" sz="1600" dirty="0">
                <a:latin typeface="微软雅黑" panose="020B0503020204020204" pitchFamily="34" charset="-122"/>
                <a:ea typeface="微软雅黑" panose="020B0503020204020204" pitchFamily="34" charset="-122"/>
              </a:rPr>
              <a:t>Wagner</a:t>
            </a: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级愈合，可</a:t>
            </a:r>
            <a:r>
              <a:rPr lang="zh-TW" altLang="en-US" sz="1600" dirty="0">
                <a:latin typeface="微软雅黑" panose="020B0503020204020204" pitchFamily="34" charset="-122"/>
                <a:ea typeface="微软雅黑" panose="020B0503020204020204" pitchFamily="34" charset="-122"/>
              </a:rPr>
              <a:t>降低医疗成本。</a:t>
            </a:r>
          </a:p>
        </p:txBody>
      </p:sp>
      <p:sp>
        <p:nvSpPr>
          <p:cNvPr id="48" name="TextBox 47"/>
          <p:cNvSpPr txBox="1"/>
          <p:nvPr/>
        </p:nvSpPr>
        <p:spPr>
          <a:xfrm>
            <a:off x="6218555" y="1830821"/>
            <a:ext cx="5287645" cy="2306955"/>
          </a:xfrm>
          <a:prstGeom prst="rect">
            <a:avLst/>
          </a:prstGeom>
          <a:noFill/>
        </p:spPr>
        <p:txBody>
          <a:bodyPr wrap="square">
            <a:spAutoFit/>
          </a:bodyPr>
          <a:lstStyle/>
          <a:p>
            <a:pPr marL="285750" lvl="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糖尿病足溃疡长期缺乏新药，</a:t>
            </a:r>
            <a:r>
              <a:rPr lang="zh-CN" altLang="zh-TW" sz="1600" dirty="0">
                <a:latin typeface="微软雅黑" panose="020B0503020204020204" pitchFamily="34" charset="-122"/>
                <a:ea typeface="微软雅黑" panose="020B0503020204020204" pitchFamily="34" charset="-122"/>
              </a:rPr>
              <a:t>目录内</a:t>
            </a:r>
            <a:r>
              <a:rPr lang="zh-CN" altLang="zh-TW" sz="1600" b="1" dirty="0">
                <a:solidFill>
                  <a:srgbClr val="C00000"/>
                </a:solidFill>
                <a:latin typeface="微软雅黑" panose="020B0503020204020204" pitchFamily="34" charset="-122"/>
                <a:ea typeface="微软雅黑" panose="020B0503020204020204" pitchFamily="34" charset="-122"/>
              </a:rPr>
              <a:t>无针对糖尿病足溃疡</a:t>
            </a:r>
            <a:r>
              <a:rPr lang="zh-CN" altLang="en-US" sz="1600" b="1" dirty="0">
                <a:solidFill>
                  <a:srgbClr val="C00000"/>
                </a:solidFill>
                <a:latin typeface="微软雅黑" panose="020B0503020204020204" pitchFamily="34" charset="-122"/>
                <a:ea typeface="微软雅黑" panose="020B0503020204020204" pitchFamily="34" charset="-122"/>
              </a:rPr>
              <a:t>病因对症下药的有效</a:t>
            </a:r>
            <a:r>
              <a:rPr lang="zh-CN" altLang="zh-TW" sz="1600" b="1" dirty="0">
                <a:solidFill>
                  <a:srgbClr val="C00000"/>
                </a:solidFill>
                <a:latin typeface="微软雅黑" panose="020B0503020204020204" pitchFamily="34" charset="-122"/>
                <a:ea typeface="微软雅黑" panose="020B0503020204020204" pitchFamily="34" charset="-122"/>
              </a:rPr>
              <a:t>治疗药物</a:t>
            </a:r>
            <a:r>
              <a:rPr lang="zh-CN" altLang="en-US" sz="1600" dirty="0">
                <a:latin typeface="微软雅黑" panose="020B0503020204020204" pitchFamily="34" charset="-122"/>
                <a:ea typeface="微软雅黑" panose="020B0503020204020204" pitchFamily="34" charset="-122"/>
              </a:rPr>
              <a:t>，可弥补临床空白</a:t>
            </a:r>
            <a:r>
              <a:rPr lang="zh-TW" altLang="en-US" sz="1600" dirty="0">
                <a:latin typeface="微软雅黑" panose="020B0503020204020204" pitchFamily="34" charset="-122"/>
                <a:ea typeface="微软雅黑" panose="020B0503020204020204" pitchFamily="34" charset="-122"/>
              </a:rPr>
              <a:t>。</a:t>
            </a:r>
          </a:p>
          <a:p>
            <a:pPr marL="285750" lvl="0" indent="-285750">
              <a:lnSpc>
                <a:spcPct val="150000"/>
              </a:lnSpc>
              <a:buFont typeface="Arial" panose="020B0604020202020204" pitchFamily="34" charset="0"/>
              <a:buChar char="•"/>
            </a:pPr>
            <a:r>
              <a:rPr lang="zh-TW" altLang="en-US" sz="1600" dirty="0">
                <a:latin typeface="微软雅黑" panose="020B0503020204020204" pitchFamily="34" charset="-122"/>
                <a:ea typeface="微软雅黑" panose="020B0503020204020204" pitchFamily="34" charset="-122"/>
              </a:rPr>
              <a:t>目前已知18例</a:t>
            </a:r>
            <a:r>
              <a:rPr lang="zh-TW" altLang="en-US" sz="1600" b="1" dirty="0">
                <a:solidFill>
                  <a:srgbClr val="C00000"/>
                </a:solidFill>
                <a:latin typeface="微软雅黑" panose="020B0503020204020204" pitchFamily="34" charset="-122"/>
                <a:ea typeface="微软雅黑" panose="020B0503020204020204" pitchFamily="34" charset="-122"/>
              </a:rPr>
              <a:t>80岁以上老年人</a:t>
            </a:r>
            <a:r>
              <a:rPr lang="zh-CN"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sym typeface="+mn-ea"/>
              </a:rPr>
              <a:t>31例</a:t>
            </a:r>
            <a:r>
              <a:rPr lang="zh-TW" altLang="en-US" sz="1600" b="1" dirty="0">
                <a:solidFill>
                  <a:srgbClr val="C00000"/>
                </a:solidFill>
                <a:latin typeface="微软雅黑" panose="020B0503020204020204" pitchFamily="34" charset="-122"/>
                <a:ea typeface="微软雅黑" panose="020B0503020204020204" pitchFamily="34" charset="-122"/>
                <a:sym typeface="+mn-ea"/>
              </a:rPr>
              <a:t>终末期肾病</a:t>
            </a:r>
            <a:r>
              <a:rPr lang="zh-TW" altLang="en-US" sz="1600" dirty="0">
                <a:latin typeface="微软雅黑" panose="020B0503020204020204" pitchFamily="34" charset="-122"/>
                <a:ea typeface="微软雅黑" panose="020B0503020204020204" pitchFamily="34" charset="-122"/>
                <a:sym typeface="+mn-ea"/>
              </a:rPr>
              <a:t>患者</a:t>
            </a:r>
            <a:r>
              <a:rPr lang="zh-TW" altLang="en-US" sz="1600" dirty="0">
                <a:latin typeface="微软雅黑" panose="020B0503020204020204" pitchFamily="34" charset="-122"/>
                <a:ea typeface="微软雅黑" panose="020B0503020204020204" pitchFamily="34" charset="-122"/>
              </a:rPr>
              <a:t>未有任何与药品相关的不良反应。</a:t>
            </a:r>
          </a:p>
          <a:p>
            <a:pPr marL="285750" lvl="0" indent="-285750">
              <a:lnSpc>
                <a:spcPct val="150000"/>
              </a:lnSpc>
              <a:buFont typeface="Arial" panose="020B0604020202020204" pitchFamily="34" charset="0"/>
              <a:buChar char="•"/>
            </a:pPr>
            <a:r>
              <a:rPr lang="zh-TW" altLang="en-US" sz="1600" dirty="0">
                <a:latin typeface="微软雅黑" panose="020B0503020204020204" pitchFamily="34" charset="-122"/>
                <a:ea typeface="微软雅黑" panose="020B0503020204020204" pitchFamily="34" charset="-122"/>
              </a:rPr>
              <a:t>中国台湾上市</a:t>
            </a:r>
            <a:r>
              <a:rPr lang="zh-CN" altLang="zh-TW" sz="1600" dirty="0">
                <a:latin typeface="微软雅黑" panose="020B0503020204020204" pitchFamily="34" charset="-122"/>
                <a:ea typeface="微软雅黑" panose="020B0503020204020204" pitchFamily="34" charset="-122"/>
              </a:rPr>
              <a:t>后研究显示</a:t>
            </a:r>
            <a:r>
              <a:rPr lang="zh-TW" altLang="en-US" sz="1600" b="1" dirty="0">
                <a:solidFill>
                  <a:srgbClr val="C00000"/>
                </a:solidFill>
                <a:latin typeface="微软雅黑" panose="020B0503020204020204" pitchFamily="34" charset="-122"/>
                <a:ea typeface="微软雅黑" panose="020B0503020204020204" pitchFamily="34" charset="-122"/>
              </a:rPr>
              <a:t>终末期肾病Wagner 2级溃疡完全愈合率10周达到60% </a:t>
            </a:r>
            <a:r>
              <a:rPr lang="zh-CN" altLang="zh-TW" sz="1600" b="1" dirty="0">
                <a:solidFill>
                  <a:srgbClr val="C00000"/>
                </a:solidFill>
                <a:latin typeface="微软雅黑" panose="020B0503020204020204" pitchFamily="34" charset="-122"/>
                <a:ea typeface="微软雅黑" panose="020B0503020204020204" pitchFamily="34" charset="-122"/>
              </a:rPr>
              <a:t>。</a:t>
            </a:r>
          </a:p>
        </p:txBody>
      </p:sp>
      <p:sp>
        <p:nvSpPr>
          <p:cNvPr id="49" name="標題 1"/>
          <p:cNvSpPr txBox="1"/>
          <p:nvPr/>
        </p:nvSpPr>
        <p:spPr>
          <a:xfrm>
            <a:off x="612516" y="603311"/>
            <a:ext cx="11341331" cy="497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i="0" kern="1200" baseline="0">
                <a:solidFill>
                  <a:srgbClr val="1E1E1E"/>
                </a:solidFill>
                <a:latin typeface="微软雅黑" panose="020B0503020204020204" pitchFamily="34" charset="-122"/>
                <a:ea typeface="微软雅黑" panose="020B0503020204020204" pitchFamily="34" charset="-122"/>
                <a:cs typeface="+mj-cs"/>
              </a:defRPr>
            </a:lvl1pPr>
          </a:lstStyle>
          <a:p>
            <a:pPr>
              <a:lnSpc>
                <a:spcPct val="100000"/>
              </a:lnSpc>
              <a:spcBef>
                <a:spcPts val="0"/>
              </a:spcBef>
              <a:defRPr/>
            </a:pPr>
            <a:r>
              <a:rPr kumimoji="1" lang="zh-TW" altLang="en-US" sz="2400" dirty="0">
                <a:solidFill>
                  <a:srgbClr val="C00000"/>
                </a:solidFill>
                <a:latin typeface="微软雅黑" panose="020B0503020204020204" pitchFamily="34" charset="-122"/>
                <a:ea typeface="微软雅黑" panose="020B0503020204020204" pitchFamily="34" charset="-122"/>
              </a:rPr>
              <a:t>以创新解决未满足临床需求，</a:t>
            </a:r>
            <a:r>
              <a:rPr kumimoji="1" lang="zh-CN" altLang="en-US" sz="2400" dirty="0">
                <a:solidFill>
                  <a:srgbClr val="C00000"/>
                </a:solidFill>
                <a:latin typeface="微软雅黑" panose="020B0503020204020204" pitchFamily="34" charset="-122"/>
                <a:ea typeface="微软雅黑" panose="020B0503020204020204" pitchFamily="34" charset="-122"/>
              </a:rPr>
              <a:t>弥补糖足溃疡治疗空白 ，对医保基金影响可控</a:t>
            </a:r>
            <a:endParaRPr kumimoji="1" lang="en-US" altLang="zh-TW" sz="2400" dirty="0">
              <a:solidFill>
                <a:srgbClr val="C00000"/>
              </a:solidFill>
              <a:latin typeface="微软雅黑" panose="020B0503020204020204" pitchFamily="34" charset="-122"/>
              <a:ea typeface="微软雅黑" panose="020B0503020204020204" pitchFamily="34" charset="-122"/>
            </a:endParaRPr>
          </a:p>
        </p:txBody>
      </p:sp>
      <p:sp>
        <p:nvSpPr>
          <p:cNvPr id="25" name="Rectangle 24"/>
          <p:cNvSpPr/>
          <p:nvPr/>
        </p:nvSpPr>
        <p:spPr>
          <a:xfrm>
            <a:off x="592149" y="1323433"/>
            <a:ext cx="5317483" cy="508000"/>
          </a:xfrm>
          <a:prstGeom prst="rect">
            <a:avLst/>
          </a:prstGeom>
          <a:solidFill>
            <a:schemeClr val="accent4">
              <a:lumMod val="20000"/>
              <a:lumOff val="80000"/>
            </a:schemeClr>
          </a:solidFill>
          <a:ln>
            <a:noFill/>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符合“保基本”原则</a:t>
            </a:r>
          </a:p>
        </p:txBody>
      </p:sp>
      <p:sp>
        <p:nvSpPr>
          <p:cNvPr id="3" name="TextBox 43"/>
          <p:cNvSpPr txBox="1"/>
          <p:nvPr/>
        </p:nvSpPr>
        <p:spPr>
          <a:xfrm>
            <a:off x="646077" y="1830821"/>
            <a:ext cx="5205264" cy="2306955"/>
          </a:xfrm>
          <a:prstGeom prst="rect">
            <a:avLst/>
          </a:prstGeom>
          <a:noFill/>
        </p:spPr>
        <p:txBody>
          <a:bodyPr wrap="square">
            <a:spAutoFit/>
          </a:bodyPr>
          <a:lstStyle/>
          <a:p>
            <a:pPr marL="265430" lvl="0" indent="-265430">
              <a:lnSpc>
                <a:spcPct val="150000"/>
              </a:lnSpc>
              <a:buFont typeface="Arial" panose="020B0604020202020204" pitchFamily="34" charset="0"/>
              <a:buChar char="•"/>
            </a:pPr>
            <a:r>
              <a:rPr lang="zh-TW" altLang="en-US" sz="1600" dirty="0">
                <a:latin typeface="微软雅黑" panose="020B0503020204020204" pitchFamily="34" charset="-122"/>
                <a:ea typeface="微软雅黑" panose="020B0503020204020204" pitchFamily="34" charset="-122"/>
              </a:rPr>
              <a:t>马尔可夫</a:t>
            </a:r>
            <a:r>
              <a:rPr lang="zh-CN" altLang="en-US" sz="1600" dirty="0">
                <a:latin typeface="微软雅黑" panose="020B0503020204020204" pitchFamily="34" charset="-122"/>
                <a:ea typeface="微软雅黑" panose="020B0503020204020204" pitchFamily="34" charset="-122"/>
              </a:rPr>
              <a:t>成本效果分析模型显示，香雷糖足膏具有</a:t>
            </a:r>
            <a:r>
              <a:rPr lang="zh-CN" altLang="en-US" sz="1600" b="1" dirty="0">
                <a:solidFill>
                  <a:srgbClr val="C00000"/>
                </a:solidFill>
                <a:latin typeface="微软雅黑" panose="020B0503020204020204" pitchFamily="34" charset="-122"/>
                <a:ea typeface="微软雅黑" panose="020B0503020204020204" pitchFamily="34" charset="-122"/>
              </a:rPr>
              <a:t>成本节省</a:t>
            </a:r>
            <a:r>
              <a:rPr lang="zh-CN" altLang="en-US" sz="1600" dirty="0">
                <a:latin typeface="微软雅黑" panose="020B0503020204020204" pitchFamily="34" charset="-122"/>
                <a:ea typeface="微软雅黑" panose="020B0503020204020204" pitchFamily="34" charset="-122"/>
              </a:rPr>
              <a:t>结果，</a:t>
            </a:r>
            <a:r>
              <a:rPr lang="zh-CN" altLang="en-US" sz="1600" b="1" dirty="0">
                <a:solidFill>
                  <a:srgbClr val="C00000"/>
                </a:solidFill>
                <a:latin typeface="微软雅黑" panose="020B0503020204020204" pitchFamily="34" charset="-122"/>
                <a:ea typeface="微软雅黑" panose="020B0503020204020204" pitchFamily="34" charset="-122"/>
              </a:rPr>
              <a:t>增加患者质量调整生命年。</a:t>
            </a:r>
            <a:endParaRPr lang="zh-CN" altLang="en-US" sz="1600" b="1" dirty="0">
              <a:latin typeface="微软雅黑" panose="020B0503020204020204" pitchFamily="34" charset="-122"/>
              <a:ea typeface="微软雅黑" panose="020B0503020204020204" pitchFamily="34" charset="-122"/>
            </a:endParaRPr>
          </a:p>
          <a:p>
            <a:pPr marL="265430" indent="-265430">
              <a:lnSpc>
                <a:spcPct val="150000"/>
              </a:lnSpc>
              <a:buFont typeface="Arial" panose="020B0604020202020204" pitchFamily="34" charset="0"/>
              <a:buChar char="•"/>
            </a:pPr>
            <a:r>
              <a:rPr lang="zh-TW" altLang="en-US" sz="1600" dirty="0">
                <a:latin typeface="微软雅黑" panose="020B0503020204020204" pitchFamily="34" charset="-122"/>
                <a:ea typeface="微软雅黑" panose="020B0503020204020204" pitchFamily="34" charset="-122"/>
              </a:rPr>
              <a:t>多数患者对糖足溃疡不了解，延误就医，专项新药上市，可以教育</a:t>
            </a:r>
            <a:r>
              <a:rPr lang="zh-CN" altLang="zh-TW" sz="1600" dirty="0">
                <a:latin typeface="微软雅黑" panose="020B0503020204020204" pitchFamily="34" charset="-122"/>
                <a:ea typeface="微软雅黑" panose="020B0503020204020204" pitchFamily="34" charset="-122"/>
              </a:rPr>
              <a:t>患者</a:t>
            </a:r>
            <a:r>
              <a:rPr lang="zh-TW" altLang="en-US" sz="1600" dirty="0">
                <a:latin typeface="微软雅黑" panose="020B0503020204020204" pitchFamily="34" charset="-122"/>
                <a:ea typeface="微软雅黑" panose="020B0503020204020204" pitchFamily="34" charset="-122"/>
              </a:rPr>
              <a:t>及早就医、及早治疗</a:t>
            </a:r>
            <a:r>
              <a:rPr lang="zh-CN" altLang="zh-TW" sz="1600" dirty="0">
                <a:latin typeface="微软雅黑" panose="020B0503020204020204" pitchFamily="34" charset="-122"/>
                <a:ea typeface="微软雅黑" panose="020B0503020204020204" pitchFamily="34" charset="-122"/>
              </a:rPr>
              <a:t>，以减少后期疾病发展</a:t>
            </a:r>
            <a:r>
              <a:rPr lang="zh-CN" altLang="en-US" sz="1600" noProof="0" dirty="0">
                <a:ln>
                  <a:noFill/>
                </a:ln>
                <a:effectLst/>
                <a:uLnTx/>
                <a:uFillTx/>
                <a:latin typeface="微软雅黑" panose="020B0503020204020204" pitchFamily="34" charset="-122"/>
                <a:ea typeface="微软雅黑" panose="020B0503020204020204" pitchFamily="34" charset="-122"/>
                <a:sym typeface="+mn-ea"/>
              </a:rPr>
              <a:t>导致的严重坏疽和截肢及复发率，</a:t>
            </a:r>
            <a:r>
              <a:rPr lang="zh-CN" altLang="en-US" sz="1600" b="1"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极大节省了后期治疗费用（</a:t>
            </a:r>
            <a:r>
              <a:rPr lang="en-US" altLang="zh-CN" sz="1600" b="1"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5</a:t>
            </a:r>
            <a:r>
              <a:rPr lang="zh-CN" altLang="en-US" sz="1600" b="1"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万元以上</a:t>
            </a:r>
            <a:r>
              <a:rPr lang="zh-CN" altLang="en-US" sz="1600" b="1" noProof="0" dirty="0" smtClean="0">
                <a:ln>
                  <a:noFill/>
                </a:ln>
                <a:solidFill>
                  <a:srgbClr val="C00000"/>
                </a:solidFill>
                <a:effectLst/>
                <a:uLnTx/>
                <a:uFillTx/>
                <a:latin typeface="微软雅黑" panose="020B0503020204020204" pitchFamily="34" charset="-122"/>
                <a:ea typeface="微软雅黑" panose="020B0503020204020204" pitchFamily="34" charset="-122"/>
                <a:sym typeface="+mn-ea"/>
              </a:rPr>
              <a:t>）。</a:t>
            </a:r>
            <a:endParaRPr lang="zh-CN" altLang="en-US" sz="1600" b="1" noProof="0" dirty="0">
              <a:ln>
                <a:noFill/>
              </a:ln>
              <a:solidFill>
                <a:srgbClr val="C0000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hink-cell data - do not delete" hidden="1">
            <a:extLst>
              <a:ext uri="{FF2B5EF4-FFF2-40B4-BE49-F238E27FC236}">
                <a16:creationId xmlns:a16="http://schemas.microsoft.com/office/drawing/2014/main" xmlns="" id="{F7478181-DDB0-9CB7-00FB-1EF3D715DFA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4" name="think-cell Slide" r:id="rId4" imgW="415" imgH="416" progId="TCLayout.ActiveDocument.1">
                  <p:embed/>
                </p:oleObj>
              </mc:Choice>
              <mc:Fallback>
                <p:oleObj name="think-cell Slid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6" name="圓角化對角線角落矩形 16">
            <a:extLst>
              <a:ext uri="{FF2B5EF4-FFF2-40B4-BE49-F238E27FC236}">
                <a16:creationId xmlns:a16="http://schemas.microsoft.com/office/drawing/2014/main" xmlns="" id="{5855FFC0-4389-B934-4CD3-20B7FA753A7E}"/>
              </a:ext>
            </a:extLst>
          </p:cNvPr>
          <p:cNvSpPr/>
          <p:nvPr/>
        </p:nvSpPr>
        <p:spPr>
          <a:xfrm>
            <a:off x="7400949" y="3202852"/>
            <a:ext cx="3080427" cy="762194"/>
          </a:xfrm>
          <a:prstGeom prst="round2DiagRect">
            <a:avLst>
              <a:gd name="adj1" fmla="val 49003"/>
              <a:gd name="adj2" fmla="val 0"/>
            </a:avLst>
          </a:prstGeom>
          <a:solidFill>
            <a:schemeClr val="accent4">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sz="3200" b="1">
              <a:latin typeface="Microsoft YaHei" panose="020B0503020204020204" pitchFamily="34" charset="-122"/>
              <a:ea typeface="Microsoft YaHei" panose="020B0503020204020204" pitchFamily="34" charset="-122"/>
            </a:endParaRPr>
          </a:p>
        </p:txBody>
      </p:sp>
      <p:sp>
        <p:nvSpPr>
          <p:cNvPr id="42" name="圓角化對角線角落矩形 16">
            <a:extLst>
              <a:ext uri="{FF2B5EF4-FFF2-40B4-BE49-F238E27FC236}">
                <a16:creationId xmlns:a16="http://schemas.microsoft.com/office/drawing/2014/main" xmlns="" id="{E6311005-0E98-FAE7-F2E4-8C004368057F}"/>
              </a:ext>
            </a:extLst>
          </p:cNvPr>
          <p:cNvSpPr/>
          <p:nvPr/>
        </p:nvSpPr>
        <p:spPr>
          <a:xfrm>
            <a:off x="7348389" y="1836969"/>
            <a:ext cx="3080427" cy="762194"/>
          </a:xfrm>
          <a:prstGeom prst="round2DiagRect">
            <a:avLst>
              <a:gd name="adj1" fmla="val 49003"/>
              <a:gd name="adj2" fmla="val 0"/>
            </a:avLst>
          </a:prstGeom>
          <a:solidFill>
            <a:schemeClr val="accent4">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sz="3200" b="1">
              <a:latin typeface="Microsoft YaHei" panose="020B0503020204020204" pitchFamily="34" charset="-122"/>
              <a:ea typeface="Microsoft YaHei" panose="020B0503020204020204" pitchFamily="34" charset="-122"/>
            </a:endParaRPr>
          </a:p>
        </p:txBody>
      </p:sp>
      <p:sp>
        <p:nvSpPr>
          <p:cNvPr id="38" name="圓角化對角線角落矩形 16">
            <a:extLst>
              <a:ext uri="{FF2B5EF4-FFF2-40B4-BE49-F238E27FC236}">
                <a16:creationId xmlns:a16="http://schemas.microsoft.com/office/drawing/2014/main" xmlns="" id="{4EB86484-F918-BC02-65E0-3DF1410448E3}"/>
              </a:ext>
            </a:extLst>
          </p:cNvPr>
          <p:cNvSpPr/>
          <p:nvPr/>
        </p:nvSpPr>
        <p:spPr>
          <a:xfrm>
            <a:off x="2970410" y="4810273"/>
            <a:ext cx="3080427" cy="762194"/>
          </a:xfrm>
          <a:prstGeom prst="round2DiagRect">
            <a:avLst>
              <a:gd name="adj1" fmla="val 49003"/>
              <a:gd name="adj2" fmla="val 0"/>
            </a:avLst>
          </a:prstGeom>
          <a:solidFill>
            <a:schemeClr val="accent4">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sz="3200" b="1">
              <a:latin typeface="Microsoft YaHei" panose="020B0503020204020204" pitchFamily="34" charset="-122"/>
              <a:ea typeface="Microsoft YaHei" panose="020B0503020204020204" pitchFamily="34" charset="-122"/>
            </a:endParaRPr>
          </a:p>
        </p:txBody>
      </p:sp>
      <p:sp>
        <p:nvSpPr>
          <p:cNvPr id="37" name="圓角化對角線角落矩形 16">
            <a:extLst>
              <a:ext uri="{FF2B5EF4-FFF2-40B4-BE49-F238E27FC236}">
                <a16:creationId xmlns:a16="http://schemas.microsoft.com/office/drawing/2014/main" xmlns="" id="{C70556B9-7A8E-1220-0D73-DA7001711D9B}"/>
              </a:ext>
            </a:extLst>
          </p:cNvPr>
          <p:cNvSpPr/>
          <p:nvPr/>
        </p:nvSpPr>
        <p:spPr>
          <a:xfrm>
            <a:off x="2965860" y="3278292"/>
            <a:ext cx="3080427" cy="762194"/>
          </a:xfrm>
          <a:prstGeom prst="round2DiagRect">
            <a:avLst>
              <a:gd name="adj1" fmla="val 49003"/>
              <a:gd name="adj2" fmla="val 0"/>
            </a:avLst>
          </a:prstGeom>
          <a:solidFill>
            <a:schemeClr val="accent4">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sz="3200" b="1">
              <a:latin typeface="Microsoft YaHei" panose="020B0503020204020204" pitchFamily="34" charset="-122"/>
              <a:ea typeface="Microsoft YaHei" panose="020B0503020204020204" pitchFamily="34" charset="-122"/>
            </a:endParaRPr>
          </a:p>
        </p:txBody>
      </p:sp>
      <p:sp>
        <p:nvSpPr>
          <p:cNvPr id="27" name="圓角化對角線角落矩形 16">
            <a:extLst>
              <a:ext uri="{FF2B5EF4-FFF2-40B4-BE49-F238E27FC236}">
                <a16:creationId xmlns:a16="http://schemas.microsoft.com/office/drawing/2014/main" xmlns="" id="{F3D59C64-E7D0-79BD-FB4A-F194DD3E50FD}"/>
              </a:ext>
            </a:extLst>
          </p:cNvPr>
          <p:cNvSpPr/>
          <p:nvPr/>
        </p:nvSpPr>
        <p:spPr>
          <a:xfrm>
            <a:off x="2981550" y="1896535"/>
            <a:ext cx="3080427" cy="762194"/>
          </a:xfrm>
          <a:prstGeom prst="round2DiagRect">
            <a:avLst>
              <a:gd name="adj1" fmla="val 49003"/>
              <a:gd name="adj2" fmla="val 0"/>
            </a:avLst>
          </a:prstGeom>
          <a:solidFill>
            <a:schemeClr val="accent4">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sz="3200" b="1">
              <a:latin typeface="Microsoft YaHei" panose="020B0503020204020204" pitchFamily="34" charset="-122"/>
              <a:ea typeface="Microsoft YaHei" panose="020B0503020204020204" pitchFamily="34" charset="-122"/>
            </a:endParaRPr>
          </a:p>
        </p:txBody>
      </p:sp>
      <p:sp>
        <p:nvSpPr>
          <p:cNvPr id="4" name="標題 1">
            <a:extLst>
              <a:ext uri="{FF2B5EF4-FFF2-40B4-BE49-F238E27FC236}">
                <a16:creationId xmlns:a16="http://schemas.microsoft.com/office/drawing/2014/main" xmlns="" id="{3BF126AE-75A9-521D-FACA-D589DB692127}"/>
              </a:ext>
            </a:extLst>
          </p:cNvPr>
          <p:cNvSpPr>
            <a:spLocks noGrp="1"/>
          </p:cNvSpPr>
          <p:nvPr>
            <p:ph type="title"/>
          </p:nvPr>
        </p:nvSpPr>
        <p:spPr>
          <a:xfrm>
            <a:off x="5497462" y="772133"/>
            <a:ext cx="1560771" cy="497848"/>
          </a:xfrm>
        </p:spPr>
        <p:txBody>
          <a:bodyPr vert="horz">
            <a:noAutofit/>
          </a:bodyPr>
          <a:lstStyle/>
          <a:p>
            <a:r>
              <a:rPr kumimoji="1" lang="zh-TW" altLang="en-US" sz="4000" u="sng" dirty="0">
                <a:solidFill>
                  <a:schemeClr val="tx1"/>
                </a:solidFill>
                <a:cs typeface="+mn-cs"/>
              </a:rPr>
              <a:t>目录</a:t>
            </a:r>
          </a:p>
        </p:txBody>
      </p:sp>
      <p:sp>
        <p:nvSpPr>
          <p:cNvPr id="8" name="文字方塊 7">
            <a:extLst>
              <a:ext uri="{FF2B5EF4-FFF2-40B4-BE49-F238E27FC236}">
                <a16:creationId xmlns:a16="http://schemas.microsoft.com/office/drawing/2014/main" xmlns="" id="{C5AAEA0E-E115-53B0-D547-84EC9B508871}"/>
              </a:ext>
            </a:extLst>
          </p:cNvPr>
          <p:cNvSpPr txBox="1"/>
          <p:nvPr/>
        </p:nvSpPr>
        <p:spPr>
          <a:xfrm>
            <a:off x="3339650" y="1974449"/>
            <a:ext cx="2639962" cy="553998"/>
          </a:xfrm>
          <a:prstGeom prst="rect">
            <a:avLst/>
          </a:prstGeom>
          <a:noFill/>
        </p:spPr>
        <p:txBody>
          <a:bodyPr wrap="square" rtlCol="0">
            <a:spAutoFit/>
          </a:bodyPr>
          <a:lstStyle/>
          <a:p>
            <a:r>
              <a:rPr kumimoji="1" lang="zh-CN" altLang="en-US" sz="3000" b="1" dirty="0">
                <a:latin typeface="Microsoft YaHei" panose="020B0503020204020204" pitchFamily="34" charset="-122"/>
                <a:ea typeface="Microsoft YaHei" panose="020B0503020204020204" pitchFamily="34" charset="-122"/>
              </a:rPr>
              <a:t>药品</a:t>
            </a:r>
            <a:r>
              <a:rPr kumimoji="1" lang="zh-TW" altLang="en-US" sz="3000" b="1" dirty="0">
                <a:latin typeface="Microsoft YaHei" panose="020B0503020204020204" pitchFamily="34" charset="-122"/>
                <a:ea typeface="Microsoft YaHei" panose="020B0503020204020204" pitchFamily="34" charset="-122"/>
              </a:rPr>
              <a:t>基本信息</a:t>
            </a:r>
          </a:p>
        </p:txBody>
      </p:sp>
      <p:sp>
        <p:nvSpPr>
          <p:cNvPr id="9" name="文字方塊 8">
            <a:extLst>
              <a:ext uri="{FF2B5EF4-FFF2-40B4-BE49-F238E27FC236}">
                <a16:creationId xmlns:a16="http://schemas.microsoft.com/office/drawing/2014/main" xmlns="" id="{7B6881E6-99AA-1FBE-432E-9CA541CA7223}"/>
              </a:ext>
            </a:extLst>
          </p:cNvPr>
          <p:cNvSpPr txBox="1"/>
          <p:nvPr/>
        </p:nvSpPr>
        <p:spPr>
          <a:xfrm>
            <a:off x="3844793" y="3341762"/>
            <a:ext cx="1536832" cy="553998"/>
          </a:xfrm>
          <a:prstGeom prst="rect">
            <a:avLst/>
          </a:prstGeom>
          <a:noFill/>
        </p:spPr>
        <p:txBody>
          <a:bodyPr wrap="square" rtlCol="0">
            <a:spAutoFit/>
          </a:bodyPr>
          <a:lstStyle/>
          <a:p>
            <a:r>
              <a:rPr kumimoji="1" lang="zh-TW" altLang="en-US" sz="3000" b="1" dirty="0">
                <a:latin typeface="Microsoft YaHei" panose="020B0503020204020204" pitchFamily="34" charset="-122"/>
                <a:ea typeface="Microsoft YaHei" panose="020B0503020204020204" pitchFamily="34" charset="-122"/>
              </a:rPr>
              <a:t>有效性</a:t>
            </a:r>
          </a:p>
        </p:txBody>
      </p:sp>
      <p:sp>
        <p:nvSpPr>
          <p:cNvPr id="10" name="文字方塊 9">
            <a:extLst>
              <a:ext uri="{FF2B5EF4-FFF2-40B4-BE49-F238E27FC236}">
                <a16:creationId xmlns:a16="http://schemas.microsoft.com/office/drawing/2014/main" xmlns="" id="{C451324D-E372-D0BD-A88E-003F12D7442D}"/>
              </a:ext>
            </a:extLst>
          </p:cNvPr>
          <p:cNvSpPr txBox="1"/>
          <p:nvPr/>
        </p:nvSpPr>
        <p:spPr>
          <a:xfrm>
            <a:off x="3844793" y="4890842"/>
            <a:ext cx="1741606" cy="553998"/>
          </a:xfrm>
          <a:prstGeom prst="rect">
            <a:avLst/>
          </a:prstGeom>
          <a:noFill/>
        </p:spPr>
        <p:txBody>
          <a:bodyPr wrap="square" rtlCol="0">
            <a:spAutoFit/>
          </a:bodyPr>
          <a:lstStyle/>
          <a:p>
            <a:r>
              <a:rPr kumimoji="1" lang="zh-TW" altLang="en-US" sz="3000" b="1" dirty="0">
                <a:latin typeface="Microsoft YaHei" panose="020B0503020204020204" pitchFamily="34" charset="-122"/>
                <a:ea typeface="Microsoft YaHei" panose="020B0503020204020204" pitchFamily="34" charset="-122"/>
              </a:rPr>
              <a:t>公平性</a:t>
            </a:r>
          </a:p>
        </p:txBody>
      </p:sp>
      <p:sp>
        <p:nvSpPr>
          <p:cNvPr id="11" name="文字方塊 10">
            <a:extLst>
              <a:ext uri="{FF2B5EF4-FFF2-40B4-BE49-F238E27FC236}">
                <a16:creationId xmlns:a16="http://schemas.microsoft.com/office/drawing/2014/main" xmlns="" id="{0EEA407F-9397-DA65-E3E7-035811393401}"/>
              </a:ext>
            </a:extLst>
          </p:cNvPr>
          <p:cNvSpPr txBox="1"/>
          <p:nvPr/>
        </p:nvSpPr>
        <p:spPr>
          <a:xfrm>
            <a:off x="8265328" y="1902525"/>
            <a:ext cx="1428842" cy="553998"/>
          </a:xfrm>
          <a:prstGeom prst="rect">
            <a:avLst/>
          </a:prstGeom>
          <a:noFill/>
        </p:spPr>
        <p:txBody>
          <a:bodyPr wrap="square" rtlCol="0">
            <a:spAutoFit/>
          </a:bodyPr>
          <a:lstStyle/>
          <a:p>
            <a:r>
              <a:rPr kumimoji="1" lang="zh-TW" altLang="en-US" sz="3000" b="1" dirty="0">
                <a:latin typeface="Microsoft YaHei" panose="020B0503020204020204" pitchFamily="34" charset="-122"/>
                <a:ea typeface="Microsoft YaHei" panose="020B0503020204020204" pitchFamily="34" charset="-122"/>
              </a:rPr>
              <a:t>安全性</a:t>
            </a:r>
          </a:p>
        </p:txBody>
      </p:sp>
      <p:sp>
        <p:nvSpPr>
          <p:cNvPr id="12" name="文字方塊 11">
            <a:extLst>
              <a:ext uri="{FF2B5EF4-FFF2-40B4-BE49-F238E27FC236}">
                <a16:creationId xmlns:a16="http://schemas.microsoft.com/office/drawing/2014/main" xmlns="" id="{EA8DD8D5-AD68-9E7E-5A8B-CECE5E524559}"/>
              </a:ext>
            </a:extLst>
          </p:cNvPr>
          <p:cNvSpPr txBox="1"/>
          <p:nvPr/>
        </p:nvSpPr>
        <p:spPr>
          <a:xfrm>
            <a:off x="8317319" y="3274770"/>
            <a:ext cx="1741606" cy="553998"/>
          </a:xfrm>
          <a:prstGeom prst="rect">
            <a:avLst/>
          </a:prstGeom>
          <a:noFill/>
        </p:spPr>
        <p:txBody>
          <a:bodyPr wrap="square" rtlCol="0">
            <a:spAutoFit/>
          </a:bodyPr>
          <a:lstStyle/>
          <a:p>
            <a:r>
              <a:rPr kumimoji="1" lang="zh-TW" altLang="en-US" sz="3000" b="1" dirty="0">
                <a:latin typeface="Microsoft YaHei" panose="020B0503020204020204" pitchFamily="34" charset="-122"/>
                <a:ea typeface="Microsoft YaHei" panose="020B0503020204020204" pitchFamily="34" charset="-122"/>
              </a:rPr>
              <a:t>创新性</a:t>
            </a:r>
          </a:p>
        </p:txBody>
      </p:sp>
      <p:grpSp>
        <p:nvGrpSpPr>
          <p:cNvPr id="28" name="Group 27">
            <a:extLst>
              <a:ext uri="{FF2B5EF4-FFF2-40B4-BE49-F238E27FC236}">
                <a16:creationId xmlns:a16="http://schemas.microsoft.com/office/drawing/2014/main" xmlns="" id="{314E9282-F69D-741F-4E1D-7C685E6D2B99}"/>
              </a:ext>
            </a:extLst>
          </p:cNvPr>
          <p:cNvGrpSpPr/>
          <p:nvPr/>
        </p:nvGrpSpPr>
        <p:grpSpPr>
          <a:xfrm>
            <a:off x="2106875" y="1996395"/>
            <a:ext cx="636629" cy="523220"/>
            <a:chOff x="2076539" y="1948427"/>
            <a:chExt cx="636629" cy="523220"/>
          </a:xfrm>
        </p:grpSpPr>
        <p:sp>
          <p:nvSpPr>
            <p:cNvPr id="2" name="等腰三角形 76">
              <a:extLst>
                <a:ext uri="{FF2B5EF4-FFF2-40B4-BE49-F238E27FC236}">
                  <a16:creationId xmlns:a16="http://schemas.microsoft.com/office/drawing/2014/main" xmlns="" id="{88B87179-3C63-55B6-2B86-9F297357DB43}"/>
                </a:ext>
              </a:extLst>
            </p:cNvPr>
            <p:cNvSpPr/>
            <p:nvPr/>
          </p:nvSpPr>
          <p:spPr>
            <a:xfrm rot="6271357" flipV="1">
              <a:off x="2408563" y="2048807"/>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4">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chemeClr val="accent1">
                    <a:lumMod val="75000"/>
                  </a:schemeClr>
                </a:solidFill>
                <a:effectLst/>
                <a:uLnTx/>
                <a:uFillTx/>
                <a:latin typeface="Microsoft YaHei" panose="020B0503020204020204" pitchFamily="34" charset="-122"/>
                <a:ea typeface="Microsoft YaHei" panose="020B0503020204020204" pitchFamily="34" charset="-122"/>
              </a:endParaRPr>
            </a:p>
          </p:txBody>
        </p:sp>
        <p:sp>
          <p:nvSpPr>
            <p:cNvPr id="3" name="文本框 20">
              <a:extLst>
                <a:ext uri="{FF2B5EF4-FFF2-40B4-BE49-F238E27FC236}">
                  <a16:creationId xmlns:a16="http://schemas.microsoft.com/office/drawing/2014/main" xmlns="" id="{A99DB20D-6539-FF89-F8BB-28C93D9A25DD}"/>
                </a:ext>
              </a:extLst>
            </p:cNvPr>
            <p:cNvSpPr txBox="1"/>
            <p:nvPr/>
          </p:nvSpPr>
          <p:spPr>
            <a:xfrm>
              <a:off x="2076539" y="1948427"/>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dirty="0">
                  <a:ln>
                    <a:solidFill>
                      <a:prstClr val="white"/>
                    </a:solidFill>
                  </a:ln>
                  <a:solidFill>
                    <a:srgbClr val="C00000"/>
                  </a:solidFill>
                  <a:effectLst/>
                  <a:uLnTx/>
                  <a:uFillTx/>
                  <a:latin typeface="Microsoft YaHei" panose="020B0503020204020204" pitchFamily="34" charset="-122"/>
                  <a:ea typeface="Microsoft YaHei" panose="020B0503020204020204" pitchFamily="34" charset="-122"/>
                </a:rPr>
                <a:t>01</a:t>
              </a:r>
              <a:endParaRPr kumimoji="0" lang="zh-CN" altLang="en-US" sz="2800" b="1" i="1" u="none" strike="noStrike" kern="1200" cap="none" spc="0" normalizeH="0" baseline="0" noProof="0" dirty="0">
                <a:ln>
                  <a:solidFill>
                    <a:prstClr val="white"/>
                  </a:solidFill>
                </a:ln>
                <a:solidFill>
                  <a:srgbClr val="C00000"/>
                </a:solidFill>
                <a:effectLst/>
                <a:uLnTx/>
                <a:uFillTx/>
                <a:latin typeface="Microsoft YaHei" panose="020B0503020204020204" pitchFamily="34" charset="-122"/>
                <a:ea typeface="Microsoft YaHei" panose="020B0503020204020204" pitchFamily="34" charset="-122"/>
              </a:endParaRPr>
            </a:p>
          </p:txBody>
        </p:sp>
      </p:grpSp>
      <p:grpSp>
        <p:nvGrpSpPr>
          <p:cNvPr id="30" name="Group 29">
            <a:extLst>
              <a:ext uri="{FF2B5EF4-FFF2-40B4-BE49-F238E27FC236}">
                <a16:creationId xmlns:a16="http://schemas.microsoft.com/office/drawing/2014/main" xmlns="" id="{97B3C6B6-C3D8-30CB-07A9-22F216B51DB7}"/>
              </a:ext>
            </a:extLst>
          </p:cNvPr>
          <p:cNvGrpSpPr/>
          <p:nvPr/>
        </p:nvGrpSpPr>
        <p:grpSpPr>
          <a:xfrm>
            <a:off x="2053813" y="3437219"/>
            <a:ext cx="694457" cy="523220"/>
            <a:chOff x="2018711" y="1940584"/>
            <a:chExt cx="694457" cy="523220"/>
          </a:xfrm>
        </p:grpSpPr>
        <p:sp>
          <p:nvSpPr>
            <p:cNvPr id="31" name="等腰三角形 76">
              <a:extLst>
                <a:ext uri="{FF2B5EF4-FFF2-40B4-BE49-F238E27FC236}">
                  <a16:creationId xmlns:a16="http://schemas.microsoft.com/office/drawing/2014/main" xmlns="" id="{3DD3993F-C6A1-1098-5B03-7BB9EE0A7A30}"/>
                </a:ext>
              </a:extLst>
            </p:cNvPr>
            <p:cNvSpPr/>
            <p:nvPr/>
          </p:nvSpPr>
          <p:spPr>
            <a:xfrm rot="6271357" flipV="1">
              <a:off x="2408563" y="2048807"/>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4">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chemeClr val="accent1">
                    <a:lumMod val="75000"/>
                  </a:schemeClr>
                </a:solidFill>
                <a:effectLst/>
                <a:uLnTx/>
                <a:uFillTx/>
                <a:latin typeface="Microsoft YaHei" panose="020B0503020204020204" pitchFamily="34" charset="-122"/>
                <a:ea typeface="Microsoft YaHei" panose="020B0503020204020204" pitchFamily="34" charset="-122"/>
              </a:endParaRPr>
            </a:p>
          </p:txBody>
        </p:sp>
        <p:sp>
          <p:nvSpPr>
            <p:cNvPr id="32" name="文本框 20">
              <a:extLst>
                <a:ext uri="{FF2B5EF4-FFF2-40B4-BE49-F238E27FC236}">
                  <a16:creationId xmlns:a16="http://schemas.microsoft.com/office/drawing/2014/main" xmlns="" id="{ABC7FE50-1DF3-ECED-7BB6-67A8E00E0757}"/>
                </a:ext>
              </a:extLst>
            </p:cNvPr>
            <p:cNvSpPr txBox="1"/>
            <p:nvPr/>
          </p:nvSpPr>
          <p:spPr>
            <a:xfrm>
              <a:off x="2018711" y="1940584"/>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dirty="0">
                  <a:ln>
                    <a:solidFill>
                      <a:prstClr val="white"/>
                    </a:solidFill>
                  </a:ln>
                  <a:solidFill>
                    <a:srgbClr val="C00000"/>
                  </a:solidFill>
                  <a:effectLst/>
                  <a:uLnTx/>
                  <a:uFillTx/>
                  <a:latin typeface="Microsoft YaHei" panose="020B0503020204020204" pitchFamily="34" charset="-122"/>
                  <a:ea typeface="Microsoft YaHei" panose="020B0503020204020204" pitchFamily="34" charset="-122"/>
                </a:rPr>
                <a:t>03</a:t>
              </a:r>
              <a:endParaRPr kumimoji="0" lang="zh-CN" altLang="en-US" sz="2800" b="1" i="1" u="none" strike="noStrike" kern="1200" cap="none" spc="0" normalizeH="0" baseline="0" noProof="0" dirty="0">
                <a:ln>
                  <a:solidFill>
                    <a:prstClr val="white"/>
                  </a:solidFill>
                </a:ln>
                <a:solidFill>
                  <a:srgbClr val="C00000"/>
                </a:solidFill>
                <a:effectLst/>
                <a:uLnTx/>
                <a:uFillTx/>
                <a:latin typeface="Microsoft YaHei" panose="020B0503020204020204" pitchFamily="34" charset="-122"/>
                <a:ea typeface="Microsoft YaHei" panose="020B0503020204020204" pitchFamily="34" charset="-122"/>
              </a:endParaRPr>
            </a:p>
          </p:txBody>
        </p:sp>
      </p:grpSp>
      <p:grpSp>
        <p:nvGrpSpPr>
          <p:cNvPr id="34" name="Group 33">
            <a:extLst>
              <a:ext uri="{FF2B5EF4-FFF2-40B4-BE49-F238E27FC236}">
                <a16:creationId xmlns:a16="http://schemas.microsoft.com/office/drawing/2014/main" xmlns="" id="{A24ABAA2-3963-7F7E-407C-E2C36E8D34CD}"/>
              </a:ext>
            </a:extLst>
          </p:cNvPr>
          <p:cNvGrpSpPr/>
          <p:nvPr/>
        </p:nvGrpSpPr>
        <p:grpSpPr>
          <a:xfrm>
            <a:off x="2019562" y="4936997"/>
            <a:ext cx="764479" cy="523220"/>
            <a:chOff x="1948689" y="1938089"/>
            <a:chExt cx="764479" cy="523220"/>
          </a:xfrm>
        </p:grpSpPr>
        <p:sp>
          <p:nvSpPr>
            <p:cNvPr id="35" name="等腰三角形 76">
              <a:extLst>
                <a:ext uri="{FF2B5EF4-FFF2-40B4-BE49-F238E27FC236}">
                  <a16:creationId xmlns:a16="http://schemas.microsoft.com/office/drawing/2014/main" xmlns="" id="{3DCC25B6-8775-849B-F149-474B3D3090E0}"/>
                </a:ext>
              </a:extLst>
            </p:cNvPr>
            <p:cNvSpPr/>
            <p:nvPr/>
          </p:nvSpPr>
          <p:spPr>
            <a:xfrm rot="6271357" flipV="1">
              <a:off x="2408563" y="2048807"/>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4">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chemeClr val="accent1">
                    <a:lumMod val="75000"/>
                  </a:schemeClr>
                </a:solidFill>
                <a:effectLst/>
                <a:uLnTx/>
                <a:uFillTx/>
                <a:latin typeface="Microsoft YaHei" panose="020B0503020204020204" pitchFamily="34" charset="-122"/>
                <a:ea typeface="Microsoft YaHei" panose="020B0503020204020204" pitchFamily="34" charset="-122"/>
              </a:endParaRPr>
            </a:p>
          </p:txBody>
        </p:sp>
        <p:sp>
          <p:nvSpPr>
            <p:cNvPr id="36" name="文本框 20">
              <a:extLst>
                <a:ext uri="{FF2B5EF4-FFF2-40B4-BE49-F238E27FC236}">
                  <a16:creationId xmlns:a16="http://schemas.microsoft.com/office/drawing/2014/main" xmlns="" id="{ACE08906-6E7E-90E0-6351-8A9D2DF2ABDA}"/>
                </a:ext>
              </a:extLst>
            </p:cNvPr>
            <p:cNvSpPr txBox="1"/>
            <p:nvPr/>
          </p:nvSpPr>
          <p:spPr>
            <a:xfrm>
              <a:off x="1948689" y="1938089"/>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dirty="0">
                  <a:ln>
                    <a:solidFill>
                      <a:prstClr val="white"/>
                    </a:solidFill>
                  </a:ln>
                  <a:solidFill>
                    <a:srgbClr val="C00000"/>
                  </a:solidFill>
                  <a:effectLst/>
                  <a:uLnTx/>
                  <a:uFillTx/>
                  <a:latin typeface="Microsoft YaHei" panose="020B0503020204020204" pitchFamily="34" charset="-122"/>
                  <a:ea typeface="Microsoft YaHei" panose="020B0503020204020204" pitchFamily="34" charset="-122"/>
                </a:rPr>
                <a:t>05</a:t>
              </a:r>
              <a:endParaRPr kumimoji="0" lang="zh-CN" altLang="en-US" sz="2800" b="1" i="1" u="none" strike="noStrike" kern="1200" cap="none" spc="0" normalizeH="0" baseline="0" noProof="0" dirty="0">
                <a:ln>
                  <a:solidFill>
                    <a:prstClr val="white"/>
                  </a:solidFill>
                </a:ln>
                <a:solidFill>
                  <a:srgbClr val="C00000"/>
                </a:solidFill>
                <a:effectLst/>
                <a:uLnTx/>
                <a:uFillTx/>
                <a:latin typeface="Microsoft YaHei" panose="020B0503020204020204" pitchFamily="34" charset="-122"/>
                <a:ea typeface="Microsoft YaHei" panose="020B0503020204020204" pitchFamily="34" charset="-122"/>
              </a:endParaRPr>
            </a:p>
          </p:txBody>
        </p:sp>
      </p:grpSp>
      <p:grpSp>
        <p:nvGrpSpPr>
          <p:cNvPr id="39" name="Group 38">
            <a:extLst>
              <a:ext uri="{FF2B5EF4-FFF2-40B4-BE49-F238E27FC236}">
                <a16:creationId xmlns:a16="http://schemas.microsoft.com/office/drawing/2014/main" xmlns="" id="{A615A64F-1977-72AB-920E-688EE02332F3}"/>
              </a:ext>
            </a:extLst>
          </p:cNvPr>
          <p:cNvGrpSpPr/>
          <p:nvPr/>
        </p:nvGrpSpPr>
        <p:grpSpPr>
          <a:xfrm>
            <a:off x="6486751" y="2052324"/>
            <a:ext cx="689837" cy="523220"/>
            <a:chOff x="2023331" y="1930852"/>
            <a:chExt cx="689837" cy="523220"/>
          </a:xfrm>
        </p:grpSpPr>
        <p:sp>
          <p:nvSpPr>
            <p:cNvPr id="40" name="等腰三角形 76">
              <a:extLst>
                <a:ext uri="{FF2B5EF4-FFF2-40B4-BE49-F238E27FC236}">
                  <a16:creationId xmlns:a16="http://schemas.microsoft.com/office/drawing/2014/main" xmlns="" id="{139E28A2-612C-E334-9D29-B9C3F528A793}"/>
                </a:ext>
              </a:extLst>
            </p:cNvPr>
            <p:cNvSpPr/>
            <p:nvPr/>
          </p:nvSpPr>
          <p:spPr>
            <a:xfrm rot="6271357" flipV="1">
              <a:off x="2408563" y="2048807"/>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4">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chemeClr val="accent1">
                    <a:lumMod val="75000"/>
                  </a:schemeClr>
                </a:solidFill>
                <a:effectLst/>
                <a:uLnTx/>
                <a:uFillTx/>
                <a:latin typeface="Microsoft YaHei" panose="020B0503020204020204" pitchFamily="34" charset="-122"/>
                <a:ea typeface="Microsoft YaHei" panose="020B0503020204020204" pitchFamily="34" charset="-122"/>
              </a:endParaRPr>
            </a:p>
          </p:txBody>
        </p:sp>
        <p:sp>
          <p:nvSpPr>
            <p:cNvPr id="41" name="文本框 20">
              <a:extLst>
                <a:ext uri="{FF2B5EF4-FFF2-40B4-BE49-F238E27FC236}">
                  <a16:creationId xmlns:a16="http://schemas.microsoft.com/office/drawing/2014/main" xmlns="" id="{707D9CB7-DA29-BD0A-45D0-DE4CCD7E869E}"/>
                </a:ext>
              </a:extLst>
            </p:cNvPr>
            <p:cNvSpPr txBox="1"/>
            <p:nvPr/>
          </p:nvSpPr>
          <p:spPr>
            <a:xfrm>
              <a:off x="2023331" y="1930852"/>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dirty="0">
                  <a:ln>
                    <a:solidFill>
                      <a:prstClr val="white"/>
                    </a:solidFill>
                  </a:ln>
                  <a:solidFill>
                    <a:srgbClr val="C00000"/>
                  </a:solidFill>
                  <a:effectLst/>
                  <a:uLnTx/>
                  <a:uFillTx/>
                  <a:latin typeface="Microsoft YaHei" panose="020B0503020204020204" pitchFamily="34" charset="-122"/>
                  <a:ea typeface="Microsoft YaHei" panose="020B0503020204020204" pitchFamily="34" charset="-122"/>
                </a:rPr>
                <a:t>02</a:t>
              </a:r>
              <a:endParaRPr kumimoji="0" lang="zh-CN" altLang="en-US" sz="2800" b="1" i="1" u="none" strike="noStrike" kern="1200" cap="none" spc="0" normalizeH="0" baseline="0" noProof="0" dirty="0">
                <a:ln>
                  <a:solidFill>
                    <a:prstClr val="white"/>
                  </a:solidFill>
                </a:ln>
                <a:solidFill>
                  <a:srgbClr val="C00000"/>
                </a:solidFill>
                <a:effectLst/>
                <a:uLnTx/>
                <a:uFillTx/>
                <a:latin typeface="Microsoft YaHei" panose="020B0503020204020204" pitchFamily="34" charset="-122"/>
                <a:ea typeface="Microsoft YaHei" panose="020B0503020204020204" pitchFamily="34" charset="-122"/>
              </a:endParaRPr>
            </a:p>
          </p:txBody>
        </p:sp>
      </p:grpSp>
      <p:grpSp>
        <p:nvGrpSpPr>
          <p:cNvPr id="43" name="Group 42">
            <a:extLst>
              <a:ext uri="{FF2B5EF4-FFF2-40B4-BE49-F238E27FC236}">
                <a16:creationId xmlns:a16="http://schemas.microsoft.com/office/drawing/2014/main" xmlns="" id="{F77279E8-9E4E-6519-80B3-4D2FDB471E86}"/>
              </a:ext>
            </a:extLst>
          </p:cNvPr>
          <p:cNvGrpSpPr/>
          <p:nvPr/>
        </p:nvGrpSpPr>
        <p:grpSpPr>
          <a:xfrm>
            <a:off x="6394092" y="3415874"/>
            <a:ext cx="712558" cy="523220"/>
            <a:chOff x="2000610" y="1955671"/>
            <a:chExt cx="712558" cy="523220"/>
          </a:xfrm>
        </p:grpSpPr>
        <p:sp>
          <p:nvSpPr>
            <p:cNvPr id="44" name="等腰三角形 76">
              <a:extLst>
                <a:ext uri="{FF2B5EF4-FFF2-40B4-BE49-F238E27FC236}">
                  <a16:creationId xmlns:a16="http://schemas.microsoft.com/office/drawing/2014/main" xmlns="" id="{E1A4C9E2-B89E-DC2B-E476-682E0CD787D9}"/>
                </a:ext>
              </a:extLst>
            </p:cNvPr>
            <p:cNvSpPr/>
            <p:nvPr/>
          </p:nvSpPr>
          <p:spPr>
            <a:xfrm rot="6271357" flipV="1">
              <a:off x="2408563" y="2048807"/>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4">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chemeClr val="accent1">
                    <a:lumMod val="75000"/>
                  </a:schemeClr>
                </a:solidFill>
                <a:effectLst/>
                <a:uLnTx/>
                <a:uFillTx/>
                <a:latin typeface="Microsoft YaHei" panose="020B0503020204020204" pitchFamily="34" charset="-122"/>
                <a:ea typeface="Microsoft YaHei" panose="020B0503020204020204" pitchFamily="34" charset="-122"/>
              </a:endParaRPr>
            </a:p>
          </p:txBody>
        </p:sp>
        <p:sp>
          <p:nvSpPr>
            <p:cNvPr id="45" name="文本框 20">
              <a:extLst>
                <a:ext uri="{FF2B5EF4-FFF2-40B4-BE49-F238E27FC236}">
                  <a16:creationId xmlns:a16="http://schemas.microsoft.com/office/drawing/2014/main" xmlns="" id="{6CF7007F-90BF-AA16-5FF1-0C5B1944DB6A}"/>
                </a:ext>
              </a:extLst>
            </p:cNvPr>
            <p:cNvSpPr txBox="1"/>
            <p:nvPr/>
          </p:nvSpPr>
          <p:spPr>
            <a:xfrm>
              <a:off x="2000610" y="1955671"/>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dirty="0">
                  <a:ln>
                    <a:solidFill>
                      <a:prstClr val="white"/>
                    </a:solidFill>
                  </a:ln>
                  <a:solidFill>
                    <a:srgbClr val="C00000"/>
                  </a:solidFill>
                  <a:effectLst/>
                  <a:uLnTx/>
                  <a:uFillTx/>
                  <a:latin typeface="Microsoft YaHei" panose="020B0503020204020204" pitchFamily="34" charset="-122"/>
                  <a:ea typeface="Microsoft YaHei" panose="020B0503020204020204" pitchFamily="34" charset="-122"/>
                </a:rPr>
                <a:t>04</a:t>
              </a:r>
              <a:endParaRPr kumimoji="0" lang="zh-CN" altLang="en-US" sz="2800" b="1" i="1" u="none" strike="noStrike" kern="1200" cap="none" spc="0" normalizeH="0" baseline="0" noProof="0" dirty="0">
                <a:ln>
                  <a:solidFill>
                    <a:prstClr val="white"/>
                  </a:solidFill>
                </a:ln>
                <a:solidFill>
                  <a:srgbClr val="C00000"/>
                </a:solidFill>
                <a:effectLst/>
                <a:uLnTx/>
                <a:uFillTx/>
                <a:latin typeface="Microsoft YaHei" panose="020B0503020204020204" pitchFamily="34" charset="-122"/>
                <a:ea typeface="Microsoft YaHei" panose="020B0503020204020204" pitchFamily="34" charset="-122"/>
              </a:endParaRPr>
            </a:p>
          </p:txBody>
        </p:sp>
      </p:grpSp>
      <p:pic>
        <p:nvPicPr>
          <p:cNvPr id="7" name="圖片 6">
            <a:extLst>
              <a:ext uri="{FF2B5EF4-FFF2-40B4-BE49-F238E27FC236}">
                <a16:creationId xmlns:a16="http://schemas.microsoft.com/office/drawing/2014/main" xmlns="" id="{BAF854D7-A83B-1DFE-732C-54B30C5E8046}"/>
              </a:ext>
            </a:extLst>
          </p:cNvPr>
          <p:cNvPicPr>
            <a:picLocks noChangeAspect="1"/>
          </p:cNvPicPr>
          <p:nvPr/>
        </p:nvPicPr>
        <p:blipFill>
          <a:blip r:embed="rId6"/>
          <a:stretch>
            <a:fillRect/>
          </a:stretch>
        </p:blipFill>
        <p:spPr>
          <a:xfrm>
            <a:off x="6800298" y="4195956"/>
            <a:ext cx="3628518" cy="1989191"/>
          </a:xfrm>
          <a:prstGeom prst="rect">
            <a:avLst/>
          </a:prstGeom>
        </p:spPr>
      </p:pic>
    </p:spTree>
    <p:extLst>
      <p:ext uri="{BB962C8B-B14F-4D97-AF65-F5344CB8AC3E}">
        <p14:creationId xmlns:p14="http://schemas.microsoft.com/office/powerpoint/2010/main" val="272814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8" name="think-cell 幻灯片" r:id="rId10" imgW="5715" imgH="5715" progId="TCLayout.ActiveDocument.1">
                  <p:embed/>
                </p:oleObj>
              </mc:Choice>
              <mc:Fallback>
                <p:oleObj name="think-cell 幻灯片" r:id="rId10" imgW="5715" imgH="5715" progId="TCLayout.ActiveDocument.1">
                  <p:embed/>
                  <p:pic>
                    <p:nvPicPr>
                      <p:cNvPr id="4" name="think-cell data - do not delete"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標題 1"/>
          <p:cNvSpPr>
            <a:spLocks noGrp="1"/>
          </p:cNvSpPr>
          <p:nvPr>
            <p:ph type="title"/>
          </p:nvPr>
        </p:nvSpPr>
        <p:spPr>
          <a:xfrm>
            <a:off x="428263" y="445248"/>
            <a:ext cx="11763738" cy="682873"/>
          </a:xfrm>
        </p:spPr>
        <p:txBody>
          <a:bodyPr vert="horz">
            <a:noAutofit/>
          </a:bodyPr>
          <a:lstStyle/>
          <a:p>
            <a:pPr lvl="0">
              <a:lnSpc>
                <a:spcPct val="100000"/>
              </a:lnSpc>
              <a:spcBef>
                <a:spcPts val="0"/>
              </a:spcBef>
              <a:defRPr/>
            </a:pPr>
            <a:r>
              <a:rPr kumimoji="1" lang="zh-CN" altLang="en-US" sz="2400" dirty="0">
                <a:solidFill>
                  <a:srgbClr val="C00000"/>
                </a:solidFill>
              </a:rPr>
              <a:t>本品为第一个天然药物</a:t>
            </a:r>
            <a:r>
              <a:rPr kumimoji="1" lang="en-US" altLang="zh-CN" sz="2400" dirty="0">
                <a:solidFill>
                  <a:srgbClr val="C00000"/>
                </a:solidFill>
              </a:rPr>
              <a:t>1.1</a:t>
            </a:r>
            <a:r>
              <a:rPr kumimoji="1" lang="zh-CN" altLang="en-US" sz="2400" dirty="0">
                <a:solidFill>
                  <a:srgbClr val="C00000"/>
                </a:solidFill>
              </a:rPr>
              <a:t>类新药，非中成药，目录内无可比对药品，可弥补目录空</a:t>
            </a:r>
            <a:r>
              <a:rPr kumimoji="1" lang="zh-TW" altLang="en-US" sz="2400" dirty="0">
                <a:solidFill>
                  <a:srgbClr val="C00000"/>
                </a:solidFill>
              </a:rPr>
              <a:t>白</a:t>
            </a:r>
            <a:endParaRPr kumimoji="1" lang="en-US" altLang="zh-TW" sz="2400" dirty="0">
              <a:solidFill>
                <a:srgbClr val="C00000"/>
              </a:solidFill>
            </a:endParaRPr>
          </a:p>
        </p:txBody>
      </p:sp>
      <p:sp>
        <p:nvSpPr>
          <p:cNvPr id="3" name="Rectangle: Rounded Corners 156"/>
          <p:cNvSpPr/>
          <p:nvPr/>
        </p:nvSpPr>
        <p:spPr>
          <a:xfrm>
            <a:off x="4155311" y="1082797"/>
            <a:ext cx="7708360" cy="625015"/>
          </a:xfrm>
          <a:prstGeom prst="roundRect">
            <a:avLst>
              <a:gd name="adj" fmla="val 50000"/>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b"/>
          <a:lstStyle/>
          <a:p>
            <a:pPr lvl="0" algn="ctr">
              <a:lnSpc>
                <a:spcPct val="150000"/>
              </a:lnSpc>
              <a:defRPr/>
            </a:pPr>
            <a:r>
              <a:rPr lang="zh-CN" altLang="en-US" sz="2200" b="1" dirty="0">
                <a:solidFill>
                  <a:srgbClr val="C00000"/>
                </a:solidFill>
                <a:latin typeface="Microsoft YaHei" panose="020B0503020204020204" pitchFamily="34" charset="-122"/>
                <a:ea typeface="Microsoft YaHei" panose="020B0503020204020204" pitchFamily="34" charset="-122"/>
              </a:rPr>
              <a:t>参照</a:t>
            </a:r>
            <a:r>
              <a:rPr kumimoji="1" lang="zh-CN" altLang="en-US" sz="2200" b="1" dirty="0">
                <a:solidFill>
                  <a:srgbClr val="C00000"/>
                </a:solidFill>
                <a:latin typeface="Microsoft YaHei" panose="020B0503020204020204" pitchFamily="34" charset="-122"/>
                <a:ea typeface="Microsoft YaHei" panose="020B0503020204020204" pitchFamily="34" charset="-122"/>
              </a:rPr>
              <a:t>药</a:t>
            </a:r>
            <a:r>
              <a:rPr lang="zh-CN" altLang="en-US" sz="2200" b="1" dirty="0">
                <a:solidFill>
                  <a:srgbClr val="C00000"/>
                </a:solidFill>
                <a:latin typeface="Microsoft YaHei" panose="020B0503020204020204" pitchFamily="34" charset="-122"/>
                <a:ea typeface="Microsoft YaHei" panose="020B0503020204020204" pitchFamily="34" charset="-122"/>
              </a:rPr>
              <a:t>品建议：</a:t>
            </a:r>
            <a:r>
              <a:rPr kumimoji="1"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核准适应症</a:t>
            </a:r>
            <a:r>
              <a:rPr kumimoji="1" lang="zh-TW"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项下</a:t>
            </a:r>
            <a:r>
              <a:rPr kumimoji="1"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a:t>
            </a:r>
            <a:r>
              <a:rPr kumimoji="1" lang="zh-TW" altLang="en-US" sz="2200" b="1" i="0"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无参照药品</a:t>
            </a:r>
            <a:endParaRPr kumimoji="1" lang="en-US" altLang="zh-TW" sz="2200" b="1" i="0"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endParaRPr>
          </a:p>
        </p:txBody>
      </p:sp>
      <p:sp>
        <p:nvSpPr>
          <p:cNvPr id="17" name="object 25"/>
          <p:cNvSpPr txBox="1"/>
          <p:nvPr/>
        </p:nvSpPr>
        <p:spPr>
          <a:xfrm>
            <a:off x="3927755" y="2975095"/>
            <a:ext cx="8138229" cy="3712809"/>
          </a:xfrm>
          <a:prstGeom prst="rect">
            <a:avLst/>
          </a:prstGeom>
          <a:noFill/>
        </p:spPr>
        <p:txBody>
          <a:bodyPr vert="horz" wrap="square" lIns="182880" tIns="0" rIns="182880" bIns="0" rtlCol="0" anchor="ctr">
            <a:noAutofit/>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q"/>
              <a:defRPr/>
            </a:pPr>
            <a:endParaRPr kumimoji="0" lang="en-US" altLang="zh-CN" sz="1400" b="1" i="0" u="none" strike="noStrike" kern="1200" cap="none" spc="0" normalizeH="0" baseline="0" noProof="0" dirty="0">
              <a:ln>
                <a:noFill/>
              </a:ln>
              <a:solidFill>
                <a:srgbClr val="2B3A42"/>
              </a:solidFill>
              <a:effectLst/>
              <a:uLnTx/>
              <a:uFillTx/>
              <a:latin typeface="Microsoft YaHei" panose="020B0503020204020204" pitchFamily="34" charset="-122"/>
              <a:ea typeface="Microsoft YaHei" panose="020B0503020204020204" pitchFamily="34" charset="-122"/>
            </a:endParaRPr>
          </a:p>
        </p:txBody>
      </p:sp>
      <p:sp>
        <p:nvSpPr>
          <p:cNvPr id="36" name="TextBox 35"/>
          <p:cNvSpPr txBox="1"/>
          <p:nvPr/>
        </p:nvSpPr>
        <p:spPr>
          <a:xfrm>
            <a:off x="3836887" y="2143112"/>
            <a:ext cx="8229097" cy="4534535"/>
          </a:xfrm>
          <a:prstGeom prst="rect">
            <a:avLst/>
          </a:prstGeom>
          <a:noFill/>
        </p:spPr>
        <p:txBody>
          <a:bodyPr wrap="square">
            <a:spAutoFit/>
          </a:bodyPr>
          <a:lstStyle/>
          <a:p>
            <a:pPr marL="628650" lvl="2" indent="-271780">
              <a:lnSpc>
                <a:spcPct val="150000"/>
              </a:lnSpc>
              <a:buClr>
                <a:prstClr val="black"/>
              </a:buClr>
              <a:buFontTx/>
              <a:buAutoNum type="arabicPeriod"/>
              <a:defRPr/>
            </a:pPr>
            <a:r>
              <a:rPr kumimoji="1" lang="zh-TW" altLang="en-US" sz="1750" dirty="0">
                <a:latin typeface="Microsoft YaHei" panose="020B0503020204020204" pitchFamily="34" charset="-122"/>
                <a:ea typeface="Microsoft YaHei" panose="020B0503020204020204" pitchFamily="34" charset="-122"/>
                <a:cs typeface="Calibri" panose="020F0502020204030204"/>
              </a:rPr>
              <a:t>根据</a:t>
            </a:r>
            <a:r>
              <a:rPr kumimoji="1" lang="en-US" altLang="zh-TW" sz="1750" dirty="0">
                <a:latin typeface="Microsoft YaHei" panose="020B0503020204020204" pitchFamily="34" charset="-122"/>
                <a:ea typeface="Microsoft YaHei" panose="020B0503020204020204" pitchFamily="34" charset="-122"/>
                <a:cs typeface="Calibri" panose="020F0502020204030204"/>
              </a:rPr>
              <a:t>CDE</a:t>
            </a:r>
            <a:r>
              <a:rPr kumimoji="1" lang="zh-TW" altLang="en-US" sz="1750" dirty="0">
                <a:latin typeface="Microsoft YaHei" panose="020B0503020204020204" pitchFamily="34" charset="-122"/>
                <a:ea typeface="Microsoft YaHei" panose="020B0503020204020204" pitchFamily="34" charset="-122"/>
                <a:cs typeface="Calibri" panose="020F0502020204030204"/>
              </a:rPr>
              <a:t>于</a:t>
            </a:r>
            <a:r>
              <a:rPr kumimoji="1" lang="en-US" altLang="zh-TW" sz="1750" dirty="0">
                <a:latin typeface="Microsoft YaHei" panose="020B0503020204020204" pitchFamily="34" charset="-122"/>
                <a:ea typeface="Microsoft YaHei" panose="020B0503020204020204" pitchFamily="34" charset="-122"/>
                <a:cs typeface="Calibri" panose="020F0502020204030204"/>
              </a:rPr>
              <a:t>2019</a:t>
            </a:r>
            <a:r>
              <a:rPr kumimoji="1" lang="zh-TW" altLang="en-US" sz="1750" dirty="0">
                <a:latin typeface="Microsoft YaHei" panose="020B0503020204020204" pitchFamily="34" charset="-122"/>
                <a:ea typeface="Microsoft YaHei" panose="020B0503020204020204" pitchFamily="34" charset="-122"/>
                <a:cs typeface="Calibri" panose="020F0502020204030204"/>
              </a:rPr>
              <a:t>年颁布</a:t>
            </a:r>
            <a:r>
              <a:rPr kumimoji="1" lang="en-US" altLang="zh-TW" sz="1750" b="1" dirty="0">
                <a:latin typeface="Microsoft YaHei" panose="020B0503020204020204" pitchFamily="34" charset="-122"/>
                <a:ea typeface="Microsoft YaHei" panose="020B0503020204020204" pitchFamily="34" charset="-122"/>
                <a:cs typeface="Calibri" panose="020F0502020204030204"/>
              </a:rPr>
              <a:t>《</a:t>
            </a:r>
            <a:r>
              <a:rPr kumimoji="1" lang="zh-TW" altLang="en-US" sz="1750" u="sng" dirty="0">
                <a:solidFill>
                  <a:srgbClr val="C00000"/>
                </a:solidFill>
                <a:latin typeface="Microsoft YaHei" panose="020B0503020204020204" pitchFamily="34" charset="-122"/>
                <a:ea typeface="Microsoft YaHei" panose="020B0503020204020204" pitchFamily="34" charset="-122"/>
                <a:cs typeface="Calibri" panose="020F0502020204030204"/>
              </a:rPr>
              <a:t>中药新药用于糖尿病足病临床研究技术指导原则</a:t>
            </a:r>
            <a:r>
              <a:rPr kumimoji="1" lang="en-US" altLang="zh-CN" sz="1750" baseline="30000" dirty="0">
                <a:latin typeface="Microsoft YaHei" panose="020B0503020204020204" pitchFamily="34" charset="-122"/>
                <a:ea typeface="Microsoft YaHei" panose="020B0503020204020204" pitchFamily="34" charset="-122"/>
                <a:cs typeface="Calibri" panose="020F0502020204030204"/>
              </a:rPr>
              <a:t>3</a:t>
            </a:r>
            <a:r>
              <a:rPr kumimoji="1" lang="en-US" altLang="zh-TW" sz="1750" b="1" dirty="0">
                <a:latin typeface="Microsoft YaHei" panose="020B0503020204020204" pitchFamily="34" charset="-122"/>
                <a:ea typeface="Microsoft YaHei" panose="020B0503020204020204" pitchFamily="34" charset="-122"/>
                <a:cs typeface="Calibri" panose="020F0502020204030204"/>
              </a:rPr>
              <a:t>》</a:t>
            </a:r>
            <a:r>
              <a:rPr kumimoji="1" lang="zh-TW" altLang="en-US" sz="1750" dirty="0">
                <a:latin typeface="Microsoft YaHei" panose="020B0503020204020204" pitchFamily="34" charset="-122"/>
                <a:ea typeface="Microsoft YaHei" panose="020B0503020204020204" pitchFamily="34" charset="-122"/>
                <a:cs typeface="Calibri" panose="020F0502020204030204"/>
              </a:rPr>
              <a:t>指出：</a:t>
            </a:r>
            <a:r>
              <a:rPr kumimoji="1" lang="zh-CN" altLang="en-US" sz="1750" dirty="0">
                <a:latin typeface="Microsoft YaHei" panose="020B0503020204020204" pitchFamily="34" charset="-122"/>
                <a:ea typeface="Microsoft YaHei" panose="020B0503020204020204" pitchFamily="34" charset="-122"/>
                <a:cs typeface="Calibri" panose="020F0502020204030204"/>
              </a:rPr>
              <a:t>“</a:t>
            </a:r>
            <a:r>
              <a:rPr kumimoji="1" lang="zh-TW" altLang="en-US" sz="1750" dirty="0">
                <a:latin typeface="Microsoft YaHei" panose="020B0503020204020204" pitchFamily="34" charset="-122"/>
                <a:ea typeface="Microsoft YaHei" panose="020B0503020204020204" pitchFamily="34" charset="-122"/>
                <a:cs typeface="Calibri" panose="020F0502020204030204"/>
              </a:rPr>
              <a:t>目前</a:t>
            </a:r>
            <a:r>
              <a:rPr kumimoji="1" lang="zh-TW" altLang="en-US" sz="1750" u="sng" dirty="0">
                <a:solidFill>
                  <a:srgbClr val="C00000"/>
                </a:solidFill>
                <a:latin typeface="Microsoft YaHei" panose="020B0503020204020204" pitchFamily="34" charset="-122"/>
                <a:ea typeface="Microsoft YaHei" panose="020B0503020204020204" pitchFamily="34" charset="-122"/>
                <a:cs typeface="Calibri" panose="020F0502020204030204"/>
              </a:rPr>
              <a:t>糖尿病足溃疡尚无已上市药物</a:t>
            </a:r>
            <a:r>
              <a:rPr kumimoji="1" lang="zh-TW" altLang="en-US" sz="1750" b="1" dirty="0">
                <a:solidFill>
                  <a:srgbClr val="C00000"/>
                </a:solidFill>
                <a:latin typeface="Microsoft YaHei" panose="020B0503020204020204" pitchFamily="34" charset="-122"/>
                <a:ea typeface="Microsoft YaHei" panose="020B0503020204020204" pitchFamily="34" charset="-122"/>
                <a:cs typeface="Calibri" panose="020F0502020204030204"/>
              </a:rPr>
              <a:t>。</a:t>
            </a:r>
            <a:r>
              <a:rPr kumimoji="1" lang="zh-TW" altLang="en-US" sz="1750" dirty="0">
                <a:latin typeface="Microsoft YaHei" panose="020B0503020204020204" pitchFamily="34" charset="-122"/>
                <a:ea typeface="Microsoft YaHei" panose="020B0503020204020204" pitchFamily="34" charset="-122"/>
                <a:cs typeface="Calibri" panose="020F0502020204030204"/>
              </a:rPr>
              <a:t>同时，由于糖尿病足疮面情况复杂，在本病的</a:t>
            </a:r>
            <a:r>
              <a:rPr kumimoji="1" lang="zh-TW" altLang="en-US" sz="1750" u="sng" dirty="0">
                <a:solidFill>
                  <a:srgbClr val="C00000"/>
                </a:solidFill>
                <a:latin typeface="Microsoft YaHei" panose="020B0503020204020204" pitchFamily="34" charset="-122"/>
                <a:ea typeface="Microsoft YaHei" panose="020B0503020204020204" pitchFamily="34" charset="-122"/>
                <a:cs typeface="Calibri" panose="020F0502020204030204"/>
              </a:rPr>
              <a:t>治疗领域仍存在较大的、未被满足的临床用药</a:t>
            </a:r>
            <a:r>
              <a:rPr kumimoji="1" lang="zh-TW" altLang="en-US" sz="1750" u="sng" dirty="0" smtClean="0">
                <a:solidFill>
                  <a:srgbClr val="C00000"/>
                </a:solidFill>
                <a:latin typeface="Microsoft YaHei" panose="020B0503020204020204" pitchFamily="34" charset="-122"/>
                <a:ea typeface="Microsoft YaHei" panose="020B0503020204020204" pitchFamily="34" charset="-122"/>
                <a:cs typeface="Calibri" panose="020F0502020204030204"/>
              </a:rPr>
              <a:t>需求</a:t>
            </a:r>
            <a:r>
              <a:rPr kumimoji="1" lang="zh-TW" altLang="en-US" sz="1750" b="1" dirty="0" smtClean="0">
                <a:solidFill>
                  <a:srgbClr val="C00000"/>
                </a:solidFill>
                <a:latin typeface="Microsoft YaHei" panose="020B0503020204020204" pitchFamily="34" charset="-122"/>
                <a:ea typeface="Microsoft YaHei" panose="020B0503020204020204" pitchFamily="34" charset="-122"/>
                <a:cs typeface="Calibri" panose="020F0502020204030204"/>
              </a:rPr>
              <a:t>。</a:t>
            </a:r>
            <a:r>
              <a:rPr kumimoji="1" lang="zh-CN" altLang="en-US" sz="1750" dirty="0" smtClean="0">
                <a:solidFill>
                  <a:srgbClr val="C00000"/>
                </a:solidFill>
                <a:latin typeface="Microsoft YaHei" panose="020B0503020204020204" pitchFamily="34" charset="-122"/>
                <a:ea typeface="Microsoft YaHei" panose="020B0503020204020204" pitchFamily="34" charset="-122"/>
                <a:cs typeface="Calibri" panose="020F0502020204030204"/>
              </a:rPr>
              <a:t>“</a:t>
            </a:r>
            <a:r>
              <a:rPr kumimoji="1" lang="zh-TW" altLang="en-US" sz="1750" dirty="0" smtClean="0">
                <a:solidFill>
                  <a:srgbClr val="C00000"/>
                </a:solidFill>
                <a:latin typeface="Microsoft YaHei" panose="020B0503020204020204" pitchFamily="34" charset="-122"/>
                <a:ea typeface="Microsoft YaHei" panose="020B0503020204020204" pitchFamily="34" charset="-122"/>
                <a:cs typeface="Calibri" panose="020F0502020204030204"/>
              </a:rPr>
              <a:t> </a:t>
            </a:r>
            <a:r>
              <a:rPr lang="zh-TW" altLang="en-US" sz="1750" dirty="0" smtClean="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我</a:t>
            </a:r>
            <a:r>
              <a:rPr lang="zh-TW" altLang="en-US" sz="175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国每年因</a:t>
            </a:r>
            <a:r>
              <a:rPr lang="zh-CN" altLang="en-US" sz="175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糖尿病足溃疡</a:t>
            </a:r>
            <a:r>
              <a:rPr lang="zh-TW" altLang="en-US" sz="175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超过</a:t>
            </a:r>
            <a:r>
              <a:rPr lang="en-US" altLang="zh-TW" sz="175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160</a:t>
            </a:r>
            <a:r>
              <a:rPr lang="zh-TW" altLang="en-US" sz="175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万人截肢</a:t>
            </a:r>
            <a:r>
              <a:rPr kumimoji="1" lang="zh-TW" altLang="en-US" sz="1750" dirty="0">
                <a:latin typeface="Microsoft YaHei" panose="020B0503020204020204" pitchFamily="34" charset="-122"/>
                <a:ea typeface="Microsoft YaHei" panose="020B0503020204020204" pitchFamily="34" charset="-122"/>
                <a:cs typeface="Calibri" panose="020F0502020204030204"/>
              </a:rPr>
              <a:t>。</a:t>
            </a:r>
            <a:endParaRPr kumimoji="1" lang="en-US" altLang="zh-TW" sz="1750" dirty="0">
              <a:latin typeface="Microsoft YaHei" panose="020B0503020204020204" pitchFamily="34" charset="-122"/>
              <a:ea typeface="Microsoft YaHei" panose="020B0503020204020204" pitchFamily="34" charset="-122"/>
              <a:cs typeface="Calibri" panose="020F0502020204030204"/>
            </a:endParaRPr>
          </a:p>
          <a:p>
            <a:pPr marL="628650" lvl="2" indent="-271780">
              <a:lnSpc>
                <a:spcPct val="150000"/>
              </a:lnSpc>
              <a:buClr>
                <a:prstClr val="black"/>
              </a:buClr>
              <a:buFontTx/>
              <a:buAutoNum type="arabicPeriod"/>
              <a:defRPr/>
            </a:pPr>
            <a:r>
              <a:rPr kumimoji="1" lang="zh-TW" altLang="en-US" sz="1750" dirty="0">
                <a:latin typeface="Microsoft YaHei" panose="020B0503020204020204" pitchFamily="34" charset="-122"/>
                <a:ea typeface="Microsoft YaHei" panose="020B0503020204020204" pitchFamily="34" charset="-122"/>
                <a:cs typeface="Calibri" panose="020F0502020204030204"/>
              </a:rPr>
              <a:t>香雷糖足膏为</a:t>
            </a:r>
            <a:r>
              <a:rPr kumimoji="1" lang="zh-TW" altLang="en-US" sz="1750" u="sng" dirty="0">
                <a:solidFill>
                  <a:srgbClr val="C00000"/>
                </a:solidFill>
                <a:latin typeface="Microsoft YaHei" panose="020B0503020204020204" pitchFamily="34" charset="-122"/>
                <a:ea typeface="Microsoft YaHei" panose="020B0503020204020204" pitchFamily="34" charset="-122"/>
                <a:cs typeface="Calibri" panose="020F0502020204030204"/>
              </a:rPr>
              <a:t>第一个核准</a:t>
            </a:r>
            <a:r>
              <a:rPr kumimoji="1" lang="en-US" altLang="zh-TW" sz="1750" u="sng" dirty="0">
                <a:solidFill>
                  <a:srgbClr val="C00000"/>
                </a:solidFill>
                <a:latin typeface="Microsoft YaHei" panose="020B0503020204020204" pitchFamily="34" charset="-122"/>
                <a:ea typeface="Microsoft YaHei" panose="020B0503020204020204" pitchFamily="34" charset="-122"/>
                <a:cs typeface="Calibri" panose="020F0502020204030204"/>
              </a:rPr>
              <a:t>1.1</a:t>
            </a:r>
            <a:r>
              <a:rPr kumimoji="1" lang="zh-TW" altLang="en-US" sz="1750" u="sng" dirty="0">
                <a:solidFill>
                  <a:srgbClr val="C00000"/>
                </a:solidFill>
                <a:latin typeface="Microsoft YaHei" panose="020B0503020204020204" pitchFamily="34" charset="-122"/>
                <a:ea typeface="Microsoft YaHei" panose="020B0503020204020204" pitchFamily="34" charset="-122"/>
                <a:cs typeface="Calibri" panose="020F0502020204030204"/>
              </a:rPr>
              <a:t>类治疗糖尿病足溃疡天然药物新药</a:t>
            </a:r>
            <a:r>
              <a:rPr kumimoji="1" lang="en-US" altLang="zh-CN" sz="1750" baseline="30000" dirty="0">
                <a:latin typeface="Microsoft YaHei" panose="020B0503020204020204" pitchFamily="34" charset="-122"/>
                <a:ea typeface="Microsoft YaHei" panose="020B0503020204020204" pitchFamily="34" charset="-122"/>
                <a:cs typeface="Calibri" panose="020F0502020204030204"/>
              </a:rPr>
              <a:t>4</a:t>
            </a:r>
            <a:r>
              <a:rPr kumimoji="1" lang="zh-TW" altLang="en-US" sz="1750" dirty="0">
                <a:solidFill>
                  <a:srgbClr val="C00000"/>
                </a:solidFill>
                <a:latin typeface="Microsoft YaHei" panose="020B0503020204020204" pitchFamily="34" charset="-122"/>
                <a:ea typeface="Microsoft YaHei" panose="020B0503020204020204" pitchFamily="34" charset="-122"/>
                <a:cs typeface="Calibri" panose="020F0502020204030204"/>
              </a:rPr>
              <a:t>。</a:t>
            </a:r>
            <a:r>
              <a:rPr kumimoji="1" lang="zh-TW" altLang="en-US" sz="1750" dirty="0">
                <a:latin typeface="Microsoft YaHei" panose="020B0503020204020204" pitchFamily="34" charset="-122"/>
                <a:ea typeface="Microsoft YaHei" panose="020B0503020204020204" pitchFamily="34" charset="-122"/>
                <a:cs typeface="Calibri" panose="020F0502020204030204"/>
              </a:rPr>
              <a:t>天然药物</a:t>
            </a:r>
            <a:r>
              <a:rPr kumimoji="1" lang="zh-CN" altLang="en-US" sz="1750" dirty="0">
                <a:latin typeface="Microsoft YaHei" panose="020B0503020204020204" pitchFamily="34" charset="-122"/>
                <a:ea typeface="Microsoft YaHei" panose="020B0503020204020204" pitchFamily="34" charset="-122"/>
                <a:cs typeface="Calibri" panose="020F0502020204030204"/>
              </a:rPr>
              <a:t>以</a:t>
            </a:r>
            <a:r>
              <a:rPr kumimoji="1" lang="zh-CN" altLang="en-US" sz="1750" u="sng" dirty="0">
                <a:solidFill>
                  <a:srgbClr val="C00000"/>
                </a:solidFill>
                <a:latin typeface="Microsoft YaHei" panose="020B0503020204020204" pitchFamily="34" charset="-122"/>
                <a:ea typeface="Microsoft YaHei" panose="020B0503020204020204" pitchFamily="34" charset="-122"/>
                <a:cs typeface="Calibri" panose="020F0502020204030204"/>
              </a:rPr>
              <a:t>现代医药理论</a:t>
            </a:r>
            <a:r>
              <a:rPr kumimoji="1" lang="zh-CN" altLang="en-US" sz="1750" dirty="0">
                <a:latin typeface="Microsoft YaHei" panose="020B0503020204020204" pitchFamily="34" charset="-122"/>
                <a:ea typeface="Microsoft YaHei" panose="020B0503020204020204" pitchFamily="34" charset="-122"/>
                <a:cs typeface="Calibri" panose="020F0502020204030204"/>
              </a:rPr>
              <a:t>指导临床试验方案设计与评价</a:t>
            </a:r>
            <a:r>
              <a:rPr lang="zh-TW" altLang="en-US" sz="1600" b="1" dirty="0">
                <a:solidFill>
                  <a:srgbClr val="C00000"/>
                </a:solidFill>
                <a:latin typeface="Microsoft YaHei" panose="020B0503020204020204" pitchFamily="34" charset="-122"/>
                <a:ea typeface="Microsoft YaHei" panose="020B0503020204020204" pitchFamily="34" charset="-122"/>
              </a:rPr>
              <a:t>，</a:t>
            </a:r>
            <a:r>
              <a:rPr kumimoji="1" lang="zh-CN" altLang="en-US" sz="1750" u="sng" dirty="0">
                <a:solidFill>
                  <a:srgbClr val="C00000"/>
                </a:solidFill>
                <a:latin typeface="Microsoft YaHei" panose="020B0503020204020204" pitchFamily="34" charset="-122"/>
                <a:ea typeface="Microsoft YaHei" panose="020B0503020204020204" pitchFamily="34" charset="-122"/>
                <a:cs typeface="Calibri" panose="020F0502020204030204"/>
              </a:rPr>
              <a:t>活性成份的确定</a:t>
            </a:r>
            <a:r>
              <a:rPr kumimoji="1" lang="zh-CN" altLang="en-US" sz="1750" dirty="0">
                <a:latin typeface="Microsoft YaHei" panose="020B0503020204020204" pitchFamily="34" charset="-122"/>
                <a:ea typeface="Microsoft YaHei" panose="020B0503020204020204" pitchFamily="34" charset="-122"/>
                <a:cs typeface="Calibri" panose="020F0502020204030204"/>
              </a:rPr>
              <a:t>有充分的依据</a:t>
            </a:r>
            <a:r>
              <a:rPr kumimoji="1" lang="zh-TW" altLang="en-US" sz="1750" dirty="0">
                <a:latin typeface="Microsoft YaHei" panose="020B0503020204020204" pitchFamily="34" charset="-122"/>
                <a:ea typeface="Microsoft YaHei" panose="020B0503020204020204" pitchFamily="34" charset="-122"/>
                <a:cs typeface="Calibri" panose="020F0502020204030204"/>
              </a:rPr>
              <a:t>，有</a:t>
            </a:r>
            <a:r>
              <a:rPr kumimoji="1" lang="zh-CN" altLang="en-US" sz="1750" u="sng" dirty="0">
                <a:solidFill>
                  <a:srgbClr val="C00000"/>
                </a:solidFill>
                <a:latin typeface="Microsoft YaHei" panose="020B0503020204020204" pitchFamily="34" charset="-122"/>
                <a:ea typeface="Microsoft YaHei" panose="020B0503020204020204" pitchFamily="34" charset="-122"/>
                <a:cs typeface="Calibri" panose="020F0502020204030204"/>
              </a:rPr>
              <a:t>充分的试验数据说明处方合理性、非临床和临床的有效性以及安全性</a:t>
            </a:r>
            <a:r>
              <a:rPr kumimoji="1" lang="zh-TW" altLang="en-US" sz="1750" dirty="0">
                <a:latin typeface="Microsoft YaHei" panose="020B0503020204020204" pitchFamily="34" charset="-122"/>
                <a:ea typeface="Microsoft YaHei" panose="020B0503020204020204" pitchFamily="34" charset="-122"/>
                <a:cs typeface="Calibri" panose="020F0502020204030204"/>
              </a:rPr>
              <a:t>，</a:t>
            </a:r>
            <a:r>
              <a:rPr kumimoji="1" lang="zh-CN" altLang="zh-TW" sz="1750" b="1" dirty="0">
                <a:latin typeface="Microsoft YaHei" panose="020B0503020204020204" pitchFamily="34" charset="-122"/>
                <a:ea typeface="Microsoft YaHei" panose="020B0503020204020204" pitchFamily="34" charset="-122"/>
                <a:cs typeface="Calibri" panose="020F0502020204030204"/>
              </a:rPr>
              <a:t>与中成药的理论基础和作用机制完全不同</a:t>
            </a:r>
            <a:r>
              <a:rPr lang="zh-TW" altLang="en-US" sz="175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a:t>
            </a:r>
            <a:endParaRPr lang="en-US" altLang="zh-TW" sz="175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endParaRPr>
          </a:p>
          <a:p>
            <a:pPr marL="628650" lvl="2" indent="-271780">
              <a:lnSpc>
                <a:spcPct val="150000"/>
              </a:lnSpc>
              <a:buClr>
                <a:prstClr val="black"/>
              </a:buClr>
              <a:buFontTx/>
              <a:buAutoNum type="arabicPeriod"/>
              <a:defRPr/>
            </a:pPr>
            <a:r>
              <a:rPr kumimoji="1" lang="zh-TW" altLang="en-US" sz="1750" dirty="0">
                <a:latin typeface="Microsoft YaHei" panose="020B0503020204020204" pitchFamily="34" charset="-122"/>
                <a:ea typeface="Microsoft YaHei" panose="020B0503020204020204" pitchFamily="34" charset="-122"/>
                <a:cs typeface="Calibri" panose="020F0502020204030204"/>
              </a:rPr>
              <a:t>目前糖足溃疡临床使用中成药外用制剂，包括京万红、湿润烧伤膏，经</a:t>
            </a:r>
            <a:r>
              <a:rPr lang="zh-TW" altLang="en-US" sz="1750" dirty="0">
                <a:latin typeface="Microsoft YaHei" panose="020B0503020204020204" pitchFamily="34" charset="-122"/>
                <a:ea typeface="Microsoft YaHei" panose="020B0503020204020204" pitchFamily="34" charset="-122"/>
                <a:cs typeface="Arial" panose="020B0604020202020204" pitchFamily="34" charset="0"/>
              </a:rPr>
              <a:t>细胞试验显示</a:t>
            </a:r>
            <a:r>
              <a:rPr lang="zh-CN" altLang="en-US" sz="1750" dirty="0">
                <a:latin typeface="Microsoft YaHei" panose="020B0503020204020204" pitchFamily="34" charset="-122"/>
                <a:ea typeface="Microsoft YaHei" panose="020B0503020204020204" pitchFamily="34" charset="-122"/>
                <a:cs typeface="Arial" panose="020B0604020202020204" pitchFamily="34" charset="0"/>
              </a:rPr>
              <a:t>，</a:t>
            </a:r>
            <a:r>
              <a:rPr lang="zh-TW" altLang="en-US" sz="175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对免疫细胞有</a:t>
            </a:r>
            <a:r>
              <a:rPr lang="en-US" altLang="zh-TW" sz="175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20%-40%</a:t>
            </a:r>
            <a:r>
              <a:rPr lang="zh-TW" altLang="en-US" sz="175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细胞毒性</a:t>
            </a:r>
            <a:r>
              <a:rPr kumimoji="1" lang="en-US" altLang="zh-CN" sz="1750" baseline="30000" dirty="0">
                <a:latin typeface="Microsoft YaHei" panose="020B0503020204020204" pitchFamily="34" charset="-122"/>
                <a:ea typeface="Microsoft YaHei" panose="020B0503020204020204" pitchFamily="34" charset="-122"/>
                <a:cs typeface="Calibri" panose="020F0502020204030204"/>
                <a:sym typeface="+mn-ea"/>
              </a:rPr>
              <a:t>5</a:t>
            </a:r>
            <a:r>
              <a:rPr lang="zh-TW" altLang="en-US" sz="175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，影响溃疡创面愈合</a:t>
            </a:r>
            <a:r>
              <a:rPr lang="zh-TW" altLang="en-US" sz="1750" dirty="0">
                <a:latin typeface="Microsoft YaHei" panose="020B0503020204020204" pitchFamily="34" charset="-122"/>
                <a:ea typeface="Microsoft YaHei" panose="020B0503020204020204" pitchFamily="34" charset="-122"/>
                <a:cs typeface="Arial" panose="020B0604020202020204" pitchFamily="34" charset="0"/>
              </a:rPr>
              <a:t>，并可能产生额外炎症反应</a:t>
            </a:r>
            <a:r>
              <a:rPr lang="zh-CN" altLang="en-US" sz="1750" dirty="0">
                <a:latin typeface="Microsoft YaHei" panose="020B0503020204020204" pitchFamily="34" charset="-122"/>
                <a:ea typeface="Microsoft YaHei" panose="020B0503020204020204" pitchFamily="34" charset="-122"/>
                <a:cs typeface="Arial" panose="020B0604020202020204" pitchFamily="34" charset="0"/>
              </a:rPr>
              <a:t>。</a:t>
            </a:r>
            <a:endParaRPr lang="en-US" altLang="zh-TW" sz="1750" b="1"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7" name="TextBox 36"/>
          <p:cNvSpPr txBox="1"/>
          <p:nvPr/>
        </p:nvSpPr>
        <p:spPr>
          <a:xfrm>
            <a:off x="4150095" y="1707813"/>
            <a:ext cx="8033754" cy="458908"/>
          </a:xfrm>
          <a:prstGeom prst="rect">
            <a:avLst/>
          </a:prstGeom>
          <a:noFill/>
        </p:spPr>
        <p:txBody>
          <a:bodyPr wrap="square" rtlCol="0">
            <a:spAutoFit/>
          </a:bodyPr>
          <a:lstStyle/>
          <a:p>
            <a:pPr>
              <a:lnSpc>
                <a:spcPct val="150000"/>
              </a:lnSpc>
              <a:defRPr/>
            </a:pPr>
            <a:r>
              <a:rPr kumimoji="1" lang="zh-TW" altLang="en-US"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无</a:t>
            </a:r>
            <a:r>
              <a:rPr kumimoji="1" lang="zh-CN" altLang="en-US"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参照药品理由</a:t>
            </a:r>
            <a:r>
              <a:rPr kumimoji="1" lang="zh-TW" altLang="en-US"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endParaRPr kumimoji="1" lang="en-US" altLang="zh-TW" b="1" dirty="0">
              <a:solidFill>
                <a:prstClr val="black"/>
              </a:solidFill>
              <a:latin typeface="Microsoft YaHei" panose="020B0503020204020204" pitchFamily="34" charset="-122"/>
              <a:ea typeface="Microsoft YaHei" panose="020B0503020204020204" pitchFamily="34" charset="-122"/>
            </a:endParaRPr>
          </a:p>
        </p:txBody>
      </p:sp>
      <p:sp>
        <p:nvSpPr>
          <p:cNvPr id="8" name="文字方塊 7"/>
          <p:cNvSpPr txBox="1"/>
          <p:nvPr/>
        </p:nvSpPr>
        <p:spPr>
          <a:xfrm>
            <a:off x="137592" y="6141350"/>
            <a:ext cx="3994570"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TW" sz="800" baseline="30000" dirty="0">
                <a:solidFill>
                  <a:prstClr val="black"/>
                </a:solidFill>
                <a:latin typeface="Microsoft YaHei" panose="020B0503020204020204" pitchFamily="34" charset="-122"/>
                <a:ea typeface="Microsoft YaHei" panose="020B0503020204020204" pitchFamily="34" charset="-122"/>
              </a:rPr>
              <a:t>1</a:t>
            </a:r>
            <a:r>
              <a:rPr kumimoji="0" lang="zh-TW" altLang="en-US" sz="80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en-US" altLang="ja-JP" sz="8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Ophthalmic Res. 2022 Jun; 65(3): 293–299.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rPr>
              <a:t>2</a:t>
            </a:r>
            <a:r>
              <a:rPr kumimoji="0" lang="zh-CN" altLang="en-US" sz="8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en-US" altLang="ja-JP" sz="8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Ann Med. 2017;49(2):106-116</a:t>
            </a:r>
            <a:r>
              <a:rPr kumimoji="0" lang="ja-JP" altLang="en-US" sz="8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endParaRPr kumimoji="0" lang="en-US" altLang="zh-TW" sz="80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a:defRPr/>
            </a:pPr>
            <a:r>
              <a:rPr lang="en-US" altLang="zh-CN" sz="800" baseline="30000" dirty="0">
                <a:solidFill>
                  <a:prstClr val="black"/>
                </a:solidFill>
                <a:latin typeface="Microsoft YaHei" panose="020B0503020204020204" pitchFamily="34" charset="-122"/>
                <a:ea typeface="Microsoft YaHei" panose="020B0503020204020204" pitchFamily="34" charset="-122"/>
              </a:rPr>
              <a:t>3</a:t>
            </a:r>
            <a:r>
              <a:rPr lang="zh-CN" altLang="en-US" sz="800" dirty="0">
                <a:solidFill>
                  <a:prstClr val="black"/>
                </a:solidFill>
                <a:latin typeface="Microsoft YaHei" panose="020B0503020204020204" pitchFamily="34" charset="-122"/>
                <a:ea typeface="Microsoft YaHei" panose="020B0503020204020204" pitchFamily="34" charset="-122"/>
              </a:rPr>
              <a:t> 中药新药用于糖尿病足病临床研究技术指导原则</a:t>
            </a:r>
            <a:r>
              <a:rPr lang="zh-TW" altLang="en-US" sz="800" dirty="0">
                <a:solidFill>
                  <a:prstClr val="black"/>
                </a:solidFill>
                <a:latin typeface="Microsoft YaHei" panose="020B0503020204020204" pitchFamily="34" charset="-122"/>
                <a:ea typeface="Microsoft YaHei" panose="020B0503020204020204" pitchFamily="34" charset="-122"/>
              </a:rPr>
              <a:t> </a:t>
            </a:r>
            <a:r>
              <a:rPr lang="en-US" altLang="zh-TW" sz="800" dirty="0">
                <a:solidFill>
                  <a:prstClr val="black"/>
                </a:solidFill>
                <a:latin typeface="Microsoft YaHei" panose="020B0503020204020204" pitchFamily="34" charset="-122"/>
                <a:ea typeface="Microsoft YaHei" panose="020B0503020204020204" pitchFamily="34" charset="-122"/>
              </a:rPr>
              <a:t>– </a:t>
            </a:r>
            <a:r>
              <a:rPr lang="zh-TW" altLang="en-US" sz="800" dirty="0">
                <a:solidFill>
                  <a:prstClr val="black"/>
                </a:solidFill>
                <a:latin typeface="Microsoft YaHei" panose="020B0503020204020204" pitchFamily="34" charset="-122"/>
                <a:ea typeface="Microsoft YaHei" panose="020B0503020204020204" pitchFamily="34" charset="-122"/>
              </a:rPr>
              <a:t>起草说明</a:t>
            </a:r>
            <a:endParaRPr lang="en-US" altLang="zh-TW" sz="800" dirty="0">
              <a:solidFill>
                <a:prstClr val="black"/>
              </a:solidFill>
              <a:latin typeface="Microsoft YaHei" panose="020B0503020204020204" pitchFamily="34" charset="-122"/>
              <a:ea typeface="Microsoft YaHei" panose="020B0503020204020204" pitchFamily="34" charset="-122"/>
            </a:endParaRPr>
          </a:p>
          <a:p>
            <a:pPr lvl="0">
              <a:defRPr/>
            </a:pPr>
            <a:r>
              <a:rPr lang="en-US" altLang="zh-CN" sz="800" baseline="30000" dirty="0">
                <a:solidFill>
                  <a:prstClr val="black"/>
                </a:solidFill>
                <a:latin typeface="Microsoft YaHei" panose="020B0503020204020204" pitchFamily="34" charset="-122"/>
                <a:ea typeface="Microsoft YaHei" panose="020B0503020204020204" pitchFamily="34" charset="-122"/>
              </a:rPr>
              <a:t>4</a:t>
            </a:r>
            <a:r>
              <a:rPr kumimoji="0" lang="zh-TW" altLang="en-US" sz="80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zh-TW" altLang="en-US" sz="800" i="0" u="none" strike="noStrike" kern="1200" cap="none" spc="0" normalizeH="0" noProof="0" dirty="0">
                <a:ln>
                  <a:noFill/>
                </a:ln>
                <a:solidFill>
                  <a:prstClr val="black"/>
                </a:solidFill>
                <a:effectLst/>
                <a:uLnTx/>
                <a:uFillTx/>
                <a:latin typeface="Microsoft YaHei" panose="020B0503020204020204" pitchFamily="34" charset="-122"/>
                <a:ea typeface="Microsoft YaHei" panose="020B0503020204020204" pitchFamily="34" charset="-122"/>
              </a:rPr>
              <a:t>药品注册证</a:t>
            </a:r>
          </a:p>
          <a:p>
            <a:pPr lvl="0" algn="l">
              <a:buClrTx/>
              <a:buSzTx/>
              <a:buFontTx/>
              <a:defRPr/>
            </a:pPr>
            <a:r>
              <a:rPr lang="zh-TW" altLang="en-US" sz="800" dirty="0">
                <a:solidFill>
                  <a:prstClr val="black"/>
                </a:solidFill>
                <a:latin typeface="Microsoft YaHei" panose="020B0503020204020204" pitchFamily="34" charset="-122"/>
                <a:ea typeface="Microsoft YaHei" panose="020B0503020204020204" pitchFamily="34" charset="-122"/>
                <a:sym typeface="+mn-ea"/>
              </a:rPr>
              <a:t>5京万红、湿润烧伤膏与香雷糖足膏体外细胞存活率研究（MTT）</a:t>
            </a:r>
            <a:endParaRPr kumimoji="0" lang="en-US" altLang="zh-TW" sz="800" i="0" u="none" strike="noStrike" kern="1200" cap="none" spc="0" normalizeH="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grpSp>
        <p:nvGrpSpPr>
          <p:cNvPr id="11" name="Group 18"/>
          <p:cNvGrpSpPr/>
          <p:nvPr/>
        </p:nvGrpSpPr>
        <p:grpSpPr>
          <a:xfrm>
            <a:off x="0" y="-2951"/>
            <a:ext cx="10030062" cy="375781"/>
            <a:chOff x="0" y="-2416"/>
            <a:chExt cx="4568738" cy="289460"/>
          </a:xfrm>
        </p:grpSpPr>
        <p:sp>
          <p:nvSpPr>
            <p:cNvPr id="12" name="矩形 14"/>
            <p:cNvSpPr/>
            <p:nvPr/>
          </p:nvSpPr>
          <p:spPr>
            <a:xfrm>
              <a:off x="0" y="-2416"/>
              <a:ext cx="1325245" cy="26924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药品基本信息</a:t>
              </a:r>
              <a:r>
                <a:rPr kumimoji="0" lang="zh-TW" altLang="en-US" sz="105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 （</a:t>
              </a:r>
              <a:r>
                <a:rPr kumimoji="0" lang="en-US" altLang="zh-TW" sz="105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1/3)</a:t>
              </a:r>
              <a:endParaRPr kumimoji="0" lang="zh-CN" altLang="en-US" sz="105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6"/>
            <p:cNvSpPr/>
            <p:nvPr>
              <p:custDataLst>
                <p:tags r:id="rId4"/>
              </p:custDataLst>
            </p:nvPr>
          </p:nvSpPr>
          <p:spPr>
            <a:xfrm>
              <a:off x="2216507" y="-631"/>
              <a:ext cx="747411" cy="287675"/>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有效性</a:t>
              </a:r>
            </a:p>
          </p:txBody>
        </p:sp>
        <p:sp>
          <p:nvSpPr>
            <p:cNvPr id="14" name="矩形 13"/>
            <p:cNvSpPr/>
            <p:nvPr>
              <p:custDataLst>
                <p:tags r:id="rId5"/>
              </p:custDataLst>
            </p:nvPr>
          </p:nvSpPr>
          <p:spPr>
            <a:xfrm>
              <a:off x="1380246" y="1785"/>
              <a:ext cx="781260" cy="26860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安全性</a:t>
              </a:r>
            </a:p>
          </p:txBody>
        </p:sp>
        <p:sp>
          <p:nvSpPr>
            <p:cNvPr id="15" name="矩形 14"/>
            <p:cNvSpPr/>
            <p:nvPr>
              <p:custDataLst>
                <p:tags r:id="rId6"/>
              </p:custDataLst>
            </p:nvPr>
          </p:nvSpPr>
          <p:spPr>
            <a:xfrm>
              <a:off x="3018919" y="-30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创新性</a:t>
              </a:r>
            </a:p>
          </p:txBody>
        </p:sp>
        <p:sp>
          <p:nvSpPr>
            <p:cNvPr id="18" name="矩形 17"/>
            <p:cNvSpPr/>
            <p:nvPr>
              <p:custDataLst>
                <p:tags r:id="rId7"/>
              </p:custDataLst>
            </p:nvPr>
          </p:nvSpPr>
          <p:spPr>
            <a:xfrm>
              <a:off x="3821329" y="389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公平性</a:t>
              </a:r>
            </a:p>
          </p:txBody>
        </p:sp>
      </p:grpSp>
      <p:graphicFrame>
        <p:nvGraphicFramePr>
          <p:cNvPr id="7" name="表格 6"/>
          <p:cNvGraphicFramePr>
            <a:graphicFrameLocks noGrp="1"/>
          </p:cNvGraphicFramePr>
          <p:nvPr>
            <p:custDataLst>
              <p:tags r:id="rId3"/>
            </p:custDataLst>
          </p:nvPr>
        </p:nvGraphicFramePr>
        <p:xfrm>
          <a:off x="254635" y="1160145"/>
          <a:ext cx="3846830" cy="4988560"/>
        </p:xfrm>
        <a:graphic>
          <a:graphicData uri="http://schemas.openxmlformats.org/drawingml/2006/table">
            <a:tbl>
              <a:tblPr firstCol="1" bandRow="1"/>
              <a:tblGrid>
                <a:gridCol w="916940">
                  <a:extLst>
                    <a:ext uri="{9D8B030D-6E8A-4147-A177-3AD203B41FA5}">
                      <a16:colId xmlns:a16="http://schemas.microsoft.com/office/drawing/2014/main" xmlns="" val="20000"/>
                    </a:ext>
                  </a:extLst>
                </a:gridCol>
                <a:gridCol w="1320165">
                  <a:extLst>
                    <a:ext uri="{9D8B030D-6E8A-4147-A177-3AD203B41FA5}">
                      <a16:colId xmlns:a16="http://schemas.microsoft.com/office/drawing/2014/main" xmlns="" val="20001"/>
                    </a:ext>
                  </a:extLst>
                </a:gridCol>
                <a:gridCol w="864870">
                  <a:extLst>
                    <a:ext uri="{9D8B030D-6E8A-4147-A177-3AD203B41FA5}">
                      <a16:colId xmlns:a16="http://schemas.microsoft.com/office/drawing/2014/main" xmlns="" val="20002"/>
                    </a:ext>
                  </a:extLst>
                </a:gridCol>
                <a:gridCol w="744855">
                  <a:extLst>
                    <a:ext uri="{9D8B030D-6E8A-4147-A177-3AD203B41FA5}">
                      <a16:colId xmlns:a16="http://schemas.microsoft.com/office/drawing/2014/main" xmlns="" val="20003"/>
                    </a:ext>
                  </a:extLst>
                </a:gridCol>
              </a:tblGrid>
              <a:tr h="4933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zh-TW" altLang="en-US" sz="1100" b="0" dirty="0">
                          <a:solidFill>
                            <a:schemeClr val="tx1"/>
                          </a:solidFill>
                          <a:latin typeface="微软雅黑" panose="020B0503020204020204" pitchFamily="34" charset="-122"/>
                          <a:ea typeface="微软雅黑" panose="020B0503020204020204" pitchFamily="34" charset="-122"/>
                        </a:rPr>
                        <a:t>通用名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TW" altLang="en-US" sz="1100" dirty="0">
                          <a:solidFill>
                            <a:schemeClr val="tx1"/>
                          </a:solidFill>
                          <a:latin typeface="微软雅黑" panose="020B0503020204020204" pitchFamily="34" charset="-122"/>
                          <a:ea typeface="微软雅黑" panose="020B0503020204020204" pitchFamily="34" charset="-122"/>
                        </a:rPr>
                        <a:t>香雷糖足膏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xmlns="" val="10000"/>
                  </a:ext>
                </a:extLst>
              </a:tr>
              <a:tr h="49911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zh-TW" altLang="en-US" sz="1100" b="0" dirty="0">
                          <a:solidFill>
                            <a:schemeClr val="tx1"/>
                          </a:solidFill>
                          <a:latin typeface="微软雅黑" panose="020B0503020204020204" pitchFamily="34" charset="-122"/>
                          <a:ea typeface="微软雅黑" panose="020B0503020204020204" pitchFamily="34" charset="-122"/>
                        </a:rPr>
                        <a:t>注册规格</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TW" altLang="en-US" sz="1100" b="0" i="0" dirty="0">
                          <a:solidFill>
                            <a:schemeClr val="tx1"/>
                          </a:solidFill>
                          <a:effectLst/>
                          <a:latin typeface="微软雅黑" panose="020B0503020204020204" pitchFamily="34" charset="-122"/>
                          <a:ea typeface="微软雅黑" panose="020B0503020204020204" pitchFamily="34" charset="-122"/>
                        </a:rPr>
                        <a:t>每支装</a:t>
                      </a:r>
                      <a:r>
                        <a:rPr lang="en-US" altLang="zh-TW" sz="1100" b="0" i="0" dirty="0">
                          <a:solidFill>
                            <a:schemeClr val="tx1"/>
                          </a:solidFill>
                          <a:effectLst/>
                          <a:latin typeface="微软雅黑" panose="020B0503020204020204" pitchFamily="34" charset="-122"/>
                          <a:ea typeface="微软雅黑" panose="020B0503020204020204" pitchFamily="34" charset="-122"/>
                        </a:rPr>
                        <a:t>15g</a:t>
                      </a:r>
                      <a:r>
                        <a:rPr kumimoji="1" lang="en-US" altLang="zh-TW" sz="1100" dirty="0">
                          <a:solidFill>
                            <a:schemeClr val="tx1"/>
                          </a:solidFill>
                          <a:latin typeface="微软雅黑" panose="020B0503020204020204" pitchFamily="34" charset="-122"/>
                          <a:ea typeface="微软雅黑" panose="020B0503020204020204" pitchFamily="34" charset="-122"/>
                        </a:rPr>
                        <a:t>(</a:t>
                      </a:r>
                      <a:r>
                        <a:rPr kumimoji="1" lang="zh-TW" altLang="en-US" sz="1100" dirty="0">
                          <a:solidFill>
                            <a:schemeClr val="tx1"/>
                          </a:solidFill>
                          <a:latin typeface="微软雅黑" panose="020B0503020204020204" pitchFamily="34" charset="-122"/>
                          <a:ea typeface="微软雅黑" panose="020B0503020204020204" pitchFamily="34" charset="-122"/>
                        </a:rPr>
                        <a:t>每</a:t>
                      </a:r>
                      <a:r>
                        <a:rPr kumimoji="1" lang="en-US" altLang="zh-CN" sz="1100" dirty="0">
                          <a:solidFill>
                            <a:schemeClr val="tx1"/>
                          </a:solidFill>
                          <a:latin typeface="微软雅黑" panose="020B0503020204020204" pitchFamily="34" charset="-122"/>
                          <a:ea typeface="微软雅黑" panose="020B0503020204020204" pitchFamily="34" charset="-122"/>
                        </a:rPr>
                        <a:t>1</a:t>
                      </a:r>
                      <a:r>
                        <a:rPr kumimoji="1" lang="en-US" altLang="zh-TW" sz="1100" dirty="0">
                          <a:solidFill>
                            <a:schemeClr val="tx1"/>
                          </a:solidFill>
                          <a:latin typeface="微软雅黑" panose="020B0503020204020204" pitchFamily="34" charset="-122"/>
                          <a:ea typeface="微软雅黑" panose="020B0503020204020204" pitchFamily="34" charset="-122"/>
                        </a:rPr>
                        <a:t>g</a:t>
                      </a:r>
                      <a:r>
                        <a:rPr kumimoji="1" lang="zh-TW" altLang="en-US" sz="1100" dirty="0">
                          <a:solidFill>
                            <a:schemeClr val="tx1"/>
                          </a:solidFill>
                          <a:latin typeface="微软雅黑" panose="020B0503020204020204" pitchFamily="34" charset="-122"/>
                          <a:ea typeface="微软雅黑" panose="020B0503020204020204" pitchFamily="34" charset="-122"/>
                        </a:rPr>
                        <a:t>含积雪草苷</a:t>
                      </a:r>
                      <a:r>
                        <a:rPr kumimoji="1" lang="en-US" altLang="zh-CN" sz="1100" dirty="0">
                          <a:solidFill>
                            <a:schemeClr val="tx1"/>
                          </a:solidFill>
                          <a:latin typeface="微软雅黑" panose="020B0503020204020204" pitchFamily="34" charset="-122"/>
                          <a:ea typeface="微软雅黑" panose="020B0503020204020204" pitchFamily="34" charset="-122"/>
                        </a:rPr>
                        <a:t>10mg</a:t>
                      </a:r>
                      <a:r>
                        <a:rPr kumimoji="1" lang="zh-CN" altLang="en-US" sz="1100" dirty="0">
                          <a:solidFill>
                            <a:schemeClr val="tx1"/>
                          </a:solidFill>
                          <a:latin typeface="微软雅黑" panose="020B0503020204020204" pitchFamily="34" charset="-122"/>
                          <a:ea typeface="微软雅黑" panose="020B0503020204020204" pitchFamily="34" charset="-122"/>
                        </a:rPr>
                        <a:t>，</a:t>
                      </a:r>
                      <a:r>
                        <a:rPr kumimoji="1" lang="zh-TW" altLang="en-US" sz="1100" dirty="0">
                          <a:solidFill>
                            <a:schemeClr val="tx1"/>
                          </a:solidFill>
                          <a:latin typeface="微软雅黑" panose="020B0503020204020204" pitchFamily="34" charset="-122"/>
                          <a:ea typeface="微软雅黑" panose="020B0503020204020204" pitchFamily="34" charset="-122"/>
                        </a:rPr>
                        <a:t>到手香提取物</a:t>
                      </a:r>
                      <a:r>
                        <a:rPr kumimoji="1" lang="en-US" altLang="zh-CN" sz="1100" dirty="0">
                          <a:solidFill>
                            <a:schemeClr val="tx1"/>
                          </a:solidFill>
                          <a:latin typeface="微软雅黑" panose="020B0503020204020204" pitchFamily="34" charset="-122"/>
                          <a:ea typeface="微软雅黑" panose="020B0503020204020204" pitchFamily="34" charset="-122"/>
                        </a:rPr>
                        <a:t>2.5mg</a:t>
                      </a:r>
                      <a:r>
                        <a:rPr kumimoji="1" lang="zh-CN" altLang="en-US" sz="1100" dirty="0">
                          <a:solidFill>
                            <a:schemeClr val="tx1"/>
                          </a:solidFill>
                          <a:latin typeface="微软雅黑" panose="020B0503020204020204" pitchFamily="34" charset="-122"/>
                          <a:ea typeface="微软雅黑" panose="020B0503020204020204" pitchFamily="34" charset="-122"/>
                        </a:rPr>
                        <a:t>）</a:t>
                      </a:r>
                      <a:endParaRPr kumimoji="1" lang="en-US" altLang="zh-CN" sz="11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xmlns="" val="10001"/>
                  </a:ext>
                </a:extLst>
              </a:tr>
              <a:tr h="54038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zh-CN" altLang="en-US" sz="1100" b="0" dirty="0">
                          <a:solidFill>
                            <a:schemeClr val="tx1"/>
                          </a:solidFill>
                          <a:latin typeface="微软雅黑" panose="020B0503020204020204" pitchFamily="34" charset="-122"/>
                          <a:ea typeface="微软雅黑" panose="020B0503020204020204" pitchFamily="34" charset="-122"/>
                        </a:rPr>
                        <a:t>说明书</a:t>
                      </a:r>
                      <a:r>
                        <a:rPr lang="zh-TW" altLang="en-US" sz="1100" b="0" dirty="0">
                          <a:solidFill>
                            <a:schemeClr val="tx1"/>
                          </a:solidFill>
                          <a:latin typeface="微软雅黑" panose="020B0503020204020204" pitchFamily="34" charset="-122"/>
                          <a:ea typeface="微软雅黑" panose="020B0503020204020204" pitchFamily="34" charset="-122"/>
                        </a:rPr>
                        <a:t>适应症</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100" b="0" dirty="0">
                          <a:solidFill>
                            <a:schemeClr val="tx1"/>
                          </a:solidFill>
                          <a:latin typeface="微软雅黑" panose="020B0503020204020204" pitchFamily="34" charset="-122"/>
                          <a:ea typeface="微软雅黑" panose="020B0503020204020204" pitchFamily="34" charset="-122"/>
                        </a:rPr>
                        <a:t>本品适用用于清创后创面截面积小于</a:t>
                      </a:r>
                      <a:r>
                        <a:rPr kumimoji="1" lang="en-US" altLang="zh-CN" sz="1100" b="0" dirty="0">
                          <a:solidFill>
                            <a:schemeClr val="tx1"/>
                          </a:solidFill>
                          <a:latin typeface="微软雅黑" panose="020B0503020204020204" pitchFamily="34" charset="-122"/>
                          <a:ea typeface="微软雅黑" panose="020B0503020204020204" pitchFamily="34" charset="-122"/>
                        </a:rPr>
                        <a:t>25cm</a:t>
                      </a:r>
                      <a:r>
                        <a:rPr kumimoji="1" lang="en-US" altLang="zh-CN" sz="1100" b="0" baseline="30000" dirty="0">
                          <a:solidFill>
                            <a:schemeClr val="tx1"/>
                          </a:solidFill>
                          <a:latin typeface="微软雅黑" panose="020B0503020204020204" pitchFamily="34" charset="-122"/>
                          <a:ea typeface="微软雅黑" panose="020B0503020204020204" pitchFamily="34" charset="-122"/>
                        </a:rPr>
                        <a:t>2</a:t>
                      </a:r>
                      <a:r>
                        <a:rPr kumimoji="1" lang="zh-CN" altLang="en-US" sz="1100" b="0" dirty="0">
                          <a:solidFill>
                            <a:schemeClr val="tx1"/>
                          </a:solidFill>
                          <a:latin typeface="微软雅黑" panose="020B0503020204020204" pitchFamily="34" charset="-122"/>
                          <a:ea typeface="微软雅黑" panose="020B0503020204020204" pitchFamily="34" charset="-122"/>
                        </a:rPr>
                        <a:t>的</a:t>
                      </a:r>
                      <a:r>
                        <a:rPr kumimoji="1" lang="en-US" altLang="zh-CN" sz="1100" b="0" dirty="0">
                          <a:solidFill>
                            <a:schemeClr val="tx1"/>
                          </a:solidFill>
                          <a:latin typeface="微软雅黑" panose="020B0503020204020204" pitchFamily="34" charset="-122"/>
                          <a:ea typeface="微软雅黑" panose="020B0503020204020204" pitchFamily="34" charset="-122"/>
                        </a:rPr>
                        <a:t>Wagner1</a:t>
                      </a:r>
                      <a:r>
                        <a:rPr kumimoji="1" lang="zh-CN" altLang="en-US" sz="1100" b="0" dirty="0">
                          <a:solidFill>
                            <a:schemeClr val="tx1"/>
                          </a:solidFill>
                          <a:latin typeface="微软雅黑" panose="020B0503020204020204" pitchFamily="34" charset="-122"/>
                          <a:ea typeface="微软雅黑" panose="020B0503020204020204" pitchFamily="34" charset="-122"/>
                        </a:rPr>
                        <a:t>级糖尿病足部伤口溃疡</a:t>
                      </a:r>
                      <a:endParaRPr kumimoji="1" lang="en-US" altLang="zh-TW" sz="11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xmlns="" val="10002"/>
                  </a:ext>
                </a:extLst>
              </a:tr>
              <a:tr h="89662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zh-TW" altLang="en-US" sz="1100" b="0" dirty="0">
                          <a:solidFill>
                            <a:schemeClr val="tx1"/>
                          </a:solidFill>
                          <a:latin typeface="微软雅黑" panose="020B0503020204020204" pitchFamily="34" charset="-122"/>
                          <a:ea typeface="微软雅黑" panose="020B0503020204020204" pitchFamily="34" charset="-122"/>
                        </a:rPr>
                        <a:t>用法用量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zh-TW" altLang="en-US" sz="1100" b="0" dirty="0">
                          <a:solidFill>
                            <a:schemeClr val="tx1"/>
                          </a:solidFill>
                          <a:latin typeface="微软雅黑" panose="020B0503020204020204" pitchFamily="34" charset="-122"/>
                          <a:ea typeface="微软雅黑" panose="020B0503020204020204" pitchFamily="34" charset="-122"/>
                        </a:rPr>
                        <a:t>外用</a:t>
                      </a:r>
                      <a:r>
                        <a:rPr lang="zh-CN" altLang="en-US" sz="1100" b="0" dirty="0">
                          <a:solidFill>
                            <a:schemeClr val="tx1"/>
                          </a:solidFill>
                          <a:latin typeface="微软雅黑" panose="020B0503020204020204" pitchFamily="34" charset="-122"/>
                          <a:ea typeface="微软雅黑" panose="020B0503020204020204" pitchFamily="34" charset="-122"/>
                        </a:rPr>
                        <a:t>。于患处每日涂抹</a:t>
                      </a:r>
                      <a:r>
                        <a:rPr lang="en-US" altLang="zh-CN" sz="1100" b="0" dirty="0">
                          <a:solidFill>
                            <a:schemeClr val="tx1"/>
                          </a:solidFill>
                          <a:latin typeface="微软雅黑" panose="020B0503020204020204" pitchFamily="34" charset="-122"/>
                          <a:ea typeface="微软雅黑" panose="020B0503020204020204" pitchFamily="34" charset="-122"/>
                        </a:rPr>
                        <a:t>2</a:t>
                      </a:r>
                      <a:r>
                        <a:rPr lang="zh-CN" altLang="en-US" sz="1100" b="0" dirty="0">
                          <a:solidFill>
                            <a:schemeClr val="tx1"/>
                          </a:solidFill>
                          <a:latin typeface="微软雅黑" panose="020B0503020204020204" pitchFamily="34" charset="-122"/>
                          <a:ea typeface="微软雅黑" panose="020B0503020204020204" pitchFamily="34" charset="-122"/>
                        </a:rPr>
                        <a:t>次，至少完全覆盖伤口，以纱布覆盖伤口溃疡区域，并保持患处通风干燥，直至溃疡完全愈合。疗程不超过</a:t>
                      </a:r>
                      <a:r>
                        <a:rPr lang="en-US" altLang="zh-CN" sz="1100" b="0" dirty="0">
                          <a:solidFill>
                            <a:schemeClr val="tx1"/>
                          </a:solidFill>
                          <a:latin typeface="微软雅黑" panose="020B0503020204020204" pitchFamily="34" charset="-122"/>
                          <a:ea typeface="微软雅黑" panose="020B0503020204020204" pitchFamily="34" charset="-122"/>
                        </a:rPr>
                        <a:t>16</a:t>
                      </a:r>
                      <a:r>
                        <a:rPr lang="zh-CN" altLang="en-US" sz="1100" b="0" dirty="0">
                          <a:solidFill>
                            <a:schemeClr val="tx1"/>
                          </a:solidFill>
                          <a:latin typeface="微软雅黑" panose="020B0503020204020204" pitchFamily="34" charset="-122"/>
                          <a:ea typeface="微软雅黑" panose="020B0503020204020204" pitchFamily="34" charset="-122"/>
                        </a:rPr>
                        <a:t>周。</a:t>
                      </a:r>
                      <a:endParaRPr lang="zh-TW" altLang="en-US" sz="11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xmlns="" val="10003"/>
                  </a:ext>
                </a:extLst>
              </a:tr>
              <a:tr h="94043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zh-TW" altLang="en-US" sz="1100" b="0" dirty="0">
                          <a:solidFill>
                            <a:schemeClr val="tx1"/>
                          </a:solidFill>
                          <a:latin typeface="微软雅黑" panose="020B0503020204020204" pitchFamily="34" charset="-122"/>
                          <a:ea typeface="微软雅黑" panose="020B0503020204020204" pitchFamily="34" charset="-122"/>
                        </a:rPr>
                        <a:t>中国大陆获批时间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ltLang="zh-CN" sz="1100" dirty="0">
                          <a:solidFill>
                            <a:schemeClr val="tx1"/>
                          </a:solidFill>
                          <a:latin typeface="微软雅黑" panose="020B0503020204020204" pitchFamily="34" charset="-122"/>
                          <a:ea typeface="微软雅黑" panose="020B0503020204020204" pitchFamily="34" charset="-122"/>
                        </a:rPr>
                        <a:t>2023</a:t>
                      </a:r>
                      <a:r>
                        <a:rPr lang="zh-CN" altLang="en-US" sz="1100" dirty="0">
                          <a:solidFill>
                            <a:schemeClr val="tx1"/>
                          </a:solidFill>
                          <a:latin typeface="微软雅黑" panose="020B0503020204020204" pitchFamily="34" charset="-122"/>
                          <a:ea typeface="微软雅黑" panose="020B0503020204020204" pitchFamily="34" charset="-122"/>
                        </a:rPr>
                        <a:t>年</a:t>
                      </a:r>
                      <a:r>
                        <a:rPr lang="en-US" altLang="zh-CN" sz="1100" dirty="0">
                          <a:solidFill>
                            <a:schemeClr val="tx1"/>
                          </a:solidFill>
                          <a:latin typeface="微软雅黑" panose="020B0503020204020204" pitchFamily="34" charset="-122"/>
                          <a:ea typeface="微软雅黑" panose="020B0503020204020204" pitchFamily="34" charset="-122"/>
                        </a:rPr>
                        <a:t>11</a:t>
                      </a:r>
                      <a:r>
                        <a:rPr lang="zh-CN" altLang="en-US" sz="1100" dirty="0">
                          <a:solidFill>
                            <a:schemeClr val="tx1"/>
                          </a:solidFill>
                          <a:latin typeface="微软雅黑" panose="020B0503020204020204" pitchFamily="34" charset="-122"/>
                          <a:ea typeface="微软雅黑" panose="020B0503020204020204" pitchFamily="34" charset="-122"/>
                        </a:rPr>
                        <a:t>月</a:t>
                      </a:r>
                      <a:r>
                        <a:rPr lang="en-US" altLang="zh-CN" sz="1100" dirty="0">
                          <a:solidFill>
                            <a:schemeClr val="tx1"/>
                          </a:solidFill>
                          <a:latin typeface="微软雅黑" panose="020B0503020204020204" pitchFamily="34" charset="-122"/>
                          <a:ea typeface="微软雅黑" panose="020B0503020204020204" pitchFamily="34" charset="-122"/>
                        </a:rPr>
                        <a:t>9</a:t>
                      </a:r>
                      <a:r>
                        <a:rPr lang="zh-CN" altLang="en-US" sz="1100" dirty="0">
                          <a:solidFill>
                            <a:schemeClr val="tx1"/>
                          </a:solidFill>
                          <a:latin typeface="微软雅黑" panose="020B0503020204020204" pitchFamily="34" charset="-122"/>
                          <a:ea typeface="微软雅黑" panose="020B0503020204020204" pitchFamily="34" charset="-122"/>
                        </a:rPr>
                        <a:t>日 </a:t>
                      </a:r>
                      <a:endParaRPr lang="zh-TW" altLang="en-US" sz="11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zh-TW" altLang="en-US" sz="1100" b="0" dirty="0">
                          <a:solidFill>
                            <a:schemeClr val="tx1"/>
                          </a:solidFill>
                          <a:latin typeface="微软雅黑" panose="020B0503020204020204" pitchFamily="34" charset="-122"/>
                          <a:ea typeface="微软雅黑" panose="020B0503020204020204" pitchFamily="34" charset="-122"/>
                        </a:rPr>
                        <a:t>目前大陆地区同通用名药品的上市情况</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zh-TW" altLang="en-US" sz="1100" b="0" dirty="0">
                          <a:solidFill>
                            <a:schemeClr val="tx1"/>
                          </a:solidFill>
                          <a:latin typeface="微软雅黑" panose="020B0503020204020204" pitchFamily="34" charset="-122"/>
                          <a:ea typeface="微软雅黑" panose="020B0503020204020204" pitchFamily="34" charset="-122"/>
                        </a:rPr>
                        <a:t>独家品种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78041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zh-TW" altLang="en-US" sz="1100" b="0" dirty="0">
                          <a:solidFill>
                            <a:schemeClr val="tx1"/>
                          </a:solidFill>
                          <a:latin typeface="微软雅黑" panose="020B0503020204020204" pitchFamily="34" charset="-122"/>
                          <a:ea typeface="微软雅黑" panose="020B0503020204020204" pitchFamily="34" charset="-122"/>
                        </a:rPr>
                        <a:t>全球首次上市时间及国家</a:t>
                      </a:r>
                      <a:r>
                        <a:rPr lang="en-US" altLang="zh-CN" sz="1100" b="0" dirty="0">
                          <a:solidFill>
                            <a:schemeClr val="tx1"/>
                          </a:solidFill>
                          <a:latin typeface="微软雅黑" panose="020B0503020204020204" pitchFamily="34" charset="-122"/>
                          <a:ea typeface="微软雅黑" panose="020B0503020204020204" pitchFamily="34" charset="-122"/>
                        </a:rPr>
                        <a:t>/</a:t>
                      </a:r>
                      <a:r>
                        <a:rPr lang="zh-CN" altLang="en-US" sz="1100" b="0" dirty="0">
                          <a:solidFill>
                            <a:schemeClr val="tx1"/>
                          </a:solidFill>
                          <a:latin typeface="微软雅黑" panose="020B0503020204020204" pitchFamily="34" charset="-122"/>
                          <a:ea typeface="微软雅黑" panose="020B0503020204020204" pitchFamily="34" charset="-122"/>
                        </a:rPr>
                        <a:t>地区</a:t>
                      </a:r>
                      <a:endParaRPr lang="zh-TW" altLang="en-US" sz="11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ltLang="zh-CN" sz="1100" dirty="0">
                          <a:solidFill>
                            <a:schemeClr val="tx1"/>
                          </a:solidFill>
                          <a:latin typeface="微软雅黑" panose="020B0503020204020204" pitchFamily="34" charset="-122"/>
                          <a:ea typeface="微软雅黑" panose="020B0503020204020204" pitchFamily="34" charset="-122"/>
                        </a:rPr>
                        <a:t>2021</a:t>
                      </a:r>
                      <a:r>
                        <a:rPr lang="zh-CN" altLang="en-US" sz="1100" dirty="0">
                          <a:solidFill>
                            <a:schemeClr val="tx1"/>
                          </a:solidFill>
                          <a:latin typeface="微软雅黑" panose="020B0503020204020204" pitchFamily="34" charset="-122"/>
                          <a:ea typeface="微软雅黑" panose="020B0503020204020204" pitchFamily="34" charset="-122"/>
                        </a:rPr>
                        <a:t>年</a:t>
                      </a:r>
                      <a:r>
                        <a:rPr lang="en-US" altLang="zh-CN" sz="1100" dirty="0">
                          <a:solidFill>
                            <a:schemeClr val="tx1"/>
                          </a:solidFill>
                          <a:latin typeface="微软雅黑" panose="020B0503020204020204" pitchFamily="34" charset="-122"/>
                          <a:ea typeface="微软雅黑" panose="020B0503020204020204" pitchFamily="34" charset="-122"/>
                        </a:rPr>
                        <a:t>3</a:t>
                      </a:r>
                      <a:r>
                        <a:rPr lang="zh-CN" altLang="en-US" sz="1100" dirty="0">
                          <a:solidFill>
                            <a:schemeClr val="tx1"/>
                          </a:solidFill>
                          <a:latin typeface="微软雅黑" panose="020B0503020204020204" pitchFamily="34" charset="-122"/>
                          <a:ea typeface="微软雅黑" panose="020B0503020204020204" pitchFamily="34" charset="-122"/>
                        </a:rPr>
                        <a:t>月</a:t>
                      </a:r>
                      <a:r>
                        <a:rPr lang="en-US" altLang="zh-CN" sz="1100" dirty="0">
                          <a:solidFill>
                            <a:schemeClr val="tx1"/>
                          </a:solidFill>
                          <a:latin typeface="微软雅黑" panose="020B0503020204020204" pitchFamily="34" charset="-122"/>
                          <a:ea typeface="微软雅黑" panose="020B0503020204020204" pitchFamily="34" charset="-122"/>
                        </a:rPr>
                        <a:t>26</a:t>
                      </a:r>
                      <a:r>
                        <a:rPr lang="zh-CN" altLang="en-US" sz="1100" dirty="0">
                          <a:solidFill>
                            <a:schemeClr val="tx1"/>
                          </a:solidFill>
                          <a:latin typeface="微软雅黑" panose="020B0503020204020204" pitchFamily="34" charset="-122"/>
                          <a:ea typeface="微软雅黑" panose="020B0503020204020204" pitchFamily="34" charset="-122"/>
                        </a:rPr>
                        <a:t>日，中国台湾</a:t>
                      </a:r>
                      <a:endParaRPr lang="zh-TW" altLang="en-US" sz="11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zh-TW" altLang="en-US" sz="1100" b="0" dirty="0">
                          <a:solidFill>
                            <a:schemeClr val="tx1"/>
                          </a:solidFill>
                          <a:latin typeface="微软雅黑" panose="020B0503020204020204" pitchFamily="34" charset="-122"/>
                          <a:ea typeface="微软雅黑" panose="020B0503020204020204" pitchFamily="34" charset="-122"/>
                        </a:rPr>
                        <a:t>是否为</a:t>
                      </a:r>
                      <a:r>
                        <a:rPr lang="en-US" altLang="zh-TW" sz="1100" b="0" dirty="0">
                          <a:solidFill>
                            <a:schemeClr val="tx1"/>
                          </a:solidFill>
                          <a:latin typeface="微软雅黑" panose="020B0503020204020204" pitchFamily="34" charset="-122"/>
                          <a:ea typeface="微软雅黑" panose="020B0503020204020204" pitchFamily="34" charset="-122"/>
                        </a:rPr>
                        <a:t>OTC</a:t>
                      </a:r>
                      <a:r>
                        <a:rPr lang="zh-TW" altLang="en-US" sz="1100" b="0" dirty="0">
                          <a:solidFill>
                            <a:schemeClr val="tx1"/>
                          </a:solidFill>
                          <a:latin typeface="微软雅黑" panose="020B0503020204020204" pitchFamily="34" charset="-122"/>
                          <a:ea typeface="微软雅黑" panose="020B0503020204020204" pitchFamily="34" charset="-122"/>
                        </a:rPr>
                        <a:t>药品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zh-TW" altLang="en-US" sz="1100" dirty="0">
                          <a:solidFill>
                            <a:schemeClr val="tx1"/>
                          </a:solidFill>
                          <a:latin typeface="微软雅黑" panose="020B0503020204020204" pitchFamily="34" charset="-122"/>
                          <a:ea typeface="微软雅黑" panose="020B0503020204020204" pitchFamily="34" charset="-122"/>
                        </a:rPr>
                        <a:t>否</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780415">
                <a:tc>
                  <a:txBody>
                    <a:bodyPr/>
                    <a:lstStyle/>
                    <a:p>
                      <a:r>
                        <a:rPr lang="zh-TW" altLang="en-US" sz="1100" b="0" dirty="0">
                          <a:solidFill>
                            <a:schemeClr val="tx1"/>
                          </a:solidFill>
                          <a:latin typeface="微软雅黑" panose="020B0503020204020204" pitchFamily="34" charset="-122"/>
                          <a:ea typeface="微软雅黑" panose="020B0503020204020204" pitchFamily="34" charset="-122"/>
                        </a:rPr>
                        <a:t>中国发病率</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我国约</a:t>
                      </a:r>
                      <a:r>
                        <a:rPr kumimoji="0" lang="en-US" altLang="zh-TW" sz="11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1.48</a:t>
                      </a:r>
                      <a:r>
                        <a:rPr kumimoji="0" lang="zh-TW"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亿糖尿病患者</a:t>
                      </a:r>
                      <a:r>
                        <a:rPr kumimoji="0" lang="en-US" altLang="zh-CN" sz="11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1</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TW"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流病研究显示，糖尿病足溃疡患病率为</a:t>
                      </a:r>
                      <a:r>
                        <a:rPr kumimoji="0" lang="en-US" altLang="zh-TW"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5.7%</a:t>
                      </a:r>
                      <a:r>
                        <a:rPr kumimoji="0" lang="en-US" altLang="zh-CN" sz="11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2</a:t>
                      </a:r>
                      <a:r>
                        <a:rPr kumimoji="0" lang="zh-TW"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，糖尿病患者终生罹患溃疡风险高达</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34</a:t>
                      </a:r>
                      <a:r>
                        <a:rPr kumimoji="0" lang="en-US" altLang="zh-TW"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TW"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估计糖足溃疡患者高达</a:t>
                      </a:r>
                      <a:r>
                        <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pitchFamily="34" charset="0"/>
                        </a:rPr>
                        <a:t>830</a:t>
                      </a:r>
                      <a:r>
                        <a:rPr kumimoji="0" lang="zh-CN" altLang="en-US" sz="11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万人</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hMerge="1">
                  <a:txBody>
                    <a:bodyPr/>
                    <a:lstStyle/>
                    <a:p>
                      <a:endParaRPr lang="zh-TW"/>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xmlns="" id="{540E9B4E-D9B3-6F33-E347-D8A7D3E066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2" name="think-cell Slide" r:id="rId8" imgW="415" imgH="416" progId="TCLayout.ActiveDocument.1">
                  <p:embed/>
                </p:oleObj>
              </mc:Choice>
              <mc:Fallback>
                <p:oleObj name="think-cell Slide" r:id="rId8" imgW="415" imgH="416" progId="TCLayout.ActiveDocument.1">
                  <p:embed/>
                  <p:pic>
                    <p:nvPicPr>
                      <p:cNvPr id="3" name="think-cell data - do not delete" hidden="1">
                        <a:extLst>
                          <a:ext uri="{FF2B5EF4-FFF2-40B4-BE49-F238E27FC236}">
                            <a16:creationId xmlns:a16="http://schemas.microsoft.com/office/drawing/2014/main" xmlns="" id="{540E9B4E-D9B3-6F33-E347-D8A7D3E066D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矩形 1"/>
          <p:cNvSpPr/>
          <p:nvPr/>
        </p:nvSpPr>
        <p:spPr>
          <a:xfrm>
            <a:off x="348257" y="468480"/>
            <a:ext cx="6736407" cy="961289"/>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依据</a:t>
            </a:r>
            <a:r>
              <a:rPr kumimoji="1" lang="en-US" altLang="zh-TW"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CDE</a:t>
            </a:r>
            <a:r>
              <a:rPr kumimoji="1" lang="en-US" altLang="zh-TW" sz="20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a:t>
            </a:r>
            <a:r>
              <a:rPr kumimoji="1" lang="zh-CN" altLang="en-US" b="1"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中药新药用于糖尿病足病临床研究技术指导原则</a:t>
            </a:r>
            <a:r>
              <a:rPr lang="en-US" altLang="zh-CN" sz="2000" baseline="300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1</a:t>
            </a:r>
            <a:r>
              <a:rPr kumimoji="1" lang="en-US" altLang="zh-CN" sz="20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a:t>
            </a:r>
            <a:r>
              <a:rPr kumimoji="1" lang="zh-TW" alt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香雷糖足膏与中药外用制剂临床合规性比较</a:t>
            </a:r>
          </a:p>
        </p:txBody>
      </p:sp>
      <p:grpSp>
        <p:nvGrpSpPr>
          <p:cNvPr id="4" name="Group 18">
            <a:extLst>
              <a:ext uri="{FF2B5EF4-FFF2-40B4-BE49-F238E27FC236}">
                <a16:creationId xmlns:a16="http://schemas.microsoft.com/office/drawing/2014/main" xmlns="" id="{E6B9CE72-C310-C4B8-AC19-E6B47F4F9960}"/>
              </a:ext>
            </a:extLst>
          </p:cNvPr>
          <p:cNvGrpSpPr/>
          <p:nvPr/>
        </p:nvGrpSpPr>
        <p:grpSpPr>
          <a:xfrm>
            <a:off x="0" y="-2951"/>
            <a:ext cx="10030062" cy="375781"/>
            <a:chOff x="0" y="-2416"/>
            <a:chExt cx="4568738" cy="289460"/>
          </a:xfrm>
        </p:grpSpPr>
        <p:sp>
          <p:nvSpPr>
            <p:cNvPr id="8" name="矩形 14">
              <a:extLst>
                <a:ext uri="{FF2B5EF4-FFF2-40B4-BE49-F238E27FC236}">
                  <a16:creationId xmlns:a16="http://schemas.microsoft.com/office/drawing/2014/main" xmlns="" id="{8BD77A60-95F1-A8A6-2281-4310EE2BAB04}"/>
                </a:ext>
              </a:extLst>
            </p:cNvPr>
            <p:cNvSpPr/>
            <p:nvPr/>
          </p:nvSpPr>
          <p:spPr>
            <a:xfrm>
              <a:off x="0" y="-2416"/>
              <a:ext cx="1325245" cy="26924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药品基本信息</a:t>
              </a:r>
              <a:r>
                <a:rPr kumimoji="0" lang="zh-TW" altLang="en-US" sz="105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 （</a:t>
              </a:r>
              <a:r>
                <a:rPr kumimoji="0" lang="en-US" altLang="zh-TW" sz="105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2/3)</a:t>
              </a:r>
              <a:endParaRPr kumimoji="0" lang="zh-CN" altLang="en-US" sz="105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14" name="矩形 16">
              <a:extLst>
                <a:ext uri="{FF2B5EF4-FFF2-40B4-BE49-F238E27FC236}">
                  <a16:creationId xmlns:a16="http://schemas.microsoft.com/office/drawing/2014/main" xmlns="" id="{1034CA4A-E890-7CD6-983F-992BCF79719F}"/>
                </a:ext>
              </a:extLst>
            </p:cNvPr>
            <p:cNvSpPr/>
            <p:nvPr>
              <p:custDataLst>
                <p:tags r:id="rId3"/>
              </p:custDataLst>
            </p:nvPr>
          </p:nvSpPr>
          <p:spPr>
            <a:xfrm>
              <a:off x="2216507" y="-631"/>
              <a:ext cx="747411" cy="287675"/>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有效性</a:t>
              </a:r>
            </a:p>
          </p:txBody>
        </p:sp>
        <p:sp>
          <p:nvSpPr>
            <p:cNvPr id="15" name="矩形 14">
              <a:extLst>
                <a:ext uri="{FF2B5EF4-FFF2-40B4-BE49-F238E27FC236}">
                  <a16:creationId xmlns:a16="http://schemas.microsoft.com/office/drawing/2014/main" xmlns="" id="{D830C86D-CA03-0EED-BCB0-FDC374C60344}"/>
                </a:ext>
              </a:extLst>
            </p:cNvPr>
            <p:cNvSpPr/>
            <p:nvPr>
              <p:custDataLst>
                <p:tags r:id="rId4"/>
              </p:custDataLst>
            </p:nvPr>
          </p:nvSpPr>
          <p:spPr>
            <a:xfrm>
              <a:off x="1380246" y="1785"/>
              <a:ext cx="781260" cy="26860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安全性</a:t>
              </a:r>
            </a:p>
          </p:txBody>
        </p:sp>
        <p:sp>
          <p:nvSpPr>
            <p:cNvPr id="16" name="矩形 15">
              <a:extLst>
                <a:ext uri="{FF2B5EF4-FFF2-40B4-BE49-F238E27FC236}">
                  <a16:creationId xmlns:a16="http://schemas.microsoft.com/office/drawing/2014/main" xmlns="" id="{35543FAC-1E6D-0722-6A1A-6253EEEE4E38}"/>
                </a:ext>
              </a:extLst>
            </p:cNvPr>
            <p:cNvSpPr/>
            <p:nvPr>
              <p:custDataLst>
                <p:tags r:id="rId5"/>
              </p:custDataLst>
            </p:nvPr>
          </p:nvSpPr>
          <p:spPr>
            <a:xfrm>
              <a:off x="3018919" y="-30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创新性</a:t>
              </a:r>
            </a:p>
          </p:txBody>
        </p:sp>
        <p:sp>
          <p:nvSpPr>
            <p:cNvPr id="17" name="矩形 16">
              <a:extLst>
                <a:ext uri="{FF2B5EF4-FFF2-40B4-BE49-F238E27FC236}">
                  <a16:creationId xmlns:a16="http://schemas.microsoft.com/office/drawing/2014/main" xmlns="" id="{1E7389C5-C2EA-01E7-FD52-6668C65E956C}"/>
                </a:ext>
              </a:extLst>
            </p:cNvPr>
            <p:cNvSpPr/>
            <p:nvPr>
              <p:custDataLst>
                <p:tags r:id="rId6"/>
              </p:custDataLst>
            </p:nvPr>
          </p:nvSpPr>
          <p:spPr>
            <a:xfrm>
              <a:off x="3821329" y="389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公平性</a:t>
              </a:r>
            </a:p>
          </p:txBody>
        </p:sp>
      </p:grpSp>
      <p:sp>
        <p:nvSpPr>
          <p:cNvPr id="9" name="文字方塊 8">
            <a:extLst>
              <a:ext uri="{FF2B5EF4-FFF2-40B4-BE49-F238E27FC236}">
                <a16:creationId xmlns:a16="http://schemas.microsoft.com/office/drawing/2014/main" xmlns="" id="{BEDFC674-A0B4-96DB-6FFB-28282908C22C}"/>
              </a:ext>
            </a:extLst>
          </p:cNvPr>
          <p:cNvSpPr txBox="1"/>
          <p:nvPr/>
        </p:nvSpPr>
        <p:spPr>
          <a:xfrm>
            <a:off x="6806581" y="1480874"/>
            <a:ext cx="5369673" cy="4939814"/>
          </a:xfrm>
          <a:prstGeom prst="rect">
            <a:avLst/>
          </a:prstGeom>
          <a:noFill/>
        </p:spPr>
        <p:txBody>
          <a:bodyPr wrap="square">
            <a:spAutoFit/>
          </a:bodyPr>
          <a:lstStyle/>
          <a:p>
            <a:pPr marL="342900" lvl="0" indent="-342900">
              <a:lnSpc>
                <a:spcPts val="2700"/>
              </a:lnSpc>
              <a:buFontTx/>
              <a:buAutoNum type="arabicPeriod"/>
              <a:defRPr/>
            </a:pPr>
            <a:r>
              <a:rPr kumimoji="1" lang="en-US" altLang="zh-TW" sz="15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rPr>
              <a:t>CDE</a:t>
            </a:r>
            <a:r>
              <a:rPr kumimoji="1" lang="zh-TW" altLang="en-US" sz="1500" dirty="0">
                <a:latin typeface="Microsoft YaHei" panose="020B0503020204020204" pitchFamily="34" charset="-122"/>
                <a:ea typeface="Microsoft YaHei" panose="020B0503020204020204" pitchFamily="34" charset="-122"/>
              </a:rPr>
              <a:t>颁布</a:t>
            </a:r>
            <a:r>
              <a:rPr kumimoji="1" lang="en-US" altLang="zh-TW" sz="1600" dirty="0">
                <a:latin typeface="Microsoft YaHei" panose="020B0503020204020204" pitchFamily="34" charset="-122"/>
                <a:ea typeface="Microsoft YaHei" panose="020B0503020204020204" pitchFamily="34" charset="-122"/>
              </a:rPr>
              <a:t>《</a:t>
            </a:r>
            <a:r>
              <a:rPr kumimoji="1" lang="zh-CN" altLang="en-US" sz="1500" u="sng" dirty="0">
                <a:solidFill>
                  <a:srgbClr val="C00000"/>
                </a:solidFill>
                <a:latin typeface="Microsoft YaHei" panose="020B0503020204020204" pitchFamily="34" charset="-122"/>
                <a:ea typeface="Microsoft YaHei" panose="020B0503020204020204" pitchFamily="34" charset="-122"/>
              </a:rPr>
              <a:t>中药新药用于糖尿病足病临床研究技术指导原则</a:t>
            </a:r>
            <a:r>
              <a:rPr lang="en-US" altLang="zh-CN" sz="1600" baseline="30000" dirty="0">
                <a:latin typeface="Microsoft YaHei" panose="020B0503020204020204" pitchFamily="34" charset="-122"/>
                <a:ea typeface="Microsoft YaHei" panose="020B0503020204020204" pitchFamily="34" charset="-122"/>
                <a:cs typeface="Arial" panose="020B0604020202020204" pitchFamily="34" charset="0"/>
              </a:rPr>
              <a:t>1</a:t>
            </a:r>
            <a:r>
              <a:rPr kumimoji="1" lang="en-US" altLang="zh-CN" sz="1600" dirty="0">
                <a:latin typeface="Microsoft YaHei" panose="020B0503020204020204" pitchFamily="34" charset="-122"/>
                <a:ea typeface="Microsoft YaHei" panose="020B0503020204020204" pitchFamily="34" charset="-122"/>
              </a:rPr>
              <a:t>》</a:t>
            </a:r>
            <a:r>
              <a:rPr kumimoji="0" lang="zh-TW" altLang="en-US"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指出，</a:t>
            </a:r>
            <a:r>
              <a:rPr kumimoji="0" lang="zh-CN" altLang="en-US"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中药外用制剂</a:t>
            </a:r>
            <a:r>
              <a:rPr kumimoji="0" lang="zh-TW" altLang="en-US"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临床试验</a:t>
            </a:r>
            <a:r>
              <a:rPr kumimoji="0" lang="zh-CN" altLang="en-US"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存在</a:t>
            </a:r>
            <a:r>
              <a:rPr kumimoji="0" lang="zh-TW" altLang="en-US"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以下</a:t>
            </a:r>
            <a:r>
              <a:rPr lang="zh-TW" altLang="en-US" sz="15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问题</a:t>
            </a:r>
            <a:r>
              <a:rPr kumimoji="0" lang="zh-CN" altLang="en-US"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a:t>
            </a:r>
          </a:p>
          <a:p>
            <a:pPr marL="630238" marR="0" lvl="1" indent="-173038" algn="l" defTabSz="914400" rtl="0" eaLnBrk="1" fontAlgn="auto" latinLnBrk="0" hangingPunct="1">
              <a:lnSpc>
                <a:spcPts val="2700"/>
              </a:lnSpc>
              <a:spcBef>
                <a:spcPts val="0"/>
              </a:spcBef>
              <a:spcAft>
                <a:spcPts val="0"/>
              </a:spcAft>
              <a:buClrTx/>
              <a:buSzTx/>
              <a:buFont typeface="Arial" panose="020B0604020202020204" pitchFamily="34" charset="0"/>
              <a:buChar char="•"/>
              <a:tabLst/>
              <a:defRPr/>
            </a:pPr>
            <a:r>
              <a:rPr kumimoji="0" lang="zh-TW" altLang="en-US"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未遵照</a:t>
            </a:r>
            <a:r>
              <a:rPr kumimoji="0" lang="en-US" altLang="zh-TW"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GCP</a:t>
            </a:r>
            <a:r>
              <a:rPr kumimoji="0" lang="zh-TW" altLang="en-US"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规范</a:t>
            </a:r>
            <a:endParaRPr kumimoji="0" lang="en-US" altLang="zh-TW"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630238" marR="0" lvl="1" indent="-173038" algn="l" defTabSz="914400" rtl="0" eaLnBrk="1" fontAlgn="auto" latinLnBrk="0" hangingPunct="1">
              <a:lnSpc>
                <a:spcPts val="2700"/>
              </a:lnSpc>
              <a:spcBef>
                <a:spcPts val="0"/>
              </a:spcBef>
              <a:spcAft>
                <a:spcPts val="0"/>
              </a:spcAft>
              <a:buClrTx/>
              <a:buSzTx/>
              <a:buFont typeface="Arial" panose="020B0604020202020204" pitchFamily="34" charset="0"/>
              <a:buChar char="•"/>
              <a:tabLst/>
              <a:defRPr/>
            </a:pPr>
            <a:r>
              <a:rPr kumimoji="0" lang="zh-TW" altLang="en-US"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样本量计算缺乏统计基础</a:t>
            </a:r>
            <a:endParaRPr kumimoji="0" lang="en-US" altLang="zh-TW"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630238" marR="0" lvl="1" indent="-173038" algn="l" defTabSz="914400" rtl="0" eaLnBrk="1" fontAlgn="auto" latinLnBrk="0" hangingPunct="1">
              <a:lnSpc>
                <a:spcPts val="2700"/>
              </a:lnSpc>
              <a:spcBef>
                <a:spcPts val="0"/>
              </a:spcBef>
              <a:spcAft>
                <a:spcPts val="0"/>
              </a:spcAft>
              <a:buClrTx/>
              <a:buSzTx/>
              <a:buFont typeface="Arial" panose="020B0604020202020204" pitchFamily="34" charset="0"/>
              <a:buChar char="•"/>
              <a:tabLst/>
              <a:defRPr/>
            </a:pPr>
            <a:r>
              <a:rPr kumimoji="0" lang="zh-TW" altLang="en-US"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阳性对照组缺乏循证医学基础</a:t>
            </a:r>
            <a:endParaRPr kumimoji="0" lang="en-US" altLang="zh-TW"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630238" marR="0" lvl="1" indent="-173038" algn="l" defTabSz="914400" rtl="0" eaLnBrk="1" fontAlgn="auto" latinLnBrk="0" hangingPunct="1">
              <a:lnSpc>
                <a:spcPts val="2700"/>
              </a:lnSpc>
              <a:spcBef>
                <a:spcPts val="0"/>
              </a:spcBef>
              <a:spcAft>
                <a:spcPts val="0"/>
              </a:spcAft>
              <a:buClrTx/>
              <a:buSzTx/>
              <a:buFont typeface="Arial" panose="020B0604020202020204" pitchFamily="34" charset="0"/>
              <a:buChar char="•"/>
              <a:tabLst/>
              <a:defRPr/>
            </a:pPr>
            <a:r>
              <a:rPr kumimoji="0" lang="zh-TW" altLang="en-US"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未明确规范随机分配与盲法实施</a:t>
            </a:r>
            <a:endParaRPr kumimoji="0" lang="en-US" altLang="zh-TW"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342900" lvl="0" indent="-342900">
              <a:lnSpc>
                <a:spcPts val="2700"/>
              </a:lnSpc>
              <a:buFontTx/>
              <a:buAutoNum type="arabicPeriod"/>
              <a:defRPr/>
            </a:pPr>
            <a:r>
              <a:rPr kumimoji="0" lang="zh-TW" altLang="en-US"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根据</a:t>
            </a:r>
            <a:r>
              <a:rPr kumimoji="0" lang="en-US" altLang="zh-TW"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CDE</a:t>
            </a:r>
            <a:r>
              <a:rPr kumimoji="0" lang="zh-TW" altLang="en-US"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与天津中医药大学共同发表论文</a:t>
            </a:r>
            <a:r>
              <a:rPr kumimoji="1" lang="en-US" altLang="zh-TW" sz="15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rPr>
              <a:t>《</a:t>
            </a:r>
            <a:r>
              <a:rPr kumimoji="1" lang="zh-TW" altLang="en-US" sz="1500"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糖尿病足溃疡外用中药新药临床研究的思考</a:t>
            </a:r>
            <a:r>
              <a:rPr lang="en-US" altLang="zh-TW" sz="1500" baseline="30000" dirty="0">
                <a:latin typeface="Microsoft YaHei" panose="020B0503020204020204" pitchFamily="34" charset="-122"/>
                <a:ea typeface="Microsoft YaHei" panose="020B0503020204020204" pitchFamily="34" charset="-122"/>
                <a:cs typeface="Arial" panose="020B0604020202020204" pitchFamily="34" charset="0"/>
              </a:rPr>
              <a:t>6</a:t>
            </a:r>
            <a:r>
              <a:rPr kumimoji="1" lang="en-US" altLang="zh-CN" sz="15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rPr>
              <a:t>》</a:t>
            </a:r>
            <a:r>
              <a:rPr kumimoji="0" lang="zh-TW" altLang="en-US" sz="150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 </a:t>
            </a:r>
            <a:r>
              <a:rPr kumimoji="0" lang="zh-TW" altLang="en-US"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指出，中医</a:t>
            </a:r>
            <a:r>
              <a:rPr lang="zh-TW" altLang="en-US" sz="15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药</a:t>
            </a:r>
            <a:r>
              <a:rPr kumimoji="0" lang="zh-TW" altLang="en-US"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外用</a:t>
            </a:r>
            <a:r>
              <a:rPr lang="zh-TW" altLang="en-US" sz="15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制剂存在</a:t>
            </a:r>
            <a:r>
              <a:rPr lang="zh-TW" altLang="en-US" sz="1500" u="sng"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临床</a:t>
            </a:r>
            <a:r>
              <a:rPr kumimoji="0" lang="zh-TW" altLang="en-US" sz="1500"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评价标准</a:t>
            </a:r>
            <a:r>
              <a:rPr kumimoji="0" lang="zh-TW" altLang="en-US"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的问题，包括</a:t>
            </a:r>
            <a:r>
              <a:rPr kumimoji="0" lang="zh-CN" altLang="en-US"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a:t>
            </a:r>
            <a:endParaRPr kumimoji="0" lang="en-US" altLang="zh-CN" sz="15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630238" marR="0" lvl="1" indent="-173038" algn="l" defTabSz="914400" rtl="0" eaLnBrk="1" fontAlgn="auto" latinLnBrk="0" hangingPunct="1">
              <a:lnSpc>
                <a:spcPts val="2700"/>
              </a:lnSpc>
              <a:spcBef>
                <a:spcPts val="0"/>
              </a:spcBef>
              <a:spcAft>
                <a:spcPts val="0"/>
              </a:spcAft>
              <a:buClrTx/>
              <a:buSzTx/>
              <a:buFont typeface="Arial" panose="020B0604020202020204" pitchFamily="34" charset="0"/>
              <a:buChar char="•"/>
              <a:tabLst/>
              <a:defRPr/>
            </a:pPr>
            <a:r>
              <a:rPr kumimoji="0" lang="zh-TW" altLang="en-US"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滥用综合性指标评价结局</a:t>
            </a:r>
            <a:endParaRPr kumimoji="0" lang="en-US" altLang="zh-TW"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630238" marR="0" lvl="1" indent="-173038" algn="l" defTabSz="914400" rtl="0" eaLnBrk="1" fontAlgn="auto" latinLnBrk="0" hangingPunct="1">
              <a:lnSpc>
                <a:spcPts val="2700"/>
              </a:lnSpc>
              <a:spcBef>
                <a:spcPts val="0"/>
              </a:spcBef>
              <a:spcAft>
                <a:spcPts val="0"/>
              </a:spcAft>
              <a:buClrTx/>
              <a:buSzTx/>
              <a:buFont typeface="Arial" panose="020B0604020202020204" pitchFamily="34" charset="0"/>
              <a:buChar char="•"/>
              <a:tabLst/>
              <a:defRPr/>
            </a:pPr>
            <a:r>
              <a:rPr kumimoji="0" lang="zh-TW" altLang="en-US"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结局评价指标模糊不清</a:t>
            </a:r>
            <a:endParaRPr kumimoji="0" lang="en-US" altLang="zh-TW"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630238" marR="0" lvl="1" indent="-173038" algn="l" defTabSz="914400" rtl="0" eaLnBrk="1" fontAlgn="auto" latinLnBrk="0" hangingPunct="1">
              <a:lnSpc>
                <a:spcPts val="2700"/>
              </a:lnSpc>
              <a:spcBef>
                <a:spcPts val="0"/>
              </a:spcBef>
              <a:spcAft>
                <a:spcPts val="0"/>
              </a:spcAft>
              <a:buClrTx/>
              <a:buSzTx/>
              <a:buFont typeface="Arial" panose="020B0604020202020204" pitchFamily="34" charset="0"/>
              <a:buChar char="•"/>
              <a:tabLst/>
              <a:defRPr/>
            </a:pPr>
            <a:r>
              <a:rPr kumimoji="0" lang="zh-TW" altLang="en-US" sz="150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主次不分，结局评价标准不统一</a:t>
            </a:r>
            <a:endParaRPr lang="en-US" altLang="zh-TW" sz="15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endParaRPr>
          </a:p>
          <a:p>
            <a:pPr marL="630238" marR="0" lvl="1" indent="-173038" algn="l" defTabSz="914400" rtl="0" eaLnBrk="1" fontAlgn="auto" latinLnBrk="0" hangingPunct="1">
              <a:lnSpc>
                <a:spcPts val="2700"/>
              </a:lnSpc>
              <a:spcBef>
                <a:spcPts val="0"/>
              </a:spcBef>
              <a:spcAft>
                <a:spcPts val="0"/>
              </a:spcAft>
              <a:buClrTx/>
              <a:buSzTx/>
              <a:buFont typeface="Arial" panose="020B0604020202020204" pitchFamily="34" charset="0"/>
              <a:buChar char="•"/>
              <a:tabLst/>
              <a:defRPr/>
            </a:pPr>
            <a:r>
              <a:rPr kumimoji="1" lang="zh-TW" altLang="en-US" sz="1500" dirty="0">
                <a:solidFill>
                  <a:srgbClr val="C00000"/>
                </a:solidFill>
                <a:latin typeface="Microsoft YaHei" panose="020B0503020204020204" pitchFamily="34" charset="-122"/>
                <a:ea typeface="Microsoft YaHei" panose="020B0503020204020204" pitchFamily="34" charset="-122"/>
              </a:rPr>
              <a:t>中药外用制剂</a:t>
            </a:r>
            <a:r>
              <a:rPr kumimoji="1" lang="zh-CN" altLang="en-US" sz="1500" dirty="0">
                <a:solidFill>
                  <a:srgbClr val="C00000"/>
                </a:solidFill>
                <a:latin typeface="Microsoft YaHei" panose="020B0503020204020204" pitchFamily="34" charset="-122"/>
                <a:ea typeface="Microsoft YaHei" panose="020B0503020204020204" pitchFamily="34" charset="-122"/>
                <a:cs typeface="Calibri" panose="020F0502020204030204"/>
              </a:rPr>
              <a:t>需在独具特色的</a:t>
            </a:r>
            <a:r>
              <a:rPr kumimoji="1" lang="zh-TW" altLang="en-US" sz="1500" dirty="0">
                <a:solidFill>
                  <a:srgbClr val="C00000"/>
                </a:solidFill>
                <a:latin typeface="Microsoft YaHei" panose="020B0503020204020204" pitchFamily="34" charset="-122"/>
                <a:ea typeface="Microsoft YaHei" panose="020B0503020204020204" pitchFamily="34" charset="-122"/>
                <a:cs typeface="Calibri" panose="020F0502020204030204"/>
              </a:rPr>
              <a:t>外科辩证体系指导下使用</a:t>
            </a:r>
            <a:r>
              <a:rPr lang="zh-CN" altLang="en-US" sz="150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。若不当适得其反。不适合现代快节奏医疗需求</a:t>
            </a:r>
            <a:endParaRPr lang="en-US" altLang="zh-CN" sz="150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 name="矩形 9">
            <a:extLst>
              <a:ext uri="{FF2B5EF4-FFF2-40B4-BE49-F238E27FC236}">
                <a16:creationId xmlns:a16="http://schemas.microsoft.com/office/drawing/2014/main" xmlns="" id="{12B57CF0-EAC8-1900-ECEB-C374B79C7C55}"/>
              </a:ext>
            </a:extLst>
          </p:cNvPr>
          <p:cNvSpPr/>
          <p:nvPr/>
        </p:nvSpPr>
        <p:spPr>
          <a:xfrm>
            <a:off x="101638" y="6121657"/>
            <a:ext cx="10184406" cy="70517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rPr>
              <a:t>1</a:t>
            </a:r>
            <a:r>
              <a:rPr kumimoji="0" lang="zh-CN" altLang="en-US"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中药新药用于糖尿病足病临床研究技术指导原则</a:t>
            </a:r>
            <a:endParaRPr kumimoji="0" lang="en-US"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rPr>
              <a:t>2</a:t>
            </a:r>
            <a:r>
              <a:rPr kumimoji="0" lang="zh-CN" altLang="en-US" sz="7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en-US"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JAMA </a:t>
            </a:r>
            <a:r>
              <a:rPr kumimoji="0" lang="en-US" altLang="zh-TW" sz="700" b="0"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rPr>
              <a:t>Netw</a:t>
            </a:r>
            <a:r>
              <a:rPr kumimoji="0" lang="en-US"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Open. 2021;4(9):e2122607</a:t>
            </a:r>
            <a:endParaRPr kumimoji="0" lang="en-US" altLang="zh-CN"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rPr>
              <a:t>3</a:t>
            </a:r>
            <a:r>
              <a:rPr kumimoji="0" lang="zh-TW" altLang="en-US"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zh-CN" altLang="en-US"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姜玉峰，许樟荣，陆树良</a:t>
            </a:r>
            <a:r>
              <a:rPr kumimoji="0" lang="en-US" altLang="zh-CN"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0" lang="zh-CN" altLang="en-US"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等</a:t>
            </a:r>
            <a:r>
              <a:rPr kumimoji="0" lang="en-US" altLang="zh-CN"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0" lang="zh-CN" altLang="en-US"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多中心完全随机、标准治疗平行对照评价京万红软膏治疗糖尿病足慢性创面的临床研究</a:t>
            </a:r>
            <a:r>
              <a:rPr kumimoji="0" lang="en-US" altLang="zh-CN"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[J].</a:t>
            </a:r>
            <a:r>
              <a:rPr kumimoji="0" lang="zh-CN" altLang="en-US"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感染、炎症、修复</a:t>
            </a:r>
            <a:r>
              <a:rPr kumimoji="0" lang="en-US" altLang="zh-CN"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,2015(1): 33-36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rPr>
              <a:t>4</a:t>
            </a:r>
            <a:r>
              <a:rPr kumimoji="0" lang="zh-TW" altLang="en-US"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en-US" altLang="zh-CN" sz="700" b="0"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rPr>
              <a:t>Haoyun</a:t>
            </a:r>
            <a:r>
              <a:rPr kumimoji="0" lang="en-US" altLang="zh-CN"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H. Efficacy of MEBO combined with povidone iodine in treatment of</a:t>
            </a:r>
            <a:r>
              <a:rPr kumimoji="0" lang="zh-CN" altLang="en-US"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en-US" altLang="zh-CN"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diabetic foot. Chin J Urban Rural </a:t>
            </a:r>
            <a:r>
              <a:rPr kumimoji="0" lang="en-US" altLang="zh-CN" sz="700" b="0"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rPr>
              <a:t>Enterp</a:t>
            </a:r>
            <a:r>
              <a:rPr kumimoji="0" lang="en-US" altLang="zh-CN"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Health 2022;3:142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rPr>
              <a:t>5</a:t>
            </a:r>
            <a:r>
              <a:rPr kumimoji="0" lang="en-US" altLang="zh-CN"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en-US"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Cheng C, Yan W, Qin C. Clinical effect of </a:t>
            </a:r>
            <a:r>
              <a:rPr kumimoji="0" lang="en-US" altLang="zh-TW" sz="700" b="0"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rPr>
              <a:t>Shengji</a:t>
            </a:r>
            <a:r>
              <a:rPr kumimoji="0" lang="en-US"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en-US" altLang="zh-TW" sz="700" b="0"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rPr>
              <a:t>Yuhong</a:t>
            </a:r>
            <a:r>
              <a:rPr kumimoji="0" lang="en-US"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ointment on diabetic foot</a:t>
            </a:r>
            <a:r>
              <a:rPr kumimoji="0" lang="zh-CN" altLang="en-US"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en-US"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ulcers and its</a:t>
            </a:r>
            <a:r>
              <a:rPr kumimoji="0" lang="zh-TW" altLang="en-US"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en-US"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effect on expression of PDGFR-</a:t>
            </a:r>
            <a:r>
              <a:rPr kumimoji="0" lang="el-GR"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α </a:t>
            </a:r>
            <a:r>
              <a:rPr kumimoji="0" lang="en-US"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in wound tissue. Chin J </a:t>
            </a:r>
            <a:r>
              <a:rPr kumimoji="0" lang="en-US" altLang="zh-TW" sz="700" b="0"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rPr>
              <a:t>Aesthet</a:t>
            </a:r>
            <a:r>
              <a:rPr kumimoji="0" lang="en-US"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Med</a:t>
            </a:r>
            <a:r>
              <a:rPr kumimoji="0" lang="zh-CN" altLang="en-US"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en-US"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2018;27:58–61.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aseline="30000" dirty="0">
                <a:solidFill>
                  <a:prstClr val="black"/>
                </a:solidFill>
                <a:latin typeface="Microsoft YaHei" panose="020B0503020204020204" pitchFamily="34" charset="-122"/>
                <a:ea typeface="Microsoft YaHei" panose="020B0503020204020204" pitchFamily="34" charset="-122"/>
              </a:rPr>
              <a:t>6</a:t>
            </a:r>
            <a:r>
              <a:rPr lang="zh-CN" altLang="en-US" sz="700" baseline="30000" dirty="0">
                <a:solidFill>
                  <a:prstClr val="black"/>
                </a:solidFill>
                <a:latin typeface="Microsoft YaHei" panose="020B0503020204020204" pitchFamily="34" charset="-122"/>
                <a:ea typeface="Microsoft YaHei" panose="020B0503020204020204" pitchFamily="34" charset="-122"/>
              </a:rPr>
              <a:t> </a:t>
            </a:r>
            <a:r>
              <a:rPr lang="zh-CN" altLang="en-US" sz="700" dirty="0">
                <a:solidFill>
                  <a:prstClr val="black"/>
                </a:solidFill>
                <a:latin typeface="Microsoft YaHei" panose="020B0503020204020204" pitchFamily="34" charset="-122"/>
                <a:ea typeface="Microsoft YaHei" panose="020B0503020204020204" pitchFamily="34" charset="-122"/>
              </a:rPr>
              <a:t>朱朝军</a:t>
            </a:r>
            <a:r>
              <a:rPr lang="en-US" altLang="zh-CN" sz="700" dirty="0">
                <a:solidFill>
                  <a:prstClr val="black"/>
                </a:solidFill>
                <a:latin typeface="Microsoft YaHei" panose="020B0503020204020204" pitchFamily="34" charset="-122"/>
                <a:ea typeface="Microsoft YaHei" panose="020B0503020204020204" pitchFamily="34" charset="-122"/>
              </a:rPr>
              <a:t>,</a:t>
            </a:r>
            <a:r>
              <a:rPr lang="zh-CN" altLang="en-US" sz="700" dirty="0">
                <a:solidFill>
                  <a:prstClr val="black"/>
                </a:solidFill>
                <a:latin typeface="Microsoft YaHei" panose="020B0503020204020204" pitchFamily="34" charset="-122"/>
                <a:ea typeface="Microsoft YaHei" panose="020B0503020204020204" pitchFamily="34" charset="-122"/>
              </a:rPr>
              <a:t>吕佳康</a:t>
            </a:r>
            <a:r>
              <a:rPr lang="en-US" altLang="zh-CN" sz="700" dirty="0">
                <a:solidFill>
                  <a:prstClr val="black"/>
                </a:solidFill>
                <a:latin typeface="Microsoft YaHei" panose="020B0503020204020204" pitchFamily="34" charset="-122"/>
                <a:ea typeface="Microsoft YaHei" panose="020B0503020204020204" pitchFamily="34" charset="-122"/>
              </a:rPr>
              <a:t>,</a:t>
            </a:r>
            <a:r>
              <a:rPr lang="zh-CN" altLang="en-US" sz="700" dirty="0">
                <a:solidFill>
                  <a:prstClr val="black"/>
                </a:solidFill>
                <a:latin typeface="Microsoft YaHei" panose="020B0503020204020204" pitchFamily="34" charset="-122"/>
                <a:ea typeface="Microsoft YaHei" panose="020B0503020204020204" pitchFamily="34" charset="-122"/>
              </a:rPr>
              <a:t>周贝</a:t>
            </a:r>
            <a:r>
              <a:rPr lang="en-US" altLang="zh-CN" sz="700" dirty="0">
                <a:solidFill>
                  <a:prstClr val="black"/>
                </a:solidFill>
                <a:latin typeface="Microsoft YaHei" panose="020B0503020204020204" pitchFamily="34" charset="-122"/>
                <a:ea typeface="Microsoft YaHei" panose="020B0503020204020204" pitchFamily="34" charset="-122"/>
              </a:rPr>
              <a:t>,</a:t>
            </a:r>
            <a:r>
              <a:rPr lang="zh-CN" altLang="en-US" sz="700" dirty="0">
                <a:solidFill>
                  <a:prstClr val="black"/>
                </a:solidFill>
                <a:latin typeface="Microsoft YaHei" panose="020B0503020204020204" pitchFamily="34" charset="-122"/>
                <a:ea typeface="Microsoft YaHei" panose="020B0503020204020204" pitchFamily="34" charset="-122"/>
              </a:rPr>
              <a:t>张朝晖</a:t>
            </a:r>
            <a:r>
              <a:rPr lang="en-US" altLang="zh-CN" sz="700" dirty="0">
                <a:solidFill>
                  <a:prstClr val="black"/>
                </a:solidFill>
                <a:latin typeface="Microsoft YaHei" panose="020B0503020204020204" pitchFamily="34" charset="-122"/>
                <a:ea typeface="Microsoft YaHei" panose="020B0503020204020204" pitchFamily="34" charset="-122"/>
              </a:rPr>
              <a:t>,</a:t>
            </a:r>
            <a:r>
              <a:rPr lang="zh-CN" altLang="en-US" sz="700" dirty="0">
                <a:solidFill>
                  <a:prstClr val="black"/>
                </a:solidFill>
                <a:latin typeface="Microsoft YaHei" panose="020B0503020204020204" pitchFamily="34" charset="-122"/>
                <a:ea typeface="Microsoft YaHei" panose="020B0503020204020204" pitchFamily="34" charset="-122"/>
              </a:rPr>
              <a:t>杨凯君等</a:t>
            </a:r>
            <a:r>
              <a:rPr lang="en-US" altLang="zh-CN" sz="700" dirty="0">
                <a:solidFill>
                  <a:prstClr val="black"/>
                </a:solidFill>
                <a:latin typeface="Microsoft YaHei" panose="020B0503020204020204" pitchFamily="34" charset="-122"/>
                <a:ea typeface="Microsoft YaHei" panose="020B0503020204020204" pitchFamily="34" charset="-122"/>
              </a:rPr>
              <a:t>.</a:t>
            </a:r>
            <a:r>
              <a:rPr lang="zh-CN" altLang="en-US" sz="700" dirty="0">
                <a:solidFill>
                  <a:prstClr val="black"/>
                </a:solidFill>
                <a:latin typeface="Microsoft YaHei" panose="020B0503020204020204" pitchFamily="34" charset="-122"/>
                <a:ea typeface="Microsoft YaHei" panose="020B0503020204020204" pitchFamily="34" charset="-122"/>
              </a:rPr>
              <a:t>糖尿病足溃疡外用中药新药临床研究的思考</a:t>
            </a:r>
            <a:r>
              <a:rPr lang="en-US" altLang="zh-CN" sz="700" dirty="0">
                <a:solidFill>
                  <a:prstClr val="black"/>
                </a:solidFill>
                <a:latin typeface="Microsoft YaHei" panose="020B0503020204020204" pitchFamily="34" charset="-122"/>
                <a:ea typeface="Microsoft YaHei" panose="020B0503020204020204" pitchFamily="34" charset="-122"/>
              </a:rPr>
              <a:t>[J].</a:t>
            </a:r>
            <a:r>
              <a:rPr lang="zh-CN" altLang="en-US" sz="700" dirty="0">
                <a:solidFill>
                  <a:prstClr val="black"/>
                </a:solidFill>
                <a:latin typeface="Microsoft YaHei" panose="020B0503020204020204" pitchFamily="34" charset="-122"/>
                <a:ea typeface="Microsoft YaHei" panose="020B0503020204020204" pitchFamily="34" charset="-122"/>
              </a:rPr>
              <a:t>中国临床药理学杂志</a:t>
            </a:r>
            <a:r>
              <a:rPr lang="en-US" altLang="zh-CN" sz="700" dirty="0">
                <a:solidFill>
                  <a:prstClr val="black"/>
                </a:solidFill>
                <a:latin typeface="Microsoft YaHei" panose="020B0503020204020204" pitchFamily="34" charset="-122"/>
                <a:ea typeface="Microsoft YaHei" panose="020B0503020204020204" pitchFamily="34" charset="-122"/>
              </a:rPr>
              <a:t>,2017(13):1257-1259.</a:t>
            </a:r>
            <a:endParaRPr kumimoji="0" lang="en-US"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7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18" name="矩形 17"/>
          <p:cNvSpPr/>
          <p:nvPr/>
        </p:nvSpPr>
        <p:spPr>
          <a:xfrm>
            <a:off x="6851535" y="567173"/>
            <a:ext cx="5262168" cy="701282"/>
          </a:xfrm>
          <a:prstGeom prst="rect">
            <a:avLst/>
          </a:prstGeom>
          <a:solidFill>
            <a:srgbClr val="FFF2CC"/>
          </a:solid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TW" altLang="en-US" sz="1600" dirty="0">
                <a:latin typeface="Microsoft YaHei" panose="020B0503020204020204" pitchFamily="34" charset="-122"/>
                <a:ea typeface="Microsoft YaHei" panose="020B0503020204020204" pitchFamily="34" charset="-122"/>
              </a:rPr>
              <a:t>现有中成药外用制剂，治疗糖尿病足溃</a:t>
            </a:r>
            <a:endParaRPr kumimoji="1" lang="en-US" altLang="zh-TW" sz="1600" dirty="0">
              <a:latin typeface="Microsoft YaHei" panose="020B0503020204020204" pitchFamily="34" charset="-122"/>
              <a:ea typeface="Microsoft YaHei" panose="020B0503020204020204" pitchFamily="34" charset="-122"/>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TW" altLang="en-US" sz="1600" dirty="0">
                <a:latin typeface="Microsoft YaHei" panose="020B0503020204020204" pitchFamily="34" charset="-122"/>
                <a:ea typeface="Microsoft YaHei" panose="020B0503020204020204" pitchFamily="34" charset="-122"/>
              </a:rPr>
              <a:t>疡临床结果，存在合规性与疗效评价问题</a:t>
            </a:r>
          </a:p>
        </p:txBody>
      </p:sp>
      <p:sp>
        <p:nvSpPr>
          <p:cNvPr id="5" name="矩形 4"/>
          <p:cNvSpPr/>
          <p:nvPr/>
        </p:nvSpPr>
        <p:spPr>
          <a:xfrm>
            <a:off x="6851535" y="559874"/>
            <a:ext cx="5262168" cy="5810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YaHei" panose="020B0503020204020204" pitchFamily="34" charset="-122"/>
              <a:ea typeface="Microsoft YaHei" panose="020B0503020204020204" pitchFamily="34" charset="-122"/>
            </a:endParaRPr>
          </a:p>
        </p:txBody>
      </p:sp>
      <p:graphicFrame>
        <p:nvGraphicFramePr>
          <p:cNvPr id="6" name="表格 5">
            <a:extLst>
              <a:ext uri="{FF2B5EF4-FFF2-40B4-BE49-F238E27FC236}">
                <a16:creationId xmlns:a16="http://schemas.microsoft.com/office/drawing/2014/main" xmlns="" id="{E5D59A77-4B63-FB1E-813F-DB2C07874713}"/>
              </a:ext>
            </a:extLst>
          </p:cNvPr>
          <p:cNvGraphicFramePr>
            <a:graphicFrameLocks noGrp="1"/>
          </p:cNvGraphicFramePr>
          <p:nvPr>
            <p:extLst>
              <p:ext uri="{D42A27DB-BD31-4B8C-83A1-F6EECF244321}">
                <p14:modId xmlns:p14="http://schemas.microsoft.com/office/powerpoint/2010/main" val="1095164664"/>
              </p:ext>
            </p:extLst>
          </p:nvPr>
        </p:nvGraphicFramePr>
        <p:xfrm>
          <a:off x="101638" y="1488858"/>
          <a:ext cx="6629471" cy="4638534"/>
        </p:xfrm>
        <a:graphic>
          <a:graphicData uri="http://schemas.openxmlformats.org/drawingml/2006/table">
            <a:tbl>
              <a:tblPr firstRow="1" bandRow="1">
                <a:tableStyleId>{5940675A-B579-460E-94D1-54222C63F5DA}</a:tableStyleId>
              </a:tblPr>
              <a:tblGrid>
                <a:gridCol w="209702">
                  <a:extLst>
                    <a:ext uri="{9D8B030D-6E8A-4147-A177-3AD203B41FA5}">
                      <a16:colId xmlns:a16="http://schemas.microsoft.com/office/drawing/2014/main" xmlns="" val="611357723"/>
                    </a:ext>
                  </a:extLst>
                </a:gridCol>
                <a:gridCol w="1957296">
                  <a:extLst>
                    <a:ext uri="{9D8B030D-6E8A-4147-A177-3AD203B41FA5}">
                      <a16:colId xmlns:a16="http://schemas.microsoft.com/office/drawing/2014/main" xmlns="" val="4199335708"/>
                    </a:ext>
                  </a:extLst>
                </a:gridCol>
                <a:gridCol w="1377389">
                  <a:extLst>
                    <a:ext uri="{9D8B030D-6E8A-4147-A177-3AD203B41FA5}">
                      <a16:colId xmlns:a16="http://schemas.microsoft.com/office/drawing/2014/main" xmlns="" val="1633412463"/>
                    </a:ext>
                  </a:extLst>
                </a:gridCol>
                <a:gridCol w="1145894">
                  <a:extLst>
                    <a:ext uri="{9D8B030D-6E8A-4147-A177-3AD203B41FA5}">
                      <a16:colId xmlns:a16="http://schemas.microsoft.com/office/drawing/2014/main" xmlns="" val="493514057"/>
                    </a:ext>
                  </a:extLst>
                </a:gridCol>
                <a:gridCol w="991367">
                  <a:extLst>
                    <a:ext uri="{9D8B030D-6E8A-4147-A177-3AD203B41FA5}">
                      <a16:colId xmlns:a16="http://schemas.microsoft.com/office/drawing/2014/main" xmlns="" val="747635240"/>
                    </a:ext>
                  </a:extLst>
                </a:gridCol>
                <a:gridCol w="947823">
                  <a:extLst>
                    <a:ext uri="{9D8B030D-6E8A-4147-A177-3AD203B41FA5}">
                      <a16:colId xmlns:a16="http://schemas.microsoft.com/office/drawing/2014/main" xmlns="" val="1991724610"/>
                    </a:ext>
                  </a:extLst>
                </a:gridCol>
              </a:tblGrid>
              <a:tr h="293642">
                <a:tc gridSpan="2">
                  <a:txBody>
                    <a:bodyPr/>
                    <a:lstStyle/>
                    <a:p>
                      <a:pPr algn="ctr"/>
                      <a:r>
                        <a:rPr lang="zh-TW" altLang="en-US" sz="110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项目</a:t>
                      </a:r>
                    </a:p>
                  </a:txBody>
                  <a:tcPr anchor="ctr">
                    <a:solidFill>
                      <a:schemeClr val="accent4">
                        <a:lumMod val="20000"/>
                        <a:lumOff val="80000"/>
                      </a:schemeClr>
                    </a:solidFill>
                  </a:tcPr>
                </a:tc>
                <a:tc hMerge="1">
                  <a:txBody>
                    <a:bodyPr/>
                    <a:lstStyle/>
                    <a:p>
                      <a:endParaRPr dirty="0"/>
                    </a:p>
                  </a:txBody>
                  <a:tcPr anchor="ctr">
                    <a:solidFill>
                      <a:schemeClr val="accent4">
                        <a:lumMod val="20000"/>
                        <a:lumOff val="80000"/>
                      </a:schemeClr>
                    </a:solidFill>
                  </a:tcPr>
                </a:tc>
                <a:tc>
                  <a:txBody>
                    <a:bodyPr/>
                    <a:lstStyle/>
                    <a:p>
                      <a:pPr algn="ctr"/>
                      <a:r>
                        <a:rPr lang="zh-TW" altLang="en-US" sz="1100" b="1" kern="1200" dirty="0">
                          <a:solidFill>
                            <a:srgbClr val="C00000"/>
                          </a:solidFill>
                          <a:latin typeface="Microsoft YaHei" panose="020B0503020204020204" pitchFamily="34" charset="-122"/>
                          <a:ea typeface="Microsoft YaHei" panose="020B0503020204020204" pitchFamily="34" charset="-122"/>
                        </a:rPr>
                        <a:t>香雷糖足膏</a:t>
                      </a:r>
                      <a:r>
                        <a:rPr lang="en-US" altLang="zh-CN" sz="1100" b="1" kern="1200" baseline="30000" dirty="0">
                          <a:solidFill>
                            <a:schemeClr val="tx1"/>
                          </a:solidFill>
                          <a:latin typeface="Microsoft YaHei" panose="020B0503020204020204" pitchFamily="34" charset="-122"/>
                          <a:ea typeface="Microsoft YaHei" panose="020B0503020204020204" pitchFamily="34" charset="-122"/>
                        </a:rPr>
                        <a:t>2</a:t>
                      </a:r>
                      <a:endParaRPr lang="zh-TW" altLang="en-US" sz="1100" b="1" kern="1200" baseline="300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solidFill>
                      <a:schemeClr val="accent4">
                        <a:lumMod val="20000"/>
                        <a:lumOff val="80000"/>
                      </a:schemeClr>
                    </a:solidFill>
                  </a:tcPr>
                </a:tc>
                <a:tc>
                  <a:txBody>
                    <a:bodyPr/>
                    <a:lstStyle/>
                    <a:p>
                      <a:pPr algn="ctr"/>
                      <a:r>
                        <a:rPr lang="zh-TW" altLang="en-US" sz="1100" b="1" kern="1200" dirty="0">
                          <a:solidFill>
                            <a:schemeClr val="tx1"/>
                          </a:solidFill>
                          <a:latin typeface="Microsoft YaHei" panose="020B0503020204020204" pitchFamily="34" charset="-122"/>
                          <a:ea typeface="Microsoft YaHei" panose="020B0503020204020204" pitchFamily="34" charset="-122"/>
                        </a:rPr>
                        <a:t>京万红软膏</a:t>
                      </a:r>
                      <a:r>
                        <a:rPr lang="en-US" altLang="zh-CN" sz="1100" b="1" kern="1200" baseline="30000" dirty="0">
                          <a:solidFill>
                            <a:schemeClr val="tx1"/>
                          </a:solidFill>
                          <a:latin typeface="Microsoft YaHei" panose="020B0503020204020204" pitchFamily="34" charset="-122"/>
                          <a:ea typeface="Microsoft YaHei" panose="020B0503020204020204" pitchFamily="34" charset="-122"/>
                        </a:rPr>
                        <a:t>3</a:t>
                      </a:r>
                      <a:endParaRPr lang="zh-TW" altLang="en-US" sz="1100" b="1" kern="1200" baseline="300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solidFill>
                      <a:schemeClr val="accent4">
                        <a:lumMod val="20000"/>
                        <a:lumOff val="80000"/>
                      </a:schemeClr>
                    </a:solidFill>
                  </a:tcPr>
                </a:tc>
                <a:tc>
                  <a:txBody>
                    <a:bodyPr/>
                    <a:lstStyle/>
                    <a:p>
                      <a:pPr algn="ctr"/>
                      <a:r>
                        <a:rPr lang="zh-TW" altLang="en-US" sz="1100" b="1" kern="1200" dirty="0">
                          <a:solidFill>
                            <a:schemeClr val="tx1"/>
                          </a:solidFill>
                          <a:latin typeface="Microsoft YaHei" panose="020B0503020204020204" pitchFamily="34" charset="-122"/>
                          <a:ea typeface="Microsoft YaHei" panose="020B0503020204020204" pitchFamily="34" charset="-122"/>
                        </a:rPr>
                        <a:t>湿润烧伤膏</a:t>
                      </a:r>
                      <a:r>
                        <a:rPr lang="en-US" altLang="zh-CN" sz="1100" b="1" kern="1200" baseline="30000" dirty="0">
                          <a:solidFill>
                            <a:schemeClr val="tx1"/>
                          </a:solidFill>
                          <a:latin typeface="Microsoft YaHei" panose="020B0503020204020204" pitchFamily="34" charset="-122"/>
                          <a:ea typeface="Microsoft YaHei" panose="020B0503020204020204" pitchFamily="34" charset="-122"/>
                        </a:rPr>
                        <a:t>4</a:t>
                      </a:r>
                      <a:endParaRPr lang="zh-TW" altLang="en-US" sz="1100" b="1" kern="1200" baseline="300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a:solidFill>
                            <a:schemeClr val="tx1"/>
                          </a:solidFill>
                          <a:latin typeface="Microsoft YaHei" panose="020B0503020204020204" pitchFamily="34" charset="-122"/>
                          <a:ea typeface="Microsoft YaHei" panose="020B0503020204020204" pitchFamily="34" charset="-122"/>
                        </a:rPr>
                        <a:t>生肌玉红膏</a:t>
                      </a:r>
                      <a:r>
                        <a:rPr lang="en-US" altLang="zh-CN" sz="1100" b="1" kern="1200" baseline="30000" dirty="0">
                          <a:solidFill>
                            <a:schemeClr val="tx1"/>
                          </a:solidFill>
                          <a:latin typeface="Microsoft YaHei" panose="020B0503020204020204" pitchFamily="34" charset="-122"/>
                          <a:ea typeface="Microsoft YaHei" panose="020B0503020204020204" pitchFamily="34" charset="-122"/>
                        </a:rPr>
                        <a:t>5</a:t>
                      </a:r>
                      <a:endParaRPr lang="zh-TW" altLang="en-US" sz="1100" b="1" kern="1200" baseline="300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xmlns="" val="3212390407"/>
                  </a:ext>
                </a:extLst>
              </a:tr>
              <a:tr h="276466">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试验质量控制</a:t>
                      </a:r>
                      <a:r>
                        <a:rPr lang="en-US" altLang="zh-CN" sz="1050" b="1" kern="1200" baseline="300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1</a:t>
                      </a:r>
                      <a:endParaRPr lang="zh-TW" altLang="en-US" sz="1050" b="1" kern="1200" baseline="300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vert="vert270" anchor="c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遵照</a:t>
                      </a:r>
                      <a:r>
                        <a:rPr lang="en-US" altLang="zh-TW" sz="1050" b="1" kern="1200" dirty="0">
                          <a:solidFill>
                            <a:schemeClr val="tx1"/>
                          </a:solidFill>
                          <a:latin typeface="Microsoft YaHei" panose="020B0503020204020204" pitchFamily="34" charset="-122"/>
                          <a:ea typeface="Microsoft YaHei" panose="020B0503020204020204" pitchFamily="34" charset="-122"/>
                        </a:rPr>
                        <a:t>GCP</a:t>
                      </a:r>
                      <a:r>
                        <a:rPr lang="zh-TW" altLang="en-US" sz="1050" b="1" kern="1200" dirty="0">
                          <a:solidFill>
                            <a:schemeClr val="tx1"/>
                          </a:solidFill>
                          <a:latin typeface="Microsoft YaHei" panose="020B0503020204020204" pitchFamily="34" charset="-122"/>
                          <a:ea typeface="Microsoft YaHei" panose="020B0503020204020204" pitchFamily="34" charset="-122"/>
                        </a:rPr>
                        <a:t>相关要求</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a:solidFill>
                            <a:srgbClr val="C00000"/>
                          </a:solidFill>
                          <a:latin typeface="Microsoft YaHei" panose="020B0503020204020204" pitchFamily="34" charset="-122"/>
                          <a:ea typeface="Microsoft YaHei" panose="020B0503020204020204" pitchFamily="34" charset="-122"/>
                        </a:rPr>
                        <a:t>是</a:t>
                      </a:r>
                      <a:endParaRPr lang="zh-TW" altLang="en-US" sz="1100" b="1" kern="120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noFill/>
                  </a:tcP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extLst>
                  <a:ext uri="{0D108BD9-81ED-4DB2-BD59-A6C34878D82A}">
                    <a16:rowId xmlns:a16="http://schemas.microsoft.com/office/drawing/2014/main" xmlns="" val="10001"/>
                  </a:ext>
                </a:extLst>
              </a:tr>
              <a:tr h="427266">
                <a:tc vMerge="1">
                  <a:txBody>
                    <a:bodyPr/>
                    <a:lstStyle/>
                    <a:p>
                      <a:pPr algn="l"/>
                      <a:endParaRPr lang="zh-TW" altLang="en-US" sz="1400" b="1" kern="1200" dirty="0">
                        <a:solidFill>
                          <a:schemeClr val="tx1"/>
                        </a:solidFill>
                        <a:latin typeface="STZhongsong" panose="02010600040101010101" pitchFamily="2" charset="-122"/>
                        <a:ea typeface="STZhongsong" panose="0201060004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l"/>
                      <a:r>
                        <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根据既往研究资料及统计学原理，进行估算研究病例样本量</a:t>
                      </a: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a:solidFill>
                            <a:srgbClr val="C00000"/>
                          </a:solidFill>
                          <a:latin typeface="Microsoft YaHei" panose="020B0503020204020204" pitchFamily="34" charset="-122"/>
                          <a:ea typeface="Microsoft YaHei" panose="020B0503020204020204" pitchFamily="34" charset="-122"/>
                        </a:rPr>
                        <a:t>是</a:t>
                      </a:r>
                      <a:endParaRPr lang="zh-TW" altLang="en-US" sz="1100" b="1" kern="120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extLst>
                  <a:ext uri="{0D108BD9-81ED-4DB2-BD59-A6C34878D82A}">
                    <a16:rowId xmlns:a16="http://schemas.microsoft.com/office/drawing/2014/main" xmlns="" val="10002"/>
                  </a:ext>
                </a:extLst>
              </a:tr>
              <a:tr h="816726">
                <a:tc vMerge="1">
                  <a:txBody>
                    <a:bodyPr/>
                    <a:lstStyle/>
                    <a:p>
                      <a:pPr algn="l"/>
                      <a:endParaRPr lang="zh-TW" altLang="en-US" sz="1000" b="1" kern="1200" dirty="0">
                        <a:solidFill>
                          <a:schemeClr val="tx1"/>
                        </a:solidFill>
                        <a:latin typeface="STZhongsong" panose="02010600040101010101" pitchFamily="2" charset="-122"/>
                        <a:ea typeface="STZhongsong" panose="02010600040101010101" pitchFamily="2" charset="-122"/>
                      </a:endParaRPr>
                    </a:p>
                  </a:txBody>
                  <a:tcPr anchor="ctr">
                    <a:solidFill>
                      <a:schemeClr val="accent4">
                        <a:lumMod val="20000"/>
                        <a:lumOff val="80000"/>
                      </a:schemeClr>
                    </a:solidFill>
                  </a:tcPr>
                </a:tc>
                <a:tc>
                  <a:txBody>
                    <a:bodyPr/>
                    <a:lstStyle/>
                    <a:p>
                      <a:pPr algn="l"/>
                      <a:r>
                        <a:rPr lang="zh-TW" altLang="en-US" sz="1050" b="1" kern="1200" dirty="0">
                          <a:solidFill>
                            <a:schemeClr val="tx1"/>
                          </a:solidFill>
                          <a:latin typeface="Microsoft YaHei" panose="020B0503020204020204" pitchFamily="34" charset="-122"/>
                          <a:ea typeface="Microsoft YaHei" panose="020B0503020204020204" pitchFamily="34" charset="-122"/>
                        </a:rPr>
                        <a:t>国际公认疗效指标</a:t>
                      </a:r>
                      <a:r>
                        <a:rPr lang="zh-CN" altLang="en-US" sz="1050" b="1" kern="1200" dirty="0">
                          <a:solidFill>
                            <a:schemeClr val="tx1"/>
                          </a:solidFill>
                          <a:latin typeface="Microsoft YaHei" panose="020B0503020204020204" pitchFamily="34" charset="-122"/>
                          <a:ea typeface="Microsoft YaHei" panose="020B0503020204020204" pitchFamily="34" charset="-122"/>
                        </a:rPr>
                        <a:t> </a:t>
                      </a:r>
                      <a:r>
                        <a:rPr lang="en-US" altLang="zh-CN" sz="1050" b="1" kern="1200" dirty="0">
                          <a:solidFill>
                            <a:schemeClr val="tx1"/>
                          </a:solidFill>
                          <a:latin typeface="Microsoft YaHei" panose="020B0503020204020204" pitchFamily="34" charset="-122"/>
                          <a:ea typeface="Microsoft YaHei" panose="020B0503020204020204" pitchFamily="34" charset="-122"/>
                        </a:rPr>
                        <a:t>: </a:t>
                      </a:r>
                      <a:r>
                        <a:rPr lang="zh-TW" altLang="en-US" sz="1050" b="1" kern="1200" dirty="0">
                          <a:solidFill>
                            <a:schemeClr val="tx1"/>
                          </a:solidFill>
                          <a:latin typeface="Microsoft YaHei" panose="020B0503020204020204" pitchFamily="34" charset="-122"/>
                          <a:ea typeface="Microsoft YaHei" panose="020B0503020204020204" pitchFamily="34" charset="-122"/>
                        </a:rPr>
                        <a:t>完全愈合率与完全愈合时间</a:t>
                      </a:r>
                      <a:r>
                        <a:rPr lang="en-US" altLang="zh-TW" sz="800" b="1" kern="1200" dirty="0">
                          <a:solidFill>
                            <a:schemeClr val="tx1"/>
                          </a:solidFill>
                          <a:latin typeface="Microsoft YaHei" panose="020B0503020204020204" pitchFamily="34" charset="-122"/>
                          <a:ea typeface="Microsoft YaHei" panose="020B0503020204020204" pitchFamily="34" charset="-122"/>
                        </a:rPr>
                        <a:t>(</a:t>
                      </a:r>
                      <a:r>
                        <a:rPr lang="zh-TW" altLang="en-US" sz="800" b="1" kern="1200" dirty="0">
                          <a:solidFill>
                            <a:schemeClr val="tx1"/>
                          </a:solidFill>
                          <a:latin typeface="Microsoft YaHei" panose="020B0503020204020204" pitchFamily="34" charset="-122"/>
                          <a:ea typeface="Microsoft YaHei" panose="020B0503020204020204" pitchFamily="34" charset="-122"/>
                        </a:rPr>
                        <a:t>完全愈合定义为皮肤表皮细胞再生，且无分泌物或包扎要求，并分别在两个连续的每两周一次研究访视中得到证实</a:t>
                      </a:r>
                      <a:r>
                        <a:rPr lang="zh-CN" altLang="en-US" sz="80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a:t>
                      </a:r>
                      <a:endParaRPr lang="zh-TW" altLang="en-US" sz="700" b="1" kern="1200" dirty="0">
                        <a:solidFill>
                          <a:schemeClr val="tx1"/>
                        </a:solidFill>
                        <a:latin typeface="Microsoft YaHei" panose="020B0503020204020204" pitchFamily="34" charset="-122"/>
                        <a:ea typeface="Microsoft YaHei" panose="020B0503020204020204" pitchFamily="34" charset="-122"/>
                      </a:endParaRP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a:solidFill>
                            <a:srgbClr val="C00000"/>
                          </a:solidFill>
                          <a:latin typeface="Microsoft YaHei" panose="020B0503020204020204" pitchFamily="34" charset="-122"/>
                          <a:ea typeface="Microsoft YaHei" panose="020B0503020204020204" pitchFamily="34" charset="-122"/>
                        </a:rPr>
                        <a:t>是</a:t>
                      </a:r>
                      <a:endParaRPr lang="zh-TW" altLang="en-US" sz="1100" b="1" kern="120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extLst>
                  <a:ext uri="{0D108BD9-81ED-4DB2-BD59-A6C34878D82A}">
                    <a16:rowId xmlns:a16="http://schemas.microsoft.com/office/drawing/2014/main" xmlns="" val="10003"/>
                  </a:ext>
                </a:extLst>
              </a:tr>
              <a:tr h="302205">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疮面拍照及测量的</a:t>
                      </a:r>
                      <a:r>
                        <a:rPr lang="en-US" altLang="zh-TW"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SOP</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a:solidFill>
                            <a:srgbClr val="C00000"/>
                          </a:solidFill>
                          <a:latin typeface="Microsoft YaHei" panose="020B0503020204020204" pitchFamily="34" charset="-122"/>
                          <a:ea typeface="Microsoft YaHei" panose="020B0503020204020204" pitchFamily="34" charset="-122"/>
                        </a:rPr>
                        <a:t>是</a:t>
                      </a:r>
                      <a:endParaRPr lang="zh-TW" altLang="en-US" sz="1100" b="1" kern="120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extLst>
                  <a:ext uri="{0D108BD9-81ED-4DB2-BD59-A6C34878D82A}">
                    <a16:rowId xmlns:a16="http://schemas.microsoft.com/office/drawing/2014/main" xmlns="" val="3094008714"/>
                  </a:ext>
                </a:extLst>
              </a:tr>
              <a:tr h="276466">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清创及换药</a:t>
                      </a:r>
                      <a:r>
                        <a:rPr lang="en-US" altLang="zh-TW"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SOP</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a:solidFill>
                            <a:srgbClr val="C00000"/>
                          </a:solidFill>
                          <a:latin typeface="Microsoft YaHei" panose="020B0503020204020204" pitchFamily="34" charset="-122"/>
                          <a:ea typeface="Microsoft YaHei" panose="020B0503020204020204" pitchFamily="34" charset="-122"/>
                        </a:rPr>
                        <a:t>是</a:t>
                      </a:r>
                      <a:endParaRPr lang="zh-TW" altLang="en-US" sz="1100" b="1" kern="120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extLst>
                  <a:ext uri="{0D108BD9-81ED-4DB2-BD59-A6C34878D82A}">
                    <a16:rowId xmlns:a16="http://schemas.microsoft.com/office/drawing/2014/main" xmlns="" val="2031485101"/>
                  </a:ext>
                </a:extLst>
              </a:tr>
              <a:tr h="415788">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避免合并影响有效性和安全性评价的外用治疗</a:t>
                      </a: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a:solidFill>
                            <a:srgbClr val="C00000"/>
                          </a:solidFill>
                          <a:latin typeface="Microsoft YaHei" panose="020B0503020204020204" pitchFamily="34" charset="-122"/>
                          <a:ea typeface="Microsoft YaHei" panose="020B0503020204020204" pitchFamily="34" charset="-122"/>
                        </a:rPr>
                        <a:t>是</a:t>
                      </a:r>
                      <a:endParaRPr lang="zh-TW" altLang="en-US" sz="1100" b="1" kern="120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extLst>
                  <a:ext uri="{0D108BD9-81ED-4DB2-BD59-A6C34878D82A}">
                    <a16:rowId xmlns:a16="http://schemas.microsoft.com/office/drawing/2014/main" xmlns="" val="621930690"/>
                  </a:ext>
                </a:extLst>
              </a:tr>
              <a:tr h="78387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400" b="1" kern="1200" dirty="0">
                        <a:solidFill>
                          <a:schemeClr val="tx1"/>
                        </a:solidFill>
                        <a:latin typeface="STZhongsong" panose="02010600040101010101" pitchFamily="2" charset="-122"/>
                        <a:ea typeface="STZhongsong" panose="02010600040101010101" pitchFamily="2" charset="-122"/>
                        <a:cs typeface="Arial" panose="020B0604020202020204" pitchFamily="34" charset="0"/>
                      </a:endParaRPr>
                    </a:p>
                  </a:txBody>
                  <a:tcPr anchor="c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阳性药物对照具治疗糖足溃疡循证医学证据</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a:solidFill>
                            <a:srgbClr val="C00000"/>
                          </a:solidFill>
                          <a:latin typeface="Microsoft YaHei" panose="020B0503020204020204" pitchFamily="34" charset="-122"/>
                          <a:ea typeface="Microsoft YaHei" panose="020B0503020204020204" pitchFamily="34" charset="-122"/>
                        </a:rPr>
                        <a:t>是</a:t>
                      </a:r>
                      <a:endParaRPr lang="zh-TW" altLang="en-US" sz="1100" b="1" kern="120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00" b="0" kern="1200" dirty="0">
                          <a:solidFill>
                            <a:schemeClr val="tx1"/>
                          </a:solidFill>
                          <a:latin typeface="Microsoft YaHei" panose="020B0503020204020204" pitchFamily="34" charset="-122"/>
                          <a:ea typeface="Microsoft YaHei" panose="020B0503020204020204" pitchFamily="34" charset="-122"/>
                        </a:rPr>
                        <a:t>（</a:t>
                      </a:r>
                      <a:r>
                        <a:rPr lang="zh-TW" altLang="en-US" sz="1000" b="0" kern="1200" dirty="0">
                          <a:solidFill>
                            <a:schemeClr val="tx1"/>
                          </a:solidFill>
                          <a:latin typeface="Microsoft YaHei" panose="020B0503020204020204" pitchFamily="34" charset="-122"/>
                          <a:ea typeface="Microsoft YaHei" panose="020B0503020204020204" pitchFamily="34" charset="-122"/>
                        </a:rPr>
                        <a:t>以英国国家健康与照顾卓越研究院 </a:t>
                      </a:r>
                      <a:r>
                        <a:rPr lang="en-US" altLang="zh-TW" sz="1000" b="0" kern="1200" dirty="0">
                          <a:solidFill>
                            <a:schemeClr val="tx1"/>
                          </a:solidFill>
                          <a:latin typeface="Microsoft YaHei" panose="020B0503020204020204" pitchFamily="34" charset="-122"/>
                          <a:ea typeface="Microsoft YaHei" panose="020B0503020204020204" pitchFamily="34" charset="-122"/>
                        </a:rPr>
                        <a:t>(NICE) </a:t>
                      </a:r>
                      <a:r>
                        <a:rPr lang="zh-TW" altLang="en-US" sz="1000" b="0" kern="1200" dirty="0">
                          <a:solidFill>
                            <a:schemeClr val="tx1"/>
                          </a:solidFill>
                          <a:latin typeface="Microsoft YaHei" panose="020B0503020204020204" pitchFamily="34" charset="-122"/>
                          <a:ea typeface="Microsoft YaHei" panose="020B0503020204020204" pitchFamily="34" charset="-122"/>
                        </a:rPr>
                        <a:t>临床验证疗效最佳之敷料为对照品</a:t>
                      </a:r>
                      <a:r>
                        <a:rPr lang="zh-CN" altLang="en-US" sz="1000" b="0" kern="1200" dirty="0">
                          <a:solidFill>
                            <a:schemeClr val="tx1"/>
                          </a:solidFill>
                          <a:latin typeface="Microsoft YaHei" panose="020B0503020204020204" pitchFamily="34" charset="-122"/>
                          <a:ea typeface="Microsoft YaHei" panose="020B0503020204020204" pitchFamily="34" charset="-122"/>
                        </a:rPr>
                        <a:t>）</a:t>
                      </a:r>
                      <a:endParaRPr lang="zh-TW" altLang="en-US" sz="1000" b="0"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p>
                      <a:pPr algn="ctr"/>
                      <a:endParaRPr lang="en-US" altLang="zh-CN" sz="1000"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p>
                      <a:pPr algn="ctr"/>
                      <a:r>
                        <a:rPr lang="zh-CN" altLang="en-US" sz="1000"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a:t>
                      </a:r>
                      <a:r>
                        <a:rPr lang="zh-TW" altLang="en-US" sz="1000"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复方磺胺嘧啶锌凝胶剂</a:t>
                      </a:r>
                      <a:r>
                        <a:rPr lang="zh-CN" altLang="en-US" sz="1000"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a:t>
                      </a:r>
                      <a:endParaRPr lang="zh-TW" altLang="en-US" sz="1000"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en-US" altLang="zh-TW" sz="1050" b="1" kern="1200" dirty="0">
                        <a:solidFill>
                          <a:schemeClr val="tx1"/>
                        </a:solidFill>
                        <a:latin typeface="Microsoft YaHei" panose="020B0503020204020204" pitchFamily="34" charset="-122"/>
                        <a:ea typeface="Microsoft YaHei"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000" kern="1200" dirty="0">
                        <a:solidFill>
                          <a:schemeClr val="tx1"/>
                        </a:solidFill>
                        <a:latin typeface="Microsoft YaHei" panose="020B0503020204020204" pitchFamily="34" charset="-122"/>
                        <a:ea typeface="Microsoft YaHei"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00" kern="1200" dirty="0">
                          <a:solidFill>
                            <a:schemeClr val="tx1"/>
                          </a:solidFill>
                          <a:latin typeface="Microsoft YaHei" panose="020B0503020204020204" pitchFamily="34" charset="-122"/>
                          <a:ea typeface="Microsoft YaHei" panose="020B0503020204020204" pitchFamily="34" charset="-122"/>
                        </a:rPr>
                        <a:t>（</a:t>
                      </a:r>
                      <a:r>
                        <a:rPr lang="zh-TW" altLang="en-US" sz="1000" kern="1200" dirty="0">
                          <a:solidFill>
                            <a:schemeClr val="tx1"/>
                          </a:solidFill>
                          <a:latin typeface="Microsoft YaHei" panose="020B0503020204020204" pitchFamily="34" charset="-122"/>
                          <a:ea typeface="Microsoft YaHei" panose="020B0503020204020204" pitchFamily="34" charset="-122"/>
                        </a:rPr>
                        <a:t>聚维酮碘</a:t>
                      </a:r>
                      <a:r>
                        <a:rPr lang="zh-CN" altLang="en-US" sz="1000" kern="1200" dirty="0">
                          <a:solidFill>
                            <a:schemeClr val="tx1"/>
                          </a:solidFill>
                          <a:latin typeface="Microsoft YaHei" panose="020B0503020204020204" pitchFamily="34" charset="-122"/>
                          <a:ea typeface="Microsoft YaHei" panose="020B0503020204020204" pitchFamily="34" charset="-122"/>
                        </a:rPr>
                        <a:t>）</a:t>
                      </a:r>
                      <a:endParaRPr lang="zh-TW" altLang="en-US" sz="1000"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p>
                      <a:pPr algn="ctr"/>
                      <a:endParaRPr lang="en-US" altLang="zh-CN" sz="1000" kern="1200" dirty="0">
                        <a:solidFill>
                          <a:schemeClr val="tx1"/>
                        </a:solidFill>
                        <a:latin typeface="Microsoft YaHei" panose="020B0503020204020204" pitchFamily="34" charset="-122"/>
                        <a:ea typeface="Microsoft YaHei" panose="020B0503020204020204" pitchFamily="34" charset="-122"/>
                      </a:endParaRPr>
                    </a:p>
                    <a:p>
                      <a:pPr algn="ctr"/>
                      <a:r>
                        <a:rPr lang="zh-CN" altLang="en-US" sz="1000" kern="1200" dirty="0">
                          <a:solidFill>
                            <a:schemeClr val="tx1"/>
                          </a:solidFill>
                          <a:latin typeface="Microsoft YaHei" panose="020B0503020204020204" pitchFamily="34" charset="-122"/>
                          <a:ea typeface="Microsoft YaHei" panose="020B0503020204020204" pitchFamily="34" charset="-122"/>
                        </a:rPr>
                        <a:t>（医院自制品）</a:t>
                      </a:r>
                      <a:endParaRPr lang="zh-TW" altLang="en-US" sz="1000"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tc>
                <a:extLst>
                  <a:ext uri="{0D108BD9-81ED-4DB2-BD59-A6C34878D82A}">
                    <a16:rowId xmlns:a16="http://schemas.microsoft.com/office/drawing/2014/main" xmlns="" val="10004"/>
                  </a:ext>
                </a:extLst>
              </a:tr>
              <a:tr h="276466">
                <a:tc vMerge="1">
                  <a:txBody>
                    <a:bodyPr/>
                    <a:lstStyle/>
                    <a:p>
                      <a:endParaRPr lang="zh-TW" altLang="en-US"/>
                    </a:p>
                  </a:txBody>
                  <a:tcPr/>
                </a:tc>
                <a:tc>
                  <a:txBody>
                    <a:bodyPr/>
                    <a:lstStyle/>
                    <a:p>
                      <a:r>
                        <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盲性评估者</a:t>
                      </a: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a:solidFill>
                            <a:srgbClr val="C00000"/>
                          </a:solidFill>
                          <a:latin typeface="Microsoft YaHei" panose="020B0503020204020204" pitchFamily="34" charset="-122"/>
                          <a:ea typeface="Microsoft YaHei" panose="020B0503020204020204" pitchFamily="34" charset="-122"/>
                        </a:rPr>
                        <a:t>是</a:t>
                      </a:r>
                      <a:endParaRPr lang="zh-TW" altLang="en-US" sz="1100" b="1" kern="120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extLst>
                  <a:ext uri="{0D108BD9-81ED-4DB2-BD59-A6C34878D82A}">
                    <a16:rowId xmlns:a16="http://schemas.microsoft.com/office/drawing/2014/main" xmlns="" val="1145202690"/>
                  </a:ext>
                </a:extLst>
              </a:tr>
              <a:tr h="408363">
                <a:tc vMerge="1">
                  <a:txBody>
                    <a:bodyPr/>
                    <a:lstStyle/>
                    <a:p>
                      <a:endParaRPr lang="zh-TW" altLang="en-US" sz="1400" b="1" kern="1200" dirty="0">
                        <a:solidFill>
                          <a:schemeClr val="tx1"/>
                        </a:solidFill>
                        <a:latin typeface="STZhongsong" panose="02010600040101010101" pitchFamily="2" charset="-122"/>
                        <a:ea typeface="STZhongsong" panose="02010600040101010101" pitchFamily="2" charset="-122"/>
                        <a:cs typeface="Arial" panose="020B0604020202020204" pitchFamily="34" charset="0"/>
                      </a:endParaRPr>
                    </a:p>
                  </a:txBody>
                  <a:tcPr anchor="ctr">
                    <a:solidFill>
                      <a:schemeClr val="accent4">
                        <a:lumMod val="20000"/>
                        <a:lumOff val="80000"/>
                      </a:schemeClr>
                    </a:solidFill>
                  </a:tcPr>
                </a:tc>
                <a:tc>
                  <a:txBody>
                    <a:bodyPr/>
                    <a:lstStyle/>
                    <a:p>
                      <a:r>
                        <a:rPr lang="zh-TW" altLang="en-US" sz="1050" b="1" kern="1200" dirty="0">
                          <a:solidFill>
                            <a:schemeClr val="tx1"/>
                          </a:solidFill>
                          <a:latin typeface="Microsoft YaHei" panose="020B0503020204020204" pitchFamily="34" charset="-122"/>
                          <a:ea typeface="Microsoft YaHei" panose="020B0503020204020204" pitchFamily="34" charset="-122"/>
                        </a:rPr>
                        <a:t>治疗期</a:t>
                      </a:r>
                      <a:r>
                        <a:rPr lang="zh-CN" altLang="en-US" sz="1050" b="1" kern="1200" dirty="0">
                          <a:solidFill>
                            <a:schemeClr val="tx1"/>
                          </a:solidFill>
                          <a:latin typeface="Microsoft YaHei" panose="020B0503020204020204" pitchFamily="34" charset="-122"/>
                          <a:ea typeface="Microsoft YaHei" panose="020B0503020204020204" pitchFamily="34" charset="-122"/>
                        </a:rPr>
                        <a:t>（</a:t>
                      </a:r>
                      <a:r>
                        <a:rPr lang="en-US" altLang="zh-CN" sz="1050" b="1" kern="1200" dirty="0">
                          <a:solidFill>
                            <a:schemeClr val="tx1"/>
                          </a:solidFill>
                          <a:latin typeface="Microsoft YaHei" panose="020B0503020204020204" pitchFamily="34" charset="-122"/>
                          <a:ea typeface="Microsoft YaHei" panose="020B0503020204020204" pitchFamily="34" charset="-122"/>
                        </a:rPr>
                        <a:t>&gt;12</a:t>
                      </a:r>
                      <a:r>
                        <a:rPr lang="zh-CN" altLang="en-US" sz="1050" b="1" kern="1200" dirty="0">
                          <a:solidFill>
                            <a:schemeClr val="tx1"/>
                          </a:solidFill>
                          <a:latin typeface="Microsoft YaHei" panose="020B0503020204020204" pitchFamily="34" charset="-122"/>
                          <a:ea typeface="Microsoft YaHei" panose="020B0503020204020204" pitchFamily="34" charset="-122"/>
                        </a:rPr>
                        <a:t>周）</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a:solidFill>
                            <a:srgbClr val="C00000"/>
                          </a:solidFill>
                          <a:latin typeface="Microsoft YaHei" panose="020B0503020204020204" pitchFamily="34" charset="-122"/>
                          <a:ea typeface="Microsoft YaHei" panose="020B0503020204020204" pitchFamily="34" charset="-122"/>
                        </a:rPr>
                        <a:t>     </a:t>
                      </a:r>
                      <a:r>
                        <a:rPr lang="zh-CN" altLang="en-US" sz="1100" b="1" kern="1200" dirty="0">
                          <a:solidFill>
                            <a:srgbClr val="C00000"/>
                          </a:solidFill>
                          <a:latin typeface="Microsoft YaHei" panose="020B0503020204020204" pitchFamily="34" charset="-122"/>
                          <a:ea typeface="Microsoft YaHei" panose="020B0503020204020204" pitchFamily="34" charset="-122"/>
                        </a:rPr>
                        <a:t>     </a:t>
                      </a:r>
                      <a:r>
                        <a:rPr lang="zh-TW" altLang="en-US" sz="1100" b="1" kern="1200" dirty="0">
                          <a:solidFill>
                            <a:srgbClr val="C00000"/>
                          </a:solidFill>
                          <a:latin typeface="Microsoft YaHei" panose="020B0503020204020204" pitchFamily="34" charset="-122"/>
                          <a:ea typeface="Microsoft YaHei" panose="020B0503020204020204" pitchFamily="34" charset="-122"/>
                        </a:rPr>
                        <a:t>是</a:t>
                      </a:r>
                      <a:r>
                        <a:rPr lang="zh-CN" altLang="en-US" sz="1000" b="0"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a:t>
                      </a:r>
                      <a:r>
                        <a:rPr lang="en-US" altLang="zh-CN" sz="1000" b="0" kern="1200" dirty="0">
                          <a:solidFill>
                            <a:schemeClr val="tx1"/>
                          </a:solidFill>
                          <a:latin typeface="Microsoft YaHei" panose="020B0503020204020204" pitchFamily="34" charset="-122"/>
                          <a:ea typeface="Microsoft YaHei" panose="020B0503020204020204" pitchFamily="34" charset="-122"/>
                        </a:rPr>
                        <a:t>16</a:t>
                      </a:r>
                      <a:r>
                        <a:rPr lang="zh-CN" altLang="en-US" sz="1000" b="0" kern="1200" dirty="0">
                          <a:solidFill>
                            <a:schemeClr val="tx1"/>
                          </a:solidFill>
                          <a:latin typeface="Microsoft YaHei" panose="020B0503020204020204" pitchFamily="34" charset="-122"/>
                          <a:ea typeface="Microsoft YaHei" panose="020B0503020204020204" pitchFamily="34" charset="-122"/>
                        </a:rPr>
                        <a:t>周）</a:t>
                      </a:r>
                      <a:endParaRPr lang="zh-TW" altLang="en-US" sz="1000" b="0"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仅一项是</a:t>
                      </a:r>
                      <a:r>
                        <a:rPr lang="zh-CN" altLang="en-US" sz="1000" b="0" kern="1200" dirty="0">
                          <a:solidFill>
                            <a:schemeClr val="tx1"/>
                          </a:solidFill>
                          <a:latin typeface="Microsoft YaHei" panose="020B0503020204020204" pitchFamily="34" charset="-122"/>
                          <a:ea typeface="Microsoft YaHei" panose="020B0503020204020204" pitchFamily="34" charset="-122"/>
                          <a:cs typeface="+mn-cs"/>
                        </a:rPr>
                        <a:t>（</a:t>
                      </a:r>
                      <a:r>
                        <a:rPr lang="en-US" altLang="zh-CN" sz="1000" b="0" kern="1200" dirty="0">
                          <a:solidFill>
                            <a:schemeClr val="tx1"/>
                          </a:solidFill>
                          <a:latin typeface="Microsoft YaHei" panose="020B0503020204020204" pitchFamily="34" charset="-122"/>
                          <a:ea typeface="Microsoft YaHei" panose="020B0503020204020204" pitchFamily="34" charset="-122"/>
                          <a:cs typeface="+mn-cs"/>
                        </a:rPr>
                        <a:t>20</a:t>
                      </a:r>
                      <a:r>
                        <a:rPr lang="zh-CN" altLang="en-US" sz="1000" b="0" kern="1200" dirty="0">
                          <a:solidFill>
                            <a:schemeClr val="tx1"/>
                          </a:solidFill>
                          <a:latin typeface="Microsoft YaHei" panose="020B0503020204020204" pitchFamily="34" charset="-122"/>
                          <a:ea typeface="Microsoft YaHei" panose="020B0503020204020204" pitchFamily="34" charset="-122"/>
                          <a:cs typeface="+mn-cs"/>
                        </a:rPr>
                        <a:t>周）</a:t>
                      </a:r>
                      <a:endParaRPr lang="zh-TW" altLang="en-US" sz="1000" b="0" kern="1200" dirty="0">
                        <a:solidFill>
                          <a:schemeClr val="tx1"/>
                        </a:solidFill>
                        <a:latin typeface="Microsoft YaHei" panose="020B0503020204020204" pitchFamily="34" charset="-122"/>
                        <a:ea typeface="Microsoft YaHei" panose="020B0503020204020204" pitchFamily="34" charset="-122"/>
                        <a:cs typeface="+mn-cs"/>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extLst>
                  <a:ext uri="{0D108BD9-81ED-4DB2-BD59-A6C34878D82A}">
                    <a16:rowId xmlns:a16="http://schemas.microsoft.com/office/drawing/2014/main" xmlns="" val="10005"/>
                  </a:ext>
                </a:extLst>
              </a:tr>
              <a:tr h="27646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400" b="1" kern="1200" dirty="0">
                        <a:solidFill>
                          <a:schemeClr val="tx1"/>
                        </a:solidFill>
                        <a:latin typeface="STZhongsong" panose="02010600040101010101" pitchFamily="2" charset="-122"/>
                        <a:ea typeface="STZhongsong" panose="02010600040101010101" pitchFamily="2" charset="-122"/>
                        <a:cs typeface="Arial" panose="020B0604020202020204" pitchFamily="34" charset="0"/>
                      </a:endParaRPr>
                    </a:p>
                  </a:txBody>
                  <a:tcPr anchor="c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随访期</a:t>
                      </a:r>
                      <a:r>
                        <a:rPr lang="zh-CN" altLang="en-US" sz="1050" b="1" kern="1200" dirty="0">
                          <a:solidFill>
                            <a:schemeClr val="tx1"/>
                          </a:solidFill>
                          <a:latin typeface="Microsoft YaHei" panose="020B0503020204020204" pitchFamily="34" charset="-122"/>
                          <a:ea typeface="Microsoft YaHei" panose="020B0503020204020204" pitchFamily="34" charset="-122"/>
                        </a:rPr>
                        <a:t>（</a:t>
                      </a:r>
                      <a:r>
                        <a:rPr lang="en-US" altLang="zh-CN" sz="1050" b="1" kern="1200" dirty="0">
                          <a:solidFill>
                            <a:schemeClr val="tx1"/>
                          </a:solidFill>
                          <a:latin typeface="Microsoft YaHei" panose="020B0503020204020204" pitchFamily="34" charset="-122"/>
                          <a:ea typeface="Microsoft YaHei" panose="020B0503020204020204" pitchFamily="34" charset="-122"/>
                        </a:rPr>
                        <a:t>&gt;8</a:t>
                      </a:r>
                      <a:r>
                        <a:rPr lang="zh-CN" altLang="en-US" sz="1050" b="1" kern="1200" dirty="0">
                          <a:solidFill>
                            <a:schemeClr val="tx1"/>
                          </a:solidFill>
                          <a:latin typeface="Microsoft YaHei" panose="020B0503020204020204" pitchFamily="34" charset="-122"/>
                          <a:ea typeface="Microsoft YaHei" panose="020B0503020204020204" pitchFamily="34" charset="-122"/>
                        </a:rPr>
                        <a:t>周）</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solidFill>
                      <a:schemeClr val="accent4">
                        <a:lumMod val="20000"/>
                        <a:lumOff val="80000"/>
                      </a:schemeClr>
                    </a:solidFill>
                  </a:tcPr>
                </a:tc>
                <a:tc>
                  <a:txBody>
                    <a:bodyPr/>
                    <a:lstStyle/>
                    <a:p>
                      <a:pPr algn="ctr"/>
                      <a:r>
                        <a:rPr lang="zh-TW" altLang="en-US" sz="1050" b="1" kern="1200" dirty="0">
                          <a:solidFill>
                            <a:srgbClr val="C00000"/>
                          </a:solidFill>
                          <a:latin typeface="Microsoft YaHei" panose="020B0503020204020204" pitchFamily="34" charset="-122"/>
                          <a:ea typeface="Microsoft YaHei" panose="020B0503020204020204" pitchFamily="34" charset="-122"/>
                        </a:rPr>
                        <a:t>      </a:t>
                      </a:r>
                      <a:r>
                        <a:rPr lang="zh-CN" altLang="en-US" sz="1050" b="1" kern="1200" dirty="0">
                          <a:solidFill>
                            <a:srgbClr val="C00000"/>
                          </a:solidFill>
                          <a:latin typeface="Microsoft YaHei" panose="020B0503020204020204" pitchFamily="34" charset="-122"/>
                          <a:ea typeface="Microsoft YaHei" panose="020B0503020204020204" pitchFamily="34" charset="-122"/>
                        </a:rPr>
                        <a:t>     </a:t>
                      </a:r>
                      <a:r>
                        <a:rPr lang="zh-TW" altLang="en-US" sz="1100" b="1" kern="1200" dirty="0">
                          <a:solidFill>
                            <a:srgbClr val="C00000"/>
                          </a:solidFill>
                          <a:latin typeface="Microsoft YaHei" panose="020B0503020204020204" pitchFamily="34" charset="-122"/>
                          <a:ea typeface="Microsoft YaHei" panose="020B0503020204020204" pitchFamily="34" charset="-122"/>
                        </a:rPr>
                        <a:t>是</a:t>
                      </a:r>
                      <a:r>
                        <a:rPr lang="zh-CN" altLang="en-US" sz="1000" b="0"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a:t>
                      </a:r>
                      <a:r>
                        <a:rPr lang="en-US" altLang="zh-CN" sz="1000" b="0" kern="1200" dirty="0">
                          <a:solidFill>
                            <a:schemeClr val="tx1"/>
                          </a:solidFill>
                          <a:latin typeface="Microsoft YaHei" panose="020B0503020204020204" pitchFamily="34" charset="-122"/>
                          <a:ea typeface="Microsoft YaHei" panose="020B0503020204020204" pitchFamily="34" charset="-122"/>
                        </a:rPr>
                        <a:t>12</a:t>
                      </a:r>
                      <a:r>
                        <a:rPr lang="zh-CN" altLang="en-US" sz="1000" b="0" kern="1200" dirty="0">
                          <a:solidFill>
                            <a:schemeClr val="tx1"/>
                          </a:solidFill>
                          <a:latin typeface="Microsoft YaHei" panose="020B0503020204020204" pitchFamily="34" charset="-122"/>
                          <a:ea typeface="Microsoft YaHei" panose="020B0503020204020204" pitchFamily="34" charset="-122"/>
                        </a:rPr>
                        <a:t>周）</a:t>
                      </a:r>
                      <a:endParaRPr lang="zh-TW" altLang="en-US" sz="1000" b="0"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tc>
                  <a:txBody>
                    <a:bodyPr/>
                    <a:lstStyle/>
                    <a:p>
                      <a:pPr algn="ctr"/>
                      <a:r>
                        <a:rPr lang="zh-TW" altLang="en-US" sz="1050" b="1" kern="1200" dirty="0">
                          <a:solidFill>
                            <a:schemeClr val="tx1"/>
                          </a:solidFill>
                          <a:latin typeface="Microsoft YaHei" panose="020B0503020204020204" pitchFamily="34" charset="-122"/>
                          <a:ea typeface="Microsoft YaHei" panose="020B0503020204020204" pitchFamily="34" charset="-122"/>
                        </a:rPr>
                        <a:t>否</a:t>
                      </a:r>
                      <a:endParaRPr lang="zh-TW" altLang="en-US" sz="1050" b="1" kern="12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05623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圓角矩形 21">
            <a:extLst>
              <a:ext uri="{FF2B5EF4-FFF2-40B4-BE49-F238E27FC236}">
                <a16:creationId xmlns:a16="http://schemas.microsoft.com/office/drawing/2014/main" xmlns="" id="{323B0A12-3827-8345-F273-A14FF367DB73}"/>
              </a:ext>
            </a:extLst>
          </p:cNvPr>
          <p:cNvSpPr/>
          <p:nvPr/>
        </p:nvSpPr>
        <p:spPr>
          <a:xfrm>
            <a:off x="534481" y="1744384"/>
            <a:ext cx="11195012" cy="4747975"/>
          </a:xfrm>
          <a:prstGeom prst="roundRect">
            <a:avLst>
              <a:gd name="adj" fmla="val 5215"/>
            </a:avLst>
          </a:prstGeom>
          <a:solidFill>
            <a:schemeClr val="bg1"/>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0000" tIns="612000" rIns="251999" bIns="360000" rtlCol="0" anchor="ctr"/>
          <a:lstStyle/>
          <a:p>
            <a:pPr marL="0" marR="0" lvl="0" indent="0" algn="just" defTabSz="914400" rtl="0" eaLnBrk="1" fontAlgn="auto" latinLnBrk="0" hangingPunct="1">
              <a:lnSpc>
                <a:spcPct val="175000"/>
              </a:lnSpc>
              <a:spcBef>
                <a:spcPts val="0"/>
              </a:spcBef>
              <a:spcAft>
                <a:spcPts val="0"/>
              </a:spcAft>
              <a:buClrTx/>
              <a:buSzTx/>
              <a:buFontTx/>
              <a:buNone/>
              <a:tabLst/>
              <a:defRPr/>
            </a:pPr>
            <a:endParaRPr kumimoji="0" lang="en-US" altLang="zh-TW" b="0" i="0" u="sng"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0" marR="0" lvl="0" indent="0" algn="just" defTabSz="914400" rtl="0" eaLnBrk="1" fontAlgn="auto" latinLnBrk="0" hangingPunct="1">
              <a:lnSpc>
                <a:spcPct val="175000"/>
              </a:lnSpc>
              <a:spcBef>
                <a:spcPts val="0"/>
              </a:spcBef>
              <a:spcAft>
                <a:spcPts val="0"/>
              </a:spcAft>
              <a:buClrTx/>
              <a:buSzTx/>
              <a:buFontTx/>
              <a:buNone/>
              <a:tabLst/>
              <a:defRPr/>
            </a:pPr>
            <a:r>
              <a:rPr kumimoji="0" lang="en-US" altLang="zh-TW" b="0" i="0" u="sng"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3.</a:t>
            </a:r>
            <a:r>
              <a:rPr kumimoji="0" lang="zh-TW" altLang="en-US" b="0" i="0" u="sng"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创面修复</a:t>
            </a:r>
            <a:r>
              <a:rPr kumimoji="0" lang="zh-TW" altLang="en-US"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en-US" altLang="zh-CN" b="0" i="0" u="sng"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3.1</a:t>
            </a:r>
            <a:r>
              <a:rPr kumimoji="0" lang="zh-TW" altLang="en-US" b="0" i="0" u="sng"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zh-CN" altLang="en-US" b="0" i="0" u="sng"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创面敷料应用</a:t>
            </a:r>
            <a:endParaRPr kumimoji="0" lang="en-US" altLang="zh-CN" b="0" i="0" u="sng"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285750" marR="0" lvl="0" indent="-285750" algn="just" defTabSz="914400" rtl="0" eaLnBrk="1" fontAlgn="auto" latinLnBrk="0" hangingPunct="1">
              <a:lnSpc>
                <a:spcPct val="175000"/>
              </a:lnSpc>
              <a:spcBef>
                <a:spcPts val="0"/>
              </a:spcBef>
              <a:spcAft>
                <a:spcPts val="0"/>
              </a:spcAft>
              <a:buClr>
                <a:schemeClr val="tx1"/>
              </a:buClr>
              <a:buSzTx/>
              <a:buFont typeface="Arial" panose="020B0604020202020204" pitchFamily="34" charset="0"/>
              <a:buChar char="•"/>
              <a:tabLst/>
              <a:defRPr/>
            </a:pPr>
            <a:r>
              <a:rPr kumimoji="0" lang="zh-TW" altLang="en-US" i="0" u="sng"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rPr>
              <a:t>针</a:t>
            </a:r>
            <a:r>
              <a:rPr kumimoji="0" lang="zh-CN" altLang="en-US" i="0" u="sng"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rPr>
              <a:t>对糖尿病创面局部发病机制的研究，开始有产品上市</a:t>
            </a:r>
            <a:r>
              <a:rPr kumimoji="0" lang="zh-CN" altLang="en-US"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，其中高血糖导致的过度炎症是慢性溃疡不愈合的</a:t>
            </a:r>
            <a:r>
              <a:rPr kumimoji="0" lang="zh-TW" altLang="en-US"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主要原因</a:t>
            </a:r>
            <a:r>
              <a:rPr kumimoji="0" lang="zh-CN" altLang="en-US"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之一。</a:t>
            </a:r>
            <a:r>
              <a:rPr kumimoji="0" lang="zh-CN" altLang="en-US"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促炎的</a:t>
            </a:r>
            <a:r>
              <a:rPr kumimoji="0" lang="en-US" altLang="zh-CN"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M1</a:t>
            </a:r>
            <a:r>
              <a:rPr kumimoji="0" lang="zh-CN" altLang="en-US"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型巨噬细胞与促修复的</a:t>
            </a:r>
            <a:r>
              <a:rPr kumimoji="0" lang="en-US" altLang="zh-CN"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M2</a:t>
            </a:r>
            <a:r>
              <a:rPr kumimoji="0" lang="zh-CN" altLang="en-US"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型巨噬细胞</a:t>
            </a:r>
            <a:r>
              <a:rPr kumimoji="0" lang="zh-TW" altLang="en-US"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a:t>
            </a:r>
            <a:r>
              <a:rPr kumimoji="0" lang="zh-CN" altLang="en-US"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两种表型的巨噬细胞稳态失衡</a:t>
            </a:r>
            <a:r>
              <a:rPr kumimoji="0" lang="zh-TW" altLang="en-US"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a:t>
            </a:r>
            <a:r>
              <a:rPr kumimoji="0" lang="zh-CN" altLang="en-US"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是慢性溃疡发生发展的重要机制，靶向巨噬细胞表型是治疗</a:t>
            </a:r>
            <a:r>
              <a:rPr kumimoji="0" lang="zh-TW" altLang="en-US"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糖足溃疡</a:t>
            </a:r>
            <a:r>
              <a:rPr kumimoji="0" lang="zh-CN" altLang="en-US"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的新型手段</a:t>
            </a:r>
            <a:r>
              <a:rPr kumimoji="0" lang="zh-CN" altLang="en-US"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endParaRPr kumimoji="0" lang="en-US" altLang="zh-CN"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285750" lvl="0" indent="-285750" algn="just">
              <a:lnSpc>
                <a:spcPct val="175000"/>
              </a:lnSpc>
              <a:buFont typeface="Arial" panose="020B0604020202020204" pitchFamily="34" charset="0"/>
              <a:buChar char="•"/>
              <a:defRPr/>
            </a:pPr>
            <a:r>
              <a:rPr kumimoji="0" lang="en-US" altLang="zh-CN"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2023</a:t>
            </a:r>
            <a:r>
              <a:rPr kumimoji="0" lang="zh-CN" altLang="en-US"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年获得国家药品监督管理局（</a:t>
            </a:r>
            <a:r>
              <a:rPr kumimoji="0" lang="en-US" altLang="zh-CN"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NMPA</a:t>
            </a:r>
            <a:r>
              <a:rPr kumimoji="0" lang="zh-CN" altLang="en-US"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）批准上市的</a:t>
            </a:r>
            <a:r>
              <a:rPr kumimoji="0" lang="en-US" altLang="zh-CN"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1.1</a:t>
            </a:r>
            <a:r>
              <a:rPr kumimoji="0" lang="zh-CN" altLang="en-US"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类天然药物</a:t>
            </a:r>
            <a:r>
              <a:rPr kumimoji="0" lang="en-US" altLang="zh-CN"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ON101</a:t>
            </a:r>
            <a:r>
              <a:rPr kumimoji="0" lang="zh-TW" altLang="en-US"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 </a:t>
            </a:r>
            <a:r>
              <a:rPr kumimoji="0" lang="en-US" altLang="zh-CN"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rPr>
              <a:t>2</a:t>
            </a:r>
            <a:r>
              <a:rPr kumimoji="0" lang="zh-CN" altLang="en-US"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乳膏是</a:t>
            </a:r>
            <a:r>
              <a:rPr kumimoji="0" lang="zh-CN" altLang="en-US"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作用于该靶</a:t>
            </a:r>
            <a:r>
              <a:rPr lang="zh-CN" altLang="en-US" u="sng" dirty="0">
                <a:solidFill>
                  <a:srgbClr val="C00000"/>
                </a:solidFill>
                <a:latin typeface="Microsoft YaHei" panose="020B0503020204020204" pitchFamily="34" charset="-122"/>
                <a:ea typeface="Microsoft YaHei" panose="020B0503020204020204" pitchFamily="34" charset="-122"/>
              </a:rPr>
              <a:t>点，用于治疗糖尿病</a:t>
            </a:r>
            <a:r>
              <a:rPr kumimoji="0" lang="zh-CN" altLang="en-US"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足溃疡创面的治疗性敷料</a:t>
            </a:r>
            <a:r>
              <a:rPr kumimoji="0" lang="zh-CN" altLang="en-US"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endParaRPr kumimoji="0" lang="en-US" altLang="zh-CN"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285750" lvl="0" indent="-285750" algn="just">
              <a:lnSpc>
                <a:spcPct val="175000"/>
              </a:lnSpc>
              <a:buFont typeface="Arial" panose="020B0604020202020204" pitchFamily="34" charset="0"/>
              <a:buChar char="•"/>
              <a:defRPr/>
            </a:pPr>
            <a:r>
              <a:rPr kumimoji="0" lang="zh-CN" altLang="en-US"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上市后研究结果显示</a:t>
            </a:r>
            <a:r>
              <a:rPr kumimoji="0" lang="zh-CN" altLang="en-US"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r>
              <a:rPr kumimoji="0" lang="zh-CN" altLang="en-US"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对于透析、骨暴露、肌腱暴露与大面积等难愈性创面具有显著疗效，为</a:t>
            </a:r>
            <a:r>
              <a:rPr lang="zh-TW" altLang="en-US" u="sng" dirty="0">
                <a:solidFill>
                  <a:srgbClr val="C00000"/>
                </a:solidFill>
                <a:latin typeface="Microsoft YaHei" panose="020B0503020204020204" pitchFamily="34" charset="-122"/>
                <a:ea typeface="Microsoft YaHei" panose="020B0503020204020204" pitchFamily="34" charset="-122"/>
              </a:rPr>
              <a:t>糖足溃疡</a:t>
            </a:r>
            <a:r>
              <a:rPr kumimoji="0" lang="zh-CN" altLang="en-US" i="0" u="sng"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rPr>
              <a:t>治疗的重要进展，卫生经济学研究支持具有成本效益</a:t>
            </a:r>
            <a:r>
              <a:rPr kumimoji="0" lang="zh-CN" altLang="en-US"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a:t>
            </a:r>
          </a:p>
        </p:txBody>
      </p:sp>
      <p:graphicFrame>
        <p:nvGraphicFramePr>
          <p:cNvPr id="3" name="think-cell data - do not delete" hidden="1">
            <a:extLst>
              <a:ext uri="{FF2B5EF4-FFF2-40B4-BE49-F238E27FC236}">
                <a16:creationId xmlns:a16="http://schemas.microsoft.com/office/drawing/2014/main" xmlns="" id="{540E9B4E-D9B3-6F33-E347-D8A7D3E066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6" name="think-cell Slide" r:id="rId8" imgW="415" imgH="416" progId="TCLayout.ActiveDocument.1">
                  <p:embed/>
                </p:oleObj>
              </mc:Choice>
              <mc:Fallback>
                <p:oleObj name="think-cell Slide" r:id="rId8" imgW="415" imgH="416" progId="TCLayout.ActiveDocument.1">
                  <p:embed/>
                  <p:pic>
                    <p:nvPicPr>
                      <p:cNvPr id="3" name="think-cell data - do not delete" hidden="1">
                        <a:extLst>
                          <a:ext uri="{FF2B5EF4-FFF2-40B4-BE49-F238E27FC236}">
                            <a16:creationId xmlns:a16="http://schemas.microsoft.com/office/drawing/2014/main" xmlns="" id="{540E9B4E-D9B3-6F33-E347-D8A7D3E066D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 name="Footer Placeholder 8">
            <a:extLst>
              <a:ext uri="{FF2B5EF4-FFF2-40B4-BE49-F238E27FC236}">
                <a16:creationId xmlns:a16="http://schemas.microsoft.com/office/drawing/2014/main" xmlns="" id="{AD559D1A-4495-056B-E9DC-E942DCB51F28}"/>
              </a:ext>
            </a:extLst>
          </p:cNvPr>
          <p:cNvSpPr txBox="1">
            <a:spLocks/>
          </p:cNvSpPr>
          <p:nvPr/>
        </p:nvSpPr>
        <p:spPr>
          <a:xfrm>
            <a:off x="850932" y="6529583"/>
            <a:ext cx="4835538" cy="23548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n-US" altLang="zh-CN" sz="80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rPr>
              <a:t>1 </a:t>
            </a:r>
            <a:r>
              <a:rPr kumimoji="0" lang="zh-TW"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中华医学会内分泌学分会 糖尿病足溃疡创面治疗专家共</a:t>
            </a:r>
            <a:r>
              <a:rPr lang="zh-TW" altLang="en-US" sz="800" dirty="0">
                <a:solidFill>
                  <a:prstClr val="black"/>
                </a:solidFill>
                <a:latin typeface="Microsoft YaHei" panose="020B0503020204020204" pitchFamily="34" charset="-122"/>
                <a:ea typeface="Microsoft YaHei" panose="020B0503020204020204" pitchFamily="34" charset="-122"/>
              </a:rPr>
              <a:t>识（</a:t>
            </a:r>
            <a:r>
              <a:rPr lang="en-US" altLang="zh-TW" sz="800" dirty="0">
                <a:solidFill>
                  <a:prstClr val="black"/>
                </a:solidFill>
                <a:latin typeface="Microsoft YaHei" panose="020B0503020204020204" pitchFamily="34" charset="-122"/>
                <a:ea typeface="Microsoft YaHei" panose="020B0503020204020204" pitchFamily="34" charset="-122"/>
              </a:rPr>
              <a:t>2024</a:t>
            </a:r>
            <a:r>
              <a:rPr lang="zh-TW" altLang="en-US" sz="800" dirty="0">
                <a:solidFill>
                  <a:prstClr val="black"/>
                </a:solidFill>
                <a:latin typeface="Microsoft YaHei" panose="020B0503020204020204" pitchFamily="34" charset="-122"/>
                <a:ea typeface="Microsoft YaHei" panose="020B0503020204020204" pitchFamily="34" charset="-122"/>
              </a:rPr>
              <a:t>）</a:t>
            </a:r>
            <a:endParaRPr kumimoji="0" lang="en-US" altLang="zh-TW"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aseline="30000" dirty="0">
                <a:solidFill>
                  <a:prstClr val="black"/>
                </a:solidFill>
                <a:latin typeface="Microsoft YaHei" panose="020B0503020204020204" pitchFamily="34" charset="-122"/>
                <a:ea typeface="Microsoft YaHei" panose="020B0503020204020204" pitchFamily="34" charset="-122"/>
              </a:rPr>
              <a:t>2</a:t>
            </a:r>
            <a:r>
              <a:rPr lang="en-US" altLang="zh-CN" sz="800" dirty="0">
                <a:solidFill>
                  <a:prstClr val="black"/>
                </a:solidFill>
                <a:latin typeface="Microsoft YaHei" panose="020B0503020204020204" pitchFamily="34" charset="-122"/>
                <a:ea typeface="Microsoft YaHei" panose="020B0503020204020204" pitchFamily="34" charset="-122"/>
              </a:rPr>
              <a:t> ON101</a:t>
            </a:r>
            <a:r>
              <a:rPr lang="zh-TW" altLang="en-US" sz="800" dirty="0">
                <a:solidFill>
                  <a:prstClr val="black"/>
                </a:solidFill>
                <a:latin typeface="Microsoft YaHei" panose="020B0503020204020204" pitchFamily="34" charset="-122"/>
                <a:ea typeface="Microsoft YaHei" panose="020B0503020204020204" pitchFamily="34" charset="-122"/>
              </a:rPr>
              <a:t>为香雷糖足膏之研发代号</a:t>
            </a:r>
            <a:endParaRPr kumimoji="0" lang="en-US" altLang="zh-CN"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17" name="標題 1">
            <a:extLst>
              <a:ext uri="{FF2B5EF4-FFF2-40B4-BE49-F238E27FC236}">
                <a16:creationId xmlns:a16="http://schemas.microsoft.com/office/drawing/2014/main" xmlns="" id="{679B4CF2-0346-7252-2E6F-86584D50DBDA}"/>
              </a:ext>
            </a:extLst>
          </p:cNvPr>
          <p:cNvSpPr txBox="1">
            <a:spLocks/>
          </p:cNvSpPr>
          <p:nvPr/>
        </p:nvSpPr>
        <p:spPr>
          <a:xfrm>
            <a:off x="282408" y="595168"/>
            <a:ext cx="11627183" cy="497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i="0" kern="1200" baseline="0">
                <a:solidFill>
                  <a:srgbClr val="1E1E1E"/>
                </a:solidFill>
                <a:latin typeface="Microsoft YaHei" panose="020B0503020204020204" pitchFamily="34" charset="-122"/>
                <a:ea typeface="Microsoft YaHei" panose="020B0503020204020204" pitchFamily="34" charset="-122"/>
                <a:cs typeface="+mj-cs"/>
              </a:defRPr>
            </a:lvl1pPr>
          </a:lstStyle>
          <a:p>
            <a:pPr lvl="0" algn="ctr">
              <a:lnSpc>
                <a:spcPct val="100000"/>
              </a:lnSpc>
              <a:spcBef>
                <a:spcPts val="0"/>
              </a:spcBef>
              <a:defRPr/>
            </a:pPr>
            <a:r>
              <a:rPr kumimoji="1" lang="zh-TW" altLang="en-US" sz="2400" noProof="0" dirty="0">
                <a:solidFill>
                  <a:srgbClr val="C00000"/>
                </a:solidFill>
              </a:rPr>
              <a:t>全球</a:t>
            </a:r>
            <a:r>
              <a:rPr kumimoji="1" lang="zh-TW" altLang="en-US" sz="2400" dirty="0">
                <a:solidFill>
                  <a:srgbClr val="C00000"/>
                </a:solidFill>
              </a:rPr>
              <a:t>第一个</a:t>
            </a:r>
            <a:r>
              <a:rPr lang="zh-CN" altLang="en-US" sz="2400" dirty="0">
                <a:solidFill>
                  <a:srgbClr val="C00000"/>
                </a:solidFill>
              </a:rPr>
              <a:t>靶向巨噬细胞表型治疗</a:t>
            </a:r>
            <a:r>
              <a:rPr lang="zh-TW" altLang="en-US" sz="2400" dirty="0">
                <a:solidFill>
                  <a:srgbClr val="C00000"/>
                </a:solidFill>
              </a:rPr>
              <a:t>糖足溃疡</a:t>
            </a:r>
            <a:r>
              <a:rPr kumimoji="1" lang="zh-TW" altLang="en-US" sz="2400" b="1" i="0" u="none" strike="noStrike" kern="1200" cap="none" spc="0" normalizeH="0" baseline="0" noProof="0" dirty="0">
                <a:ln>
                  <a:noFill/>
                </a:ln>
                <a:solidFill>
                  <a:srgbClr val="C00000"/>
                </a:solidFill>
                <a:effectLst/>
                <a:uLnTx/>
                <a:uFillTx/>
              </a:rPr>
              <a:t>创新药上市，专家共识一致推荐</a:t>
            </a:r>
            <a:endParaRPr kumimoji="1" lang="en-US" altLang="zh-TW" sz="2400" b="1" i="0" u="none" strike="noStrike" kern="1200" cap="none" spc="0" normalizeH="0" baseline="0" noProof="0" dirty="0">
              <a:ln>
                <a:noFill/>
              </a:ln>
              <a:solidFill>
                <a:srgbClr val="C00000"/>
              </a:solidFill>
              <a:effectLst/>
              <a:uLnTx/>
              <a:uFillTx/>
            </a:endParaRPr>
          </a:p>
        </p:txBody>
      </p:sp>
      <p:sp>
        <p:nvSpPr>
          <p:cNvPr id="19" name="Rectangle 151">
            <a:extLst>
              <a:ext uri="{FF2B5EF4-FFF2-40B4-BE49-F238E27FC236}">
                <a16:creationId xmlns:a16="http://schemas.microsoft.com/office/drawing/2014/main" xmlns="" id="{64288971-B959-F72C-47C7-3175E9D3D100}"/>
              </a:ext>
            </a:extLst>
          </p:cNvPr>
          <p:cNvSpPr/>
          <p:nvPr/>
        </p:nvSpPr>
        <p:spPr>
          <a:xfrm>
            <a:off x="5609690" y="1839453"/>
            <a:ext cx="6030932" cy="4652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endParaRPr>
          </a:p>
        </p:txBody>
      </p:sp>
      <p:grpSp>
        <p:nvGrpSpPr>
          <p:cNvPr id="2" name="Group 18">
            <a:extLst>
              <a:ext uri="{FF2B5EF4-FFF2-40B4-BE49-F238E27FC236}">
                <a16:creationId xmlns:a16="http://schemas.microsoft.com/office/drawing/2014/main" xmlns="" id="{D66F7D7B-3283-F046-54F3-6DEF3CDF0E34}"/>
              </a:ext>
            </a:extLst>
          </p:cNvPr>
          <p:cNvGrpSpPr/>
          <p:nvPr/>
        </p:nvGrpSpPr>
        <p:grpSpPr>
          <a:xfrm>
            <a:off x="0" y="-2951"/>
            <a:ext cx="10030062" cy="375781"/>
            <a:chOff x="0" y="-2416"/>
            <a:chExt cx="4568738" cy="289460"/>
          </a:xfrm>
        </p:grpSpPr>
        <p:sp>
          <p:nvSpPr>
            <p:cNvPr id="4" name="矩形 14">
              <a:extLst>
                <a:ext uri="{FF2B5EF4-FFF2-40B4-BE49-F238E27FC236}">
                  <a16:creationId xmlns:a16="http://schemas.microsoft.com/office/drawing/2014/main" xmlns="" id="{72E858AD-9A3E-610A-7CAF-B73BD58B5FB4}"/>
                </a:ext>
              </a:extLst>
            </p:cNvPr>
            <p:cNvSpPr/>
            <p:nvPr/>
          </p:nvSpPr>
          <p:spPr>
            <a:xfrm>
              <a:off x="0" y="-2416"/>
              <a:ext cx="1325245" cy="26924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药品基本信息</a:t>
              </a:r>
              <a:r>
                <a:rPr kumimoji="0" lang="zh-TW" altLang="en-US" sz="105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 （</a:t>
              </a:r>
              <a:r>
                <a:rPr kumimoji="0" lang="en-US" altLang="zh-TW" sz="105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3/3)</a:t>
              </a:r>
              <a:endParaRPr kumimoji="0" lang="zh-CN" altLang="en-US" sz="105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5" name="矩形 16">
              <a:extLst>
                <a:ext uri="{FF2B5EF4-FFF2-40B4-BE49-F238E27FC236}">
                  <a16:creationId xmlns:a16="http://schemas.microsoft.com/office/drawing/2014/main" xmlns="" id="{6B4EF7BD-B8D2-EDD0-D84D-217408BD59E3}"/>
                </a:ext>
              </a:extLst>
            </p:cNvPr>
            <p:cNvSpPr/>
            <p:nvPr>
              <p:custDataLst>
                <p:tags r:id="rId3"/>
              </p:custDataLst>
            </p:nvPr>
          </p:nvSpPr>
          <p:spPr>
            <a:xfrm>
              <a:off x="2216507" y="-631"/>
              <a:ext cx="747411" cy="287675"/>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有效性</a:t>
              </a:r>
            </a:p>
          </p:txBody>
        </p:sp>
        <p:sp>
          <p:nvSpPr>
            <p:cNvPr id="14" name="矩形 13">
              <a:extLst>
                <a:ext uri="{FF2B5EF4-FFF2-40B4-BE49-F238E27FC236}">
                  <a16:creationId xmlns:a16="http://schemas.microsoft.com/office/drawing/2014/main" xmlns="" id="{1DBB4855-FBE4-8D63-E244-12A5A44304B7}"/>
                </a:ext>
              </a:extLst>
            </p:cNvPr>
            <p:cNvSpPr/>
            <p:nvPr>
              <p:custDataLst>
                <p:tags r:id="rId4"/>
              </p:custDataLst>
            </p:nvPr>
          </p:nvSpPr>
          <p:spPr>
            <a:xfrm>
              <a:off x="1380246" y="1785"/>
              <a:ext cx="781260" cy="26860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安全性</a:t>
              </a:r>
            </a:p>
          </p:txBody>
        </p:sp>
        <p:sp>
          <p:nvSpPr>
            <p:cNvPr id="16" name="矩形 15">
              <a:extLst>
                <a:ext uri="{FF2B5EF4-FFF2-40B4-BE49-F238E27FC236}">
                  <a16:creationId xmlns:a16="http://schemas.microsoft.com/office/drawing/2014/main" xmlns="" id="{45512AE8-E7CB-6F35-1F15-86B9C14F3CD7}"/>
                </a:ext>
              </a:extLst>
            </p:cNvPr>
            <p:cNvSpPr/>
            <p:nvPr>
              <p:custDataLst>
                <p:tags r:id="rId5"/>
              </p:custDataLst>
            </p:nvPr>
          </p:nvSpPr>
          <p:spPr>
            <a:xfrm>
              <a:off x="3018919" y="-30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创新性</a:t>
              </a:r>
            </a:p>
          </p:txBody>
        </p:sp>
        <p:sp>
          <p:nvSpPr>
            <p:cNvPr id="18" name="矩形 17">
              <a:extLst>
                <a:ext uri="{FF2B5EF4-FFF2-40B4-BE49-F238E27FC236}">
                  <a16:creationId xmlns:a16="http://schemas.microsoft.com/office/drawing/2014/main" xmlns="" id="{6B21283D-7399-FB47-6ECC-55799AEAE11D}"/>
                </a:ext>
              </a:extLst>
            </p:cNvPr>
            <p:cNvSpPr/>
            <p:nvPr>
              <p:custDataLst>
                <p:tags r:id="rId6"/>
              </p:custDataLst>
            </p:nvPr>
          </p:nvSpPr>
          <p:spPr>
            <a:xfrm>
              <a:off x="3821329" y="389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rPr>
                <a:t>公平性</a:t>
              </a:r>
            </a:p>
          </p:txBody>
        </p:sp>
      </p:grpSp>
      <p:sp>
        <p:nvSpPr>
          <p:cNvPr id="21" name="圓角矩形 20">
            <a:extLst>
              <a:ext uri="{FF2B5EF4-FFF2-40B4-BE49-F238E27FC236}">
                <a16:creationId xmlns:a16="http://schemas.microsoft.com/office/drawing/2014/main" xmlns="" id="{AACF8A2D-1DF3-B594-8F1A-0AE8B90D1FF4}"/>
              </a:ext>
            </a:extLst>
          </p:cNvPr>
          <p:cNvSpPr/>
          <p:nvPr/>
        </p:nvSpPr>
        <p:spPr>
          <a:xfrm>
            <a:off x="3116521" y="1277511"/>
            <a:ext cx="6030932" cy="829340"/>
          </a:xfrm>
          <a:prstGeom prst="roundRect">
            <a:avLst>
              <a:gd name="adj" fmla="val 36284"/>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b"/>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rPr>
              <a:t>中华医学会</a:t>
            </a:r>
            <a:r>
              <a:rPr kumimoji="0" lang="zh-TW" altLang="en-US" sz="28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rPr>
              <a:t> </a:t>
            </a:r>
            <a:r>
              <a:rPr kumimoji="0" lang="zh-CN" altLang="en-US" sz="28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rPr>
              <a:t>内分泌学分会（</a:t>
            </a:r>
            <a:r>
              <a:rPr kumimoji="0" lang="en-US" altLang="zh-CN" sz="28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rPr>
              <a:t>CSE</a:t>
            </a:r>
            <a:r>
              <a:rPr kumimoji="0" lang="zh-CN" altLang="en-US" sz="28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rPr>
              <a:t>）</a:t>
            </a:r>
            <a:endParaRPr kumimoji="0" lang="en-US" altLang="zh-CN" sz="28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endParaRPr>
          </a:p>
        </p:txBody>
      </p:sp>
      <p:sp>
        <p:nvSpPr>
          <p:cNvPr id="6" name="矩形 5"/>
          <p:cNvSpPr/>
          <p:nvPr/>
        </p:nvSpPr>
        <p:spPr>
          <a:xfrm>
            <a:off x="620264" y="2213052"/>
            <a:ext cx="6162264" cy="461665"/>
          </a:xfrm>
          <a:prstGeom prst="rect">
            <a:avLst/>
          </a:prstGeom>
        </p:spPr>
        <p:txBody>
          <a:bodyPr wrap="none">
            <a:spAutoFit/>
          </a:bodyPr>
          <a:lstStyle/>
          <a:p>
            <a:pPr lvl="0" algn="ctr">
              <a:defRPr/>
            </a:pPr>
            <a:r>
              <a:rPr lang="zh-CN" altLang="en-US" sz="2400" b="1" dirty="0">
                <a:solidFill>
                  <a:srgbClr val="C00000"/>
                </a:solidFill>
                <a:latin typeface="Microsoft YaHei" panose="020B0503020204020204" pitchFamily="34" charset="-122"/>
                <a:ea typeface="Microsoft YaHei" panose="020B0503020204020204" pitchFamily="34" charset="-122"/>
              </a:rPr>
              <a:t>糖尿病足溃疡创面治疗</a:t>
            </a:r>
            <a:r>
              <a:rPr lang="zh-TW" altLang="en-US" sz="2400" b="1" dirty="0">
                <a:solidFill>
                  <a:srgbClr val="C00000"/>
                </a:solidFill>
                <a:latin typeface="Microsoft YaHei" panose="020B0503020204020204" pitchFamily="34" charset="-122"/>
                <a:ea typeface="Microsoft YaHei" panose="020B0503020204020204" pitchFamily="34" charset="-122"/>
              </a:rPr>
              <a:t> 专家</a:t>
            </a:r>
            <a:r>
              <a:rPr lang="zh-CN" altLang="en-US" sz="2400" b="1" dirty="0">
                <a:solidFill>
                  <a:srgbClr val="C00000"/>
                </a:solidFill>
                <a:latin typeface="Microsoft YaHei" panose="020B0503020204020204" pitchFamily="34" charset="-122"/>
                <a:ea typeface="Microsoft YaHei" panose="020B0503020204020204" pitchFamily="34" charset="-122"/>
              </a:rPr>
              <a:t>共识（</a:t>
            </a:r>
            <a:r>
              <a:rPr lang="en-US" altLang="zh-TW" sz="2400" b="1" dirty="0">
                <a:solidFill>
                  <a:srgbClr val="C00000"/>
                </a:solidFill>
                <a:latin typeface="Microsoft YaHei" panose="020B0503020204020204" pitchFamily="34" charset="-122"/>
                <a:ea typeface="Microsoft YaHei" panose="020B0503020204020204" pitchFamily="34" charset="-122"/>
              </a:rPr>
              <a:t>2024</a:t>
            </a:r>
            <a:r>
              <a:rPr lang="zh-CN" altLang="en-US" sz="2400" b="1" dirty="0">
                <a:solidFill>
                  <a:srgbClr val="C00000"/>
                </a:solidFill>
                <a:latin typeface="Microsoft YaHei" panose="020B0503020204020204" pitchFamily="34" charset="-122"/>
                <a:ea typeface="Microsoft YaHei" panose="020B0503020204020204" pitchFamily="34" charset="-122"/>
              </a:rPr>
              <a:t>）</a:t>
            </a:r>
            <a:r>
              <a:rPr lang="en-US" altLang="zh-CN" sz="2400" baseline="30000" dirty="0">
                <a:solidFill>
                  <a:srgbClr val="C00000"/>
                </a:solidFill>
                <a:latin typeface="Microsoft YaHei" panose="020B0503020204020204" pitchFamily="34" charset="-122"/>
                <a:ea typeface="Microsoft YaHei" panose="020B0503020204020204" pitchFamily="34" charset="-122"/>
                <a:cs typeface="Arial" panose="020B0604020202020204" pitchFamily="34" charset="0"/>
              </a:rPr>
              <a:t>1</a:t>
            </a:r>
            <a:endParaRPr lang="zh-CN" altLang="en-US" sz="2400" b="1" dirty="0">
              <a:solidFill>
                <a:srgbClr val="C0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08774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xmlns="" id="{98AE057E-4B64-3E45-5AE1-CAE7A698EFF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0" name="think-cell Slide" r:id="rId8" imgW="415" imgH="416" progId="TCLayout.ActiveDocument.1">
                  <p:embed/>
                </p:oleObj>
              </mc:Choice>
              <mc:Fallback>
                <p:oleObj name="think-cell Slide" r:id="rId8" imgW="415" imgH="41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標題 1">
            <a:extLst>
              <a:ext uri="{FF2B5EF4-FFF2-40B4-BE49-F238E27FC236}">
                <a16:creationId xmlns:a16="http://schemas.microsoft.com/office/drawing/2014/main" xmlns="" id="{9BE831B0-EDCB-2913-22C6-6EA36A407269}"/>
              </a:ext>
            </a:extLst>
          </p:cNvPr>
          <p:cNvSpPr txBox="1">
            <a:spLocks/>
          </p:cNvSpPr>
          <p:nvPr/>
        </p:nvSpPr>
        <p:spPr>
          <a:xfrm>
            <a:off x="575711" y="478585"/>
            <a:ext cx="11789478" cy="497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i="0" kern="1200" baseline="0">
                <a:solidFill>
                  <a:srgbClr val="1E1E1E"/>
                </a:solidFill>
                <a:latin typeface="Microsoft YaHei" panose="020B0503020204020204" pitchFamily="34" charset="-122"/>
                <a:ea typeface="Microsoft YaHei" panose="020B0503020204020204" pitchFamily="34" charset="-122"/>
                <a:cs typeface="+mj-cs"/>
              </a:defRPr>
            </a:lvl1pPr>
          </a:lstStyle>
          <a:p>
            <a:pPr>
              <a:lnSpc>
                <a:spcPct val="100000"/>
              </a:lnSpc>
              <a:spcBef>
                <a:spcPts val="0"/>
              </a:spcBef>
              <a:defRPr/>
            </a:pPr>
            <a:r>
              <a:rPr kumimoji="1" lang="zh-CN" altLang="en-US" sz="2400" dirty="0">
                <a:solidFill>
                  <a:srgbClr val="C00000"/>
                </a:solidFill>
                <a:cs typeface="Arial" panose="020B0604020202020204" pitchFamily="34" charset="0"/>
              </a:rPr>
              <a:t>安全性良好，不良反应发生率低，</a:t>
            </a:r>
            <a:r>
              <a:rPr kumimoji="1" lang="zh-TW" altLang="en-US" sz="2400" dirty="0">
                <a:solidFill>
                  <a:srgbClr val="C00000"/>
                </a:solidFill>
                <a:cs typeface="Arial" panose="020B0604020202020204" pitchFamily="34" charset="0"/>
              </a:rPr>
              <a:t>特殊人群（</a:t>
            </a:r>
            <a:r>
              <a:rPr kumimoji="1" lang="en-US" altLang="zh-CN" sz="2400" dirty="0">
                <a:solidFill>
                  <a:srgbClr val="C00000"/>
                </a:solidFill>
                <a:cs typeface="Arial" panose="020B0604020202020204" pitchFamily="34" charset="0"/>
              </a:rPr>
              <a:t>80</a:t>
            </a:r>
            <a:r>
              <a:rPr kumimoji="1" lang="zh-CN" altLang="en-US" sz="2400" dirty="0">
                <a:solidFill>
                  <a:srgbClr val="C00000"/>
                </a:solidFill>
                <a:cs typeface="Arial" panose="020B0604020202020204" pitchFamily="34" charset="0"/>
              </a:rPr>
              <a:t>岁以上</a:t>
            </a:r>
            <a:r>
              <a:rPr kumimoji="1" lang="zh-TW" altLang="en-US" sz="2400" dirty="0">
                <a:solidFill>
                  <a:srgbClr val="C00000"/>
                </a:solidFill>
                <a:cs typeface="Arial" panose="020B0604020202020204" pitchFamily="34" charset="0"/>
              </a:rPr>
              <a:t>与</a:t>
            </a:r>
            <a:r>
              <a:rPr kumimoji="1" lang="zh-CN" altLang="en-US" sz="2400" dirty="0">
                <a:solidFill>
                  <a:srgbClr val="C00000"/>
                </a:solidFill>
                <a:cs typeface="Arial" panose="020B0604020202020204" pitchFamily="34" charset="0"/>
              </a:rPr>
              <a:t>终末期肾病</a:t>
            </a:r>
            <a:r>
              <a:rPr kumimoji="1" lang="zh-TW" altLang="en-US" sz="2400" dirty="0">
                <a:solidFill>
                  <a:srgbClr val="C00000"/>
                </a:solidFill>
                <a:cs typeface="Arial" panose="020B0604020202020204" pitchFamily="34" charset="0"/>
              </a:rPr>
              <a:t>）</a:t>
            </a:r>
            <a:r>
              <a:rPr kumimoji="1" lang="zh-CN" altLang="en-US" sz="2400" dirty="0">
                <a:solidFill>
                  <a:srgbClr val="C00000"/>
                </a:solidFill>
                <a:cs typeface="Arial" panose="020B0604020202020204" pitchFamily="34" charset="0"/>
              </a:rPr>
              <a:t>耐受性良好</a:t>
            </a:r>
          </a:p>
        </p:txBody>
      </p:sp>
      <p:graphicFrame>
        <p:nvGraphicFramePr>
          <p:cNvPr id="49" name="內容版面配置區 3">
            <a:extLst>
              <a:ext uri="{FF2B5EF4-FFF2-40B4-BE49-F238E27FC236}">
                <a16:creationId xmlns:a16="http://schemas.microsoft.com/office/drawing/2014/main" xmlns="" id="{228B56BE-B1F1-9AE9-7EC9-C473FD87BA6B}"/>
              </a:ext>
            </a:extLst>
          </p:cNvPr>
          <p:cNvGraphicFramePr>
            <a:graphicFrameLocks/>
          </p:cNvGraphicFramePr>
          <p:nvPr>
            <p:extLst>
              <p:ext uri="{D42A27DB-BD31-4B8C-83A1-F6EECF244321}">
                <p14:modId xmlns:p14="http://schemas.microsoft.com/office/powerpoint/2010/main" val="770543617"/>
              </p:ext>
            </p:extLst>
          </p:nvPr>
        </p:nvGraphicFramePr>
        <p:xfrm>
          <a:off x="589456" y="1062779"/>
          <a:ext cx="6858602" cy="5368501"/>
        </p:xfrm>
        <a:graphic>
          <a:graphicData uri="http://schemas.openxmlformats.org/drawingml/2006/table">
            <a:tbl>
              <a:tblPr firstRow="1" bandRow="1">
                <a:tableStyleId>{ED083AE6-46FA-4A59-8FB0-9F97EB10719F}</a:tableStyleId>
              </a:tblPr>
              <a:tblGrid>
                <a:gridCol w="1744801">
                  <a:extLst>
                    <a:ext uri="{9D8B030D-6E8A-4147-A177-3AD203B41FA5}">
                      <a16:colId xmlns:a16="http://schemas.microsoft.com/office/drawing/2014/main" xmlns="" val="20000"/>
                    </a:ext>
                  </a:extLst>
                </a:gridCol>
                <a:gridCol w="5113801">
                  <a:extLst>
                    <a:ext uri="{9D8B030D-6E8A-4147-A177-3AD203B41FA5}">
                      <a16:colId xmlns:a16="http://schemas.microsoft.com/office/drawing/2014/main" xmlns="" val="20001"/>
                    </a:ext>
                  </a:extLst>
                </a:gridCol>
              </a:tblGrid>
              <a:tr h="1555840">
                <a:tc>
                  <a:txBody>
                    <a:bodyPr/>
                    <a:lstStyle/>
                    <a:p>
                      <a:pPr algn="ctr">
                        <a:lnSpc>
                          <a:spcPct val="150000"/>
                        </a:lnSpc>
                      </a:pPr>
                      <a:r>
                        <a:rPr lang="zh-CN" altLang="en-US" sz="1600" b="0" dirty="0">
                          <a:latin typeface="Microsoft YaHei" panose="020B0503020204020204" pitchFamily="34" charset="-122"/>
                          <a:ea typeface="Microsoft YaHei" panose="020B0503020204020204" pitchFamily="34" charset="-122"/>
                        </a:rPr>
                        <a:t>说明书收载的</a:t>
                      </a:r>
                    </a:p>
                    <a:p>
                      <a:pPr algn="ctr">
                        <a:lnSpc>
                          <a:spcPct val="150000"/>
                        </a:lnSpc>
                      </a:pPr>
                      <a:r>
                        <a:rPr lang="zh-CN" altLang="en-US" sz="1600" b="0" dirty="0">
                          <a:latin typeface="Microsoft YaHei" panose="020B0503020204020204" pitchFamily="34" charset="-122"/>
                          <a:ea typeface="Microsoft YaHei" panose="020B0503020204020204" pitchFamily="34" charset="-122"/>
                        </a:rPr>
                        <a:t>安全性信息</a:t>
                      </a:r>
                      <a:endParaRPr lang="zh-CN" altLang="en-US" sz="1600" b="0" dirty="0">
                        <a:latin typeface="Microsoft YaHei" panose="020B0503020204020204" pitchFamily="34" charset="-122"/>
                        <a:ea typeface="Microsoft YaHei" panose="020B0503020204020204" pitchFamily="34" charset="-122"/>
                        <a:cs typeface="Arial Unicode MS" panose="020B0604020202020204" pitchFamily="34" charset="-120"/>
                      </a:endParaRPr>
                    </a:p>
                  </a:txBody>
                  <a:tcPr anchor="ctr">
                    <a:solidFill>
                      <a:schemeClr val="accent4">
                        <a:lumMod val="20000"/>
                        <a:lumOff val="80000"/>
                      </a:schemeClr>
                    </a:solidFill>
                  </a:tcPr>
                </a:tc>
                <a:tc>
                  <a:txBody>
                    <a:bodyPr/>
                    <a:lstStyle/>
                    <a:p>
                      <a:pPr algn="l">
                        <a:lnSpc>
                          <a:spcPct val="140000"/>
                        </a:lnSpc>
                      </a:pPr>
                      <a:r>
                        <a:rPr lang="zh-CN" altLang="en-US" sz="1600" b="0" dirty="0">
                          <a:latin typeface="Microsoft YaHei" panose="020B0503020204020204" pitchFamily="34" charset="-122"/>
                          <a:ea typeface="Microsoft YaHei" panose="020B0503020204020204" pitchFamily="34" charset="-122"/>
                        </a:rPr>
                        <a:t>临床试验期间受试者用药后出现：局部肿胀、接触性皮肤炎、湿疹、红斑、皮疹、金黄色葡萄球菌感染、伤口分泌物异味、高尿酸血症、体重增加等不良反应。</a:t>
                      </a:r>
                      <a:endParaRPr lang="zh-CN" altLang="en-US" sz="1600" b="0" dirty="0">
                        <a:latin typeface="Microsoft YaHei" panose="020B0503020204020204" pitchFamily="34" charset="-122"/>
                        <a:ea typeface="Microsoft YaHei" panose="020B0503020204020204" pitchFamily="34" charset="-122"/>
                        <a:cs typeface="Arial Unicode MS" panose="020B0604020202020204" pitchFamily="34" charset="-120"/>
                      </a:endParaRPr>
                    </a:p>
                  </a:txBody>
                  <a:tcPr anchor="ctr">
                    <a:noFill/>
                  </a:tcPr>
                </a:tc>
                <a:extLst>
                  <a:ext uri="{0D108BD9-81ED-4DB2-BD59-A6C34878D82A}">
                    <a16:rowId xmlns:a16="http://schemas.microsoft.com/office/drawing/2014/main" xmlns="" val="10001"/>
                  </a:ext>
                </a:extLst>
              </a:tr>
              <a:tr h="1258791">
                <a:tc>
                  <a:txBody>
                    <a:bodyPr/>
                    <a:lstStyle/>
                    <a:p>
                      <a:pPr algn="ctr">
                        <a:lnSpc>
                          <a:spcPct val="150000"/>
                        </a:lnSpc>
                      </a:pPr>
                      <a:r>
                        <a:rPr lang="zh-TW" altLang="en-US" sz="1600" b="0" dirty="0">
                          <a:latin typeface="Microsoft YaHei" panose="020B0503020204020204" pitchFamily="34" charset="-122"/>
                          <a:ea typeface="Microsoft YaHei" panose="020B0503020204020204" pitchFamily="34" charset="-122"/>
                        </a:rPr>
                        <a:t>三期临床研究</a:t>
                      </a:r>
                    </a:p>
                  </a:txBody>
                  <a:tcPr anchor="ctr">
                    <a:solidFill>
                      <a:schemeClr val="accent4">
                        <a:lumMod val="20000"/>
                        <a:lumOff val="80000"/>
                      </a:schemeClr>
                    </a:solidFill>
                  </a:tcPr>
                </a:tc>
                <a:tc>
                  <a:txBody>
                    <a:bodyPr/>
                    <a:lstStyle/>
                    <a:p>
                      <a:pPr marL="0" indent="0">
                        <a:lnSpc>
                          <a:spcPct val="140000"/>
                        </a:lnSpc>
                        <a:buFont typeface="Arial" panose="020B0604020202020204" pitchFamily="34" charset="0"/>
                        <a:buNone/>
                      </a:pPr>
                      <a:r>
                        <a:rPr lang="zh-CN" altLang="en-US" sz="1600" dirty="0">
                          <a:latin typeface="Microsoft YaHei" panose="020B0503020204020204" pitchFamily="34" charset="-122"/>
                          <a:ea typeface="Microsoft YaHei" panose="020B0503020204020204" pitchFamily="34" charset="-122"/>
                        </a:rPr>
                        <a:t>治疗</a:t>
                      </a:r>
                      <a:r>
                        <a:rPr lang="en-US" altLang="zh-CN" sz="1600" dirty="0">
                          <a:latin typeface="Microsoft YaHei" panose="020B0503020204020204" pitchFamily="34" charset="-122"/>
                          <a:ea typeface="Microsoft YaHei" panose="020B0503020204020204" pitchFamily="34" charset="-122"/>
                        </a:rPr>
                        <a:t>16</a:t>
                      </a:r>
                      <a:r>
                        <a:rPr lang="zh-CN" altLang="en-US" sz="1600" dirty="0">
                          <a:latin typeface="Microsoft YaHei" panose="020B0503020204020204" pitchFamily="34" charset="-122"/>
                          <a:ea typeface="Microsoft YaHei" panose="020B0503020204020204" pitchFamily="34" charset="-122"/>
                        </a:rPr>
                        <a:t>周：</a:t>
                      </a:r>
                      <a:endParaRPr lang="en-US" altLang="zh-CN" sz="1600" dirty="0">
                        <a:latin typeface="Microsoft YaHei" panose="020B0503020204020204" pitchFamily="34" charset="-122"/>
                        <a:ea typeface="Microsoft YaHei" panose="020B0503020204020204" pitchFamily="34" charset="-122"/>
                      </a:endParaRPr>
                    </a:p>
                    <a:p>
                      <a:pPr marL="285750" indent="-193675">
                        <a:lnSpc>
                          <a:spcPct val="140000"/>
                        </a:lnSpc>
                        <a:buFont typeface="Arial" panose="020B0604020202020204" pitchFamily="34" charset="0"/>
                        <a:buChar char="•"/>
                      </a:pPr>
                      <a:r>
                        <a:rPr lang="zh-CN" altLang="en-US" sz="1600" dirty="0">
                          <a:solidFill>
                            <a:srgbClr val="C00000"/>
                          </a:solidFill>
                          <a:latin typeface="Microsoft YaHei" panose="020B0503020204020204" pitchFamily="34" charset="-122"/>
                          <a:ea typeface="Microsoft YaHei" panose="020B0503020204020204" pitchFamily="34" charset="-122"/>
                        </a:rPr>
                        <a:t>未出现任何药物相关的严重不良事件</a:t>
                      </a:r>
                      <a:r>
                        <a:rPr lang="zh-TW" altLang="en-US" sz="1600" dirty="0">
                          <a:latin typeface="Microsoft YaHei" panose="020B0503020204020204" pitchFamily="34" charset="-122"/>
                          <a:ea typeface="Microsoft YaHei" panose="020B0503020204020204" pitchFamily="34" charset="-122"/>
                        </a:rPr>
                        <a:t>。</a:t>
                      </a:r>
                      <a:endParaRPr lang="en-US" altLang="zh-TW" sz="1600" dirty="0">
                        <a:latin typeface="Microsoft YaHei" panose="020B0503020204020204" pitchFamily="34" charset="-122"/>
                        <a:ea typeface="Microsoft YaHei" panose="020B0503020204020204" pitchFamily="34" charset="-122"/>
                      </a:endParaRPr>
                    </a:p>
                    <a:p>
                      <a:pPr marL="285750" indent="-193675">
                        <a:lnSpc>
                          <a:spcPct val="140000"/>
                        </a:lnSpc>
                        <a:buFont typeface="Arial" panose="020B0604020202020204" pitchFamily="34" charset="0"/>
                        <a:buChar char="•"/>
                      </a:pPr>
                      <a:r>
                        <a:rPr lang="zh-CN" altLang="en-US" sz="1600" dirty="0">
                          <a:latin typeface="Microsoft YaHei" panose="020B0503020204020204" pitchFamily="34" charset="-122"/>
                          <a:ea typeface="Microsoft YaHei" panose="020B0503020204020204" pitchFamily="34" charset="-122"/>
                        </a:rPr>
                        <a:t>治疗相关不良事件发生率</a:t>
                      </a:r>
                      <a:r>
                        <a:rPr lang="en-US" altLang="zh-CN" sz="1600" dirty="0">
                          <a:latin typeface="Microsoft YaHei" panose="020B0503020204020204" pitchFamily="34" charset="-122"/>
                          <a:ea typeface="Microsoft YaHei" panose="020B0503020204020204" pitchFamily="34" charset="-122"/>
                        </a:rPr>
                        <a:t>5.7%</a:t>
                      </a: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5</a:t>
                      </a:r>
                      <a:r>
                        <a:rPr lang="zh-TW" altLang="en-US" sz="1600" dirty="0">
                          <a:latin typeface="Microsoft YaHei" panose="020B0503020204020204" pitchFamily="34" charset="-122"/>
                          <a:ea typeface="Microsoft YaHei" panose="020B0503020204020204" pitchFamily="34" charset="-122"/>
                        </a:rPr>
                        <a:t>例</a:t>
                      </a:r>
                      <a:r>
                        <a:rPr lang="zh-CN" altLang="en-US" sz="1600" dirty="0">
                          <a:latin typeface="Microsoft YaHei" panose="020B0503020204020204" pitchFamily="34" charset="-122"/>
                          <a:ea typeface="Microsoft YaHei" panose="020B0503020204020204" pitchFamily="34" charset="-122"/>
                        </a:rPr>
                        <a:t>患</a:t>
                      </a:r>
                      <a:r>
                        <a:rPr lang="zh-TW" altLang="en-US" sz="1600" dirty="0">
                          <a:latin typeface="Microsoft YaHei" panose="020B0503020204020204" pitchFamily="34" charset="-122"/>
                          <a:ea typeface="Microsoft YaHei" panose="020B0503020204020204" pitchFamily="34" charset="-122"/>
                        </a:rPr>
                        <a:t>者</a:t>
                      </a:r>
                      <a:r>
                        <a:rPr lang="zh-CN" altLang="en-US" sz="1600" dirty="0">
                          <a:latin typeface="Microsoft YaHei" panose="020B0503020204020204" pitchFamily="34" charset="-122"/>
                          <a:ea typeface="Microsoft YaHei" panose="020B0503020204020204" pitchFamily="34" charset="-122"/>
                        </a:rPr>
                        <a:t>）</a:t>
                      </a:r>
                      <a:endParaRPr lang="en-US" altLang="zh-CN" sz="1600" dirty="0">
                        <a:latin typeface="Microsoft YaHei" panose="020B0503020204020204" pitchFamily="34" charset="-122"/>
                        <a:ea typeface="Microsoft YaHei" panose="020B0503020204020204" pitchFamily="34" charset="-122"/>
                      </a:endParaRPr>
                    </a:p>
                  </a:txBody>
                  <a:tcPr anchor="ctr">
                    <a:noFill/>
                  </a:tcPr>
                </a:tc>
                <a:extLst>
                  <a:ext uri="{0D108BD9-81ED-4DB2-BD59-A6C34878D82A}">
                    <a16:rowId xmlns:a16="http://schemas.microsoft.com/office/drawing/2014/main" xmlns="" val="10002"/>
                  </a:ext>
                </a:extLst>
              </a:tr>
              <a:tr h="2553870">
                <a:tc>
                  <a:txBody>
                    <a:bodyPr/>
                    <a:lstStyle/>
                    <a:p>
                      <a:pPr algn="ctr">
                        <a:lnSpc>
                          <a:spcPct val="150000"/>
                        </a:lnSpc>
                      </a:pPr>
                      <a:r>
                        <a:rPr lang="zh-CN" altLang="en-US" sz="1600" b="0" dirty="0">
                          <a:latin typeface="Microsoft YaHei" panose="020B0503020204020204" pitchFamily="34" charset="-122"/>
                          <a:ea typeface="Microsoft YaHei" panose="020B0503020204020204" pitchFamily="34" charset="-122"/>
                        </a:rPr>
                        <a:t>上市后国内外</a:t>
                      </a:r>
                    </a:p>
                    <a:p>
                      <a:pPr algn="ctr">
                        <a:lnSpc>
                          <a:spcPct val="150000"/>
                        </a:lnSpc>
                      </a:pPr>
                      <a:r>
                        <a:rPr lang="zh-CN" altLang="en-US" sz="1600" b="0" dirty="0">
                          <a:latin typeface="Microsoft YaHei" panose="020B0503020204020204" pitchFamily="34" charset="-122"/>
                          <a:ea typeface="Microsoft YaHei" panose="020B0503020204020204" pitchFamily="34" charset="-122"/>
                        </a:rPr>
                        <a:t>不良反应</a:t>
                      </a:r>
                      <a:endParaRPr lang="en-US" altLang="zh-CN" sz="1600" b="0" dirty="0">
                        <a:latin typeface="Microsoft YaHei" panose="020B0503020204020204" pitchFamily="34" charset="-122"/>
                        <a:ea typeface="Microsoft YaHei" panose="020B0503020204020204" pitchFamily="34" charset="-122"/>
                      </a:endParaRPr>
                    </a:p>
                    <a:p>
                      <a:pPr algn="ctr">
                        <a:lnSpc>
                          <a:spcPct val="150000"/>
                        </a:lnSpc>
                      </a:pPr>
                      <a:r>
                        <a:rPr lang="zh-CN" altLang="en-US" sz="1600" b="0" dirty="0">
                          <a:latin typeface="Microsoft YaHei" panose="020B0503020204020204" pitchFamily="34" charset="-122"/>
                          <a:ea typeface="Microsoft YaHei" panose="020B0503020204020204" pitchFamily="34" charset="-122"/>
                        </a:rPr>
                        <a:t>发生情况</a:t>
                      </a:r>
                      <a:endParaRPr lang="zh-CN" altLang="en-US" sz="1600" b="0" dirty="0">
                        <a:latin typeface="Microsoft YaHei" panose="020B0503020204020204" pitchFamily="34" charset="-122"/>
                        <a:ea typeface="Microsoft YaHei" panose="020B0503020204020204" pitchFamily="34" charset="-122"/>
                        <a:cs typeface="Arial Unicode MS" panose="020B0604020202020204" pitchFamily="34" charset="-120"/>
                      </a:endParaRPr>
                    </a:p>
                  </a:txBody>
                  <a:tcPr anchor="ctr">
                    <a:solidFill>
                      <a:schemeClr val="accent4">
                        <a:lumMod val="20000"/>
                        <a:lumOff val="80000"/>
                      </a:schemeClr>
                    </a:solidFill>
                  </a:tcPr>
                </a:tc>
                <a:tc>
                  <a:txBody>
                    <a:bodyPr/>
                    <a:lstStyle/>
                    <a:p>
                      <a:pPr marL="285750" marR="0" lvl="0" indent="-193675"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zh-TW" altLang="en-US" sz="1600" dirty="0">
                          <a:latin typeface="Microsoft YaHei" panose="020B0503020204020204" pitchFamily="34" charset="-122"/>
                          <a:ea typeface="Microsoft YaHei" panose="020B0503020204020204" pitchFamily="34" charset="-122"/>
                        </a:rPr>
                        <a:t>本品分别于中国大陆、台湾、马来西亚、新加坡上市，安全性良好。</a:t>
                      </a:r>
                      <a:endParaRPr lang="en-US" altLang="zh-TW" sz="1600" b="1" dirty="0">
                        <a:latin typeface="Microsoft YaHei" panose="020B0503020204020204" pitchFamily="34" charset="-122"/>
                        <a:ea typeface="Microsoft YaHei" panose="020B0503020204020204" pitchFamily="34" charset="-122"/>
                        <a:cs typeface="Arial" panose="020B0604020202020204" pitchFamily="34" charset="0"/>
                      </a:endParaRPr>
                    </a:p>
                    <a:p>
                      <a:pPr marL="285750" marR="0" lvl="0" indent="-193675"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zh-TW" altLang="en-US" sz="1600" dirty="0">
                          <a:latin typeface="Microsoft YaHei" panose="020B0503020204020204" pitchFamily="34" charset="-122"/>
                          <a:ea typeface="Microsoft YaHei" panose="020B0503020204020204" pitchFamily="34" charset="-122"/>
                        </a:rPr>
                        <a:t>产品上市后，</a:t>
                      </a:r>
                      <a:r>
                        <a:rPr lang="en-US" altLang="zh-TW" sz="1600" dirty="0">
                          <a:latin typeface="Microsoft YaHei" panose="020B0503020204020204" pitchFamily="34" charset="-122"/>
                          <a:ea typeface="Microsoft YaHei" panose="020B0503020204020204" pitchFamily="34" charset="-122"/>
                        </a:rPr>
                        <a:t>3,</a:t>
                      </a:r>
                      <a:r>
                        <a:rPr lang="en-US" altLang="zh-CN" sz="1600" dirty="0">
                          <a:latin typeface="Microsoft YaHei" panose="020B0503020204020204" pitchFamily="34" charset="-122"/>
                          <a:ea typeface="Microsoft YaHei" panose="020B0503020204020204" pitchFamily="34" charset="-122"/>
                        </a:rPr>
                        <a:t>3</a:t>
                      </a:r>
                      <a:r>
                        <a:rPr lang="en-US" altLang="zh-TW" sz="1600" dirty="0">
                          <a:latin typeface="Microsoft YaHei" panose="020B0503020204020204" pitchFamily="34" charset="-122"/>
                          <a:ea typeface="Microsoft YaHei" panose="020B0503020204020204" pitchFamily="34" charset="-122"/>
                        </a:rPr>
                        <a:t>38</a:t>
                      </a:r>
                      <a:r>
                        <a:rPr lang="zh-TW" altLang="en-US" sz="1600" dirty="0">
                          <a:latin typeface="Microsoft YaHei" panose="020B0503020204020204" pitchFamily="34" charset="-122"/>
                          <a:ea typeface="Microsoft YaHei" panose="020B0503020204020204" pitchFamily="34" charset="-122"/>
                        </a:rPr>
                        <a:t>例使用香雷糖足膏患者，仅</a:t>
                      </a:r>
                      <a:r>
                        <a:rPr lang="en-US" altLang="zh-TW" sz="1600" dirty="0">
                          <a:latin typeface="Microsoft YaHei" panose="020B0503020204020204" pitchFamily="34" charset="-122"/>
                          <a:ea typeface="Microsoft YaHei" panose="020B0503020204020204" pitchFamily="34" charset="-122"/>
                        </a:rPr>
                        <a:t>2</a:t>
                      </a:r>
                      <a:r>
                        <a:rPr lang="zh-TW" altLang="en-US" sz="1600" dirty="0">
                          <a:latin typeface="Microsoft YaHei" panose="020B0503020204020204" pitchFamily="34" charset="-122"/>
                          <a:ea typeface="Microsoft YaHei" panose="020B0503020204020204" pitchFamily="34" charset="-122"/>
                        </a:rPr>
                        <a:t>例中国台湾患者</a:t>
                      </a:r>
                      <a:r>
                        <a:rPr lang="zh-CN" altLang="en-US" sz="1600" dirty="0">
                          <a:latin typeface="Microsoft YaHei" panose="020B0503020204020204" pitchFamily="34" charset="-122"/>
                          <a:ea typeface="Microsoft YaHei" panose="020B0503020204020204" pitchFamily="34" charset="-122"/>
                        </a:rPr>
                        <a:t>（</a:t>
                      </a:r>
                      <a:r>
                        <a:rPr lang="zh-TW" altLang="en-US" sz="1600" dirty="0">
                          <a:latin typeface="Microsoft YaHei" panose="020B0503020204020204" pitchFamily="34" charset="-122"/>
                          <a:ea typeface="Microsoft YaHei" panose="020B0503020204020204" pitchFamily="34" charset="-122"/>
                        </a:rPr>
                        <a:t>分别为</a:t>
                      </a:r>
                      <a:r>
                        <a:rPr lang="en-US" altLang="zh-TW" sz="1600" dirty="0">
                          <a:latin typeface="Microsoft YaHei" panose="020B0503020204020204" pitchFamily="34" charset="-122"/>
                          <a:ea typeface="Microsoft YaHei" panose="020B0503020204020204" pitchFamily="34" charset="-122"/>
                        </a:rPr>
                        <a:t>18</a:t>
                      </a:r>
                      <a:r>
                        <a:rPr lang="zh-TW" altLang="en-US" sz="1600" dirty="0">
                          <a:latin typeface="Microsoft YaHei" panose="020B0503020204020204" pitchFamily="34" charset="-122"/>
                          <a:ea typeface="Microsoft YaHei" panose="020B0503020204020204" pitchFamily="34" charset="-122"/>
                        </a:rPr>
                        <a:t>岁、</a:t>
                      </a:r>
                      <a:r>
                        <a:rPr lang="en-US" altLang="zh-TW" sz="1600" dirty="0">
                          <a:latin typeface="Microsoft YaHei" panose="020B0503020204020204" pitchFamily="34" charset="-122"/>
                          <a:ea typeface="Microsoft YaHei" panose="020B0503020204020204" pitchFamily="34" charset="-122"/>
                        </a:rPr>
                        <a:t>75</a:t>
                      </a:r>
                      <a:r>
                        <a:rPr lang="zh-TW" altLang="en-US" sz="1600" dirty="0">
                          <a:latin typeface="Microsoft YaHei" panose="020B0503020204020204" pitchFamily="34" charset="-122"/>
                          <a:ea typeface="Microsoft YaHei" panose="020B0503020204020204" pitchFamily="34" charset="-122"/>
                        </a:rPr>
                        <a:t>岁</a:t>
                      </a:r>
                      <a:r>
                        <a:rPr lang="zh-CN" altLang="en-US" sz="1600" dirty="0">
                          <a:latin typeface="Microsoft YaHei" panose="020B0503020204020204" pitchFamily="34" charset="-122"/>
                          <a:ea typeface="Microsoft YaHei" panose="020B0503020204020204" pitchFamily="34" charset="-122"/>
                        </a:rPr>
                        <a:t>）</a:t>
                      </a:r>
                      <a:r>
                        <a:rPr lang="zh-TW" altLang="en-US" sz="1600" dirty="0">
                          <a:latin typeface="Microsoft YaHei" panose="020B0503020204020204" pitchFamily="34" charset="-122"/>
                          <a:ea typeface="Microsoft YaHei" panose="020B0503020204020204" pitchFamily="34" charset="-122"/>
                        </a:rPr>
                        <a:t>，通报皮疹为与药品相关不良反应</a:t>
                      </a:r>
                      <a:r>
                        <a:rPr lang="en-US" altLang="zh-TW" sz="1600" baseline="30000" dirty="0">
                          <a:latin typeface="Microsoft YaHei" panose="020B0503020204020204" pitchFamily="34" charset="-122"/>
                          <a:ea typeface="Microsoft YaHei" panose="020B0503020204020204" pitchFamily="34" charset="-122"/>
                        </a:rPr>
                        <a:t>1</a:t>
                      </a:r>
                      <a:r>
                        <a:rPr lang="zh-TW" altLang="en-US" sz="1600" dirty="0">
                          <a:latin typeface="Microsoft YaHei" panose="020B0503020204020204" pitchFamily="34" charset="-122"/>
                          <a:ea typeface="Microsoft YaHei" panose="020B0503020204020204" pitchFamily="34" charset="-122"/>
                        </a:rPr>
                        <a:t>，为说明书中已描述的不良反应之一。</a:t>
                      </a:r>
                      <a:endParaRPr lang="en-US" altLang="zh-TW" sz="1600" dirty="0">
                        <a:latin typeface="Microsoft YaHei" panose="020B0503020204020204" pitchFamily="34" charset="-122"/>
                        <a:ea typeface="Microsoft YaHei" panose="020B0503020204020204" pitchFamily="34" charset="-122"/>
                      </a:endParaRPr>
                    </a:p>
                    <a:p>
                      <a:pPr marL="285750" marR="0" lvl="0" indent="-193675"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zh-CN" altLang="en-US" sz="1600" dirty="0">
                          <a:solidFill>
                            <a:srgbClr val="C00000"/>
                          </a:solidFill>
                          <a:latin typeface="Microsoft YaHei" panose="020B0503020204020204" pitchFamily="34" charset="-122"/>
                          <a:ea typeface="Microsoft YaHei" panose="020B0503020204020204" pitchFamily="34" charset="-122"/>
                        </a:rPr>
                        <a:t>未出现任何药物相关的严重不良事件</a:t>
                      </a:r>
                      <a:r>
                        <a:rPr lang="zh-TW" altLang="en-US" sz="1600" dirty="0">
                          <a:latin typeface="Microsoft YaHei" panose="020B0503020204020204" pitchFamily="34" charset="-122"/>
                          <a:ea typeface="Microsoft YaHei" panose="020B0503020204020204" pitchFamily="34" charset="-122"/>
                        </a:rPr>
                        <a:t>。</a:t>
                      </a:r>
                      <a:endParaRPr lang="en-US" altLang="zh-TW" sz="1600" dirty="0">
                        <a:latin typeface="Microsoft YaHei" panose="020B0503020204020204" pitchFamily="34" charset="-122"/>
                        <a:ea typeface="Microsoft YaHei" panose="020B0503020204020204" pitchFamily="34" charset="-122"/>
                      </a:endParaRPr>
                    </a:p>
                  </a:txBody>
                  <a:tcPr anchor="ctr">
                    <a:noFill/>
                  </a:tcPr>
                </a:tc>
                <a:extLst>
                  <a:ext uri="{0D108BD9-81ED-4DB2-BD59-A6C34878D82A}">
                    <a16:rowId xmlns:a16="http://schemas.microsoft.com/office/drawing/2014/main" xmlns="" val="10003"/>
                  </a:ext>
                </a:extLst>
              </a:tr>
            </a:tbl>
          </a:graphicData>
        </a:graphic>
      </p:graphicFrame>
      <p:grpSp>
        <p:nvGrpSpPr>
          <p:cNvPr id="12" name="Group 15">
            <a:extLst>
              <a:ext uri="{FF2B5EF4-FFF2-40B4-BE49-F238E27FC236}">
                <a16:creationId xmlns:a16="http://schemas.microsoft.com/office/drawing/2014/main" xmlns="" id="{03446E5A-B6FC-E025-9D3F-8141DA2F2192}"/>
              </a:ext>
            </a:extLst>
          </p:cNvPr>
          <p:cNvGrpSpPr/>
          <p:nvPr/>
        </p:nvGrpSpPr>
        <p:grpSpPr>
          <a:xfrm>
            <a:off x="0" y="-2951"/>
            <a:ext cx="10030062" cy="375781"/>
            <a:chOff x="0" y="-2416"/>
            <a:chExt cx="4568738" cy="289460"/>
          </a:xfrm>
        </p:grpSpPr>
        <p:sp>
          <p:nvSpPr>
            <p:cNvPr id="13" name="矩形 14">
              <a:extLst>
                <a:ext uri="{FF2B5EF4-FFF2-40B4-BE49-F238E27FC236}">
                  <a16:creationId xmlns:a16="http://schemas.microsoft.com/office/drawing/2014/main" xmlns="" id="{DCED8FD2-C4FD-2416-9D7D-CACBF533E5CC}"/>
                </a:ext>
              </a:extLst>
            </p:cNvPr>
            <p:cNvSpPr/>
            <p:nvPr/>
          </p:nvSpPr>
          <p:spPr>
            <a:xfrm>
              <a:off x="0" y="-2416"/>
              <a:ext cx="1325245" cy="26924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药品基本信息</a:t>
              </a:r>
            </a:p>
          </p:txBody>
        </p:sp>
        <p:sp>
          <p:nvSpPr>
            <p:cNvPr id="14" name="矩形 16">
              <a:extLst>
                <a:ext uri="{FF2B5EF4-FFF2-40B4-BE49-F238E27FC236}">
                  <a16:creationId xmlns:a16="http://schemas.microsoft.com/office/drawing/2014/main" xmlns="" id="{50CF97F7-9735-E801-4EC2-175CACA207A7}"/>
                </a:ext>
              </a:extLst>
            </p:cNvPr>
            <p:cNvSpPr/>
            <p:nvPr>
              <p:custDataLst>
                <p:tags r:id="rId3"/>
              </p:custDataLst>
            </p:nvPr>
          </p:nvSpPr>
          <p:spPr>
            <a:xfrm>
              <a:off x="2216507" y="-631"/>
              <a:ext cx="747411" cy="287675"/>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有效性</a:t>
              </a:r>
            </a:p>
          </p:txBody>
        </p:sp>
        <p:sp>
          <p:nvSpPr>
            <p:cNvPr id="15" name="矩形 21">
              <a:extLst>
                <a:ext uri="{FF2B5EF4-FFF2-40B4-BE49-F238E27FC236}">
                  <a16:creationId xmlns:a16="http://schemas.microsoft.com/office/drawing/2014/main" xmlns="" id="{40C85ED7-2FD1-5D16-989C-64D4C192F95D}"/>
                </a:ext>
              </a:extLst>
            </p:cNvPr>
            <p:cNvSpPr/>
            <p:nvPr>
              <p:custDataLst>
                <p:tags r:id="rId4"/>
              </p:custDataLst>
            </p:nvPr>
          </p:nvSpPr>
          <p:spPr>
            <a:xfrm>
              <a:off x="1380246" y="1785"/>
              <a:ext cx="781260" cy="268609"/>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bg1"/>
                  </a:solidFill>
                  <a:latin typeface="Microsoft YaHei" panose="020B0503020204020204" pitchFamily="34" charset="-122"/>
                  <a:ea typeface="Microsoft YaHei" panose="020B0503020204020204" pitchFamily="34" charset="-122"/>
                </a:rPr>
                <a:t>安全性</a:t>
              </a:r>
              <a:r>
                <a:rPr lang="en-US" altLang="zh-CN" sz="1050" dirty="0">
                  <a:solidFill>
                    <a:schemeClr val="bg1"/>
                  </a:solidFill>
                  <a:latin typeface="Microsoft YaHei" panose="020B0503020204020204" pitchFamily="34" charset="-122"/>
                  <a:ea typeface="Microsoft YaHei" panose="020B0503020204020204" pitchFamily="34" charset="-122"/>
                </a:rPr>
                <a:t> (1/1)</a:t>
              </a:r>
              <a:endParaRPr lang="zh-CN" altLang="en-US" sz="1050" dirty="0">
                <a:solidFill>
                  <a:schemeClr val="bg1"/>
                </a:solidFill>
                <a:latin typeface="Microsoft YaHei" panose="020B0503020204020204" pitchFamily="34" charset="-122"/>
                <a:ea typeface="Microsoft YaHei" panose="020B0503020204020204" pitchFamily="34" charset="-122"/>
              </a:endParaRPr>
            </a:p>
          </p:txBody>
        </p:sp>
        <p:sp>
          <p:nvSpPr>
            <p:cNvPr id="16" name="矩形 22">
              <a:extLst>
                <a:ext uri="{FF2B5EF4-FFF2-40B4-BE49-F238E27FC236}">
                  <a16:creationId xmlns:a16="http://schemas.microsoft.com/office/drawing/2014/main" xmlns="" id="{C0FBCA8A-2379-0FA1-27CD-612F68EC5FC9}"/>
                </a:ext>
              </a:extLst>
            </p:cNvPr>
            <p:cNvSpPr/>
            <p:nvPr>
              <p:custDataLst>
                <p:tags r:id="rId5"/>
              </p:custDataLst>
            </p:nvPr>
          </p:nvSpPr>
          <p:spPr>
            <a:xfrm>
              <a:off x="3018919" y="-30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创新性</a:t>
              </a:r>
            </a:p>
          </p:txBody>
        </p:sp>
        <p:sp>
          <p:nvSpPr>
            <p:cNvPr id="17" name="矩形 23">
              <a:extLst>
                <a:ext uri="{FF2B5EF4-FFF2-40B4-BE49-F238E27FC236}">
                  <a16:creationId xmlns:a16="http://schemas.microsoft.com/office/drawing/2014/main" xmlns="" id="{0D1B2AAF-5B04-958C-6C30-5BAD4761A399}"/>
                </a:ext>
              </a:extLst>
            </p:cNvPr>
            <p:cNvSpPr/>
            <p:nvPr>
              <p:custDataLst>
                <p:tags r:id="rId6"/>
              </p:custDataLst>
            </p:nvPr>
          </p:nvSpPr>
          <p:spPr>
            <a:xfrm>
              <a:off x="3821329" y="389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公平性</a:t>
              </a:r>
            </a:p>
          </p:txBody>
        </p:sp>
      </p:grpSp>
      <p:sp>
        <p:nvSpPr>
          <p:cNvPr id="2" name="矩形 1"/>
          <p:cNvSpPr/>
          <p:nvPr/>
        </p:nvSpPr>
        <p:spPr>
          <a:xfrm>
            <a:off x="7783216" y="1036357"/>
            <a:ext cx="4003500" cy="532453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200000"/>
              </a:lnSpc>
            </a:pPr>
            <a:r>
              <a:rPr kumimoji="1" lang="zh-TW" altLang="en-US" sz="2000" dirty="0">
                <a:latin typeface="Microsoft YaHei" panose="020B0503020204020204" pitchFamily="34" charset="-122"/>
                <a:ea typeface="Microsoft YaHei" panose="020B0503020204020204" pitchFamily="34" charset="-122"/>
              </a:rPr>
              <a:t>特殊人群无不良反应发生 </a:t>
            </a:r>
            <a:r>
              <a:rPr kumimoji="1" lang="en-US" altLang="zh-TW"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AutoNum type="arabicPeriod"/>
            </a:pPr>
            <a:r>
              <a:rPr lang="zh-CN" altLang="en-US" sz="2000" dirty="0">
                <a:latin typeface="Microsoft YaHei" panose="020B0503020204020204" pitchFamily="34" charset="-122"/>
                <a:ea typeface="Microsoft YaHei" panose="020B0503020204020204" pitchFamily="34" charset="-122"/>
              </a:rPr>
              <a:t>目前已知</a:t>
            </a:r>
            <a:r>
              <a:rPr lang="en-US" altLang="zh-CN" sz="2000" dirty="0">
                <a:latin typeface="Microsoft YaHei" panose="020B0503020204020204" pitchFamily="34" charset="-122"/>
                <a:ea typeface="Microsoft YaHei" panose="020B0503020204020204" pitchFamily="34" charset="-122"/>
              </a:rPr>
              <a:t>18</a:t>
            </a:r>
            <a:r>
              <a:rPr lang="zh-CN" altLang="en-US" sz="2000" dirty="0">
                <a:latin typeface="Microsoft YaHei" panose="020B0503020204020204" pitchFamily="34" charset="-122"/>
                <a:ea typeface="Microsoft YaHei" panose="020B0503020204020204" pitchFamily="34" charset="-122"/>
              </a:rPr>
              <a:t>例</a:t>
            </a:r>
            <a:r>
              <a:rPr lang="en-US" altLang="zh-CN" sz="2000" u="sng" dirty="0">
                <a:solidFill>
                  <a:srgbClr val="C00000"/>
                </a:solidFill>
                <a:latin typeface="Microsoft YaHei" panose="020B0503020204020204" pitchFamily="34" charset="-122"/>
                <a:ea typeface="Microsoft YaHei" panose="020B0503020204020204" pitchFamily="34" charset="-122"/>
              </a:rPr>
              <a:t>80</a:t>
            </a:r>
            <a:r>
              <a:rPr lang="zh-CN" altLang="en-US" sz="2000" u="sng" dirty="0">
                <a:solidFill>
                  <a:srgbClr val="C00000"/>
                </a:solidFill>
                <a:latin typeface="Microsoft YaHei" panose="020B0503020204020204" pitchFamily="34" charset="-122"/>
                <a:ea typeface="Microsoft YaHei" panose="020B0503020204020204" pitchFamily="34" charset="-122"/>
              </a:rPr>
              <a:t>岁以上老年人</a:t>
            </a:r>
            <a:r>
              <a:rPr lang="zh-CN" altLang="en-US" sz="2000" dirty="0">
                <a:latin typeface="Microsoft YaHei" panose="020B0503020204020204" pitchFamily="34" charset="-122"/>
                <a:ea typeface="Microsoft YaHei" panose="020B0503020204020204" pitchFamily="34" charset="-122"/>
              </a:rPr>
              <a:t>，未有任何与药品相关的不良反应。</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AutoNum type="arabicPeriod"/>
            </a:pPr>
            <a:r>
              <a:rPr lang="zh-CN" altLang="en-US" sz="2000" dirty="0">
                <a:latin typeface="Microsoft YaHei" panose="020B0503020204020204" pitchFamily="34" charset="-122"/>
                <a:ea typeface="Microsoft YaHei" panose="020B0503020204020204" pitchFamily="34" charset="-122"/>
              </a:rPr>
              <a:t>目前已知</a:t>
            </a:r>
            <a:r>
              <a:rPr lang="en-US" altLang="zh-CN" sz="2000" dirty="0">
                <a:latin typeface="Microsoft YaHei" panose="020B0503020204020204" pitchFamily="34" charset="-122"/>
                <a:ea typeface="Microsoft YaHei" panose="020B0503020204020204" pitchFamily="34" charset="-122"/>
              </a:rPr>
              <a:t>31</a:t>
            </a:r>
            <a:r>
              <a:rPr lang="zh-CN" altLang="en-US" sz="2000" dirty="0">
                <a:latin typeface="Microsoft YaHei" panose="020B0503020204020204" pitchFamily="34" charset="-122"/>
                <a:ea typeface="Microsoft YaHei" panose="020B0503020204020204" pitchFamily="34" charset="-122"/>
              </a:rPr>
              <a:t>例</a:t>
            </a:r>
            <a:r>
              <a:rPr lang="zh-CN" altLang="en-US" sz="2000" u="sng" dirty="0">
                <a:solidFill>
                  <a:srgbClr val="C00000"/>
                </a:solidFill>
                <a:latin typeface="Microsoft YaHei" panose="020B0503020204020204" pitchFamily="34" charset="-122"/>
                <a:ea typeface="Microsoft YaHei" panose="020B0503020204020204" pitchFamily="34" charset="-122"/>
              </a:rPr>
              <a:t>终末期肾病</a:t>
            </a:r>
            <a:r>
              <a:rPr lang="zh-TW" altLang="en-US" sz="2000" u="sng" dirty="0">
                <a:solidFill>
                  <a:srgbClr val="C00000"/>
                </a:solidFill>
                <a:latin typeface="Microsoft YaHei" panose="020B0503020204020204" pitchFamily="34" charset="-122"/>
                <a:ea typeface="Microsoft YaHei" panose="020B0503020204020204" pitchFamily="34" charset="-122"/>
              </a:rPr>
              <a:t> </a:t>
            </a:r>
            <a:r>
              <a:rPr lang="zh-CN" altLang="en-US" sz="2000" u="sng" dirty="0">
                <a:solidFill>
                  <a:srgbClr val="C00000"/>
                </a:solidFill>
                <a:latin typeface="Microsoft YaHei" panose="020B0503020204020204" pitchFamily="34" charset="-122"/>
                <a:ea typeface="Microsoft YaHei" panose="020B0503020204020204" pitchFamily="34" charset="-122"/>
              </a:rPr>
              <a:t>（</a:t>
            </a:r>
            <a:r>
              <a:rPr lang="en-US" altLang="zh-TW" sz="2000" u="sng" dirty="0">
                <a:solidFill>
                  <a:srgbClr val="C00000"/>
                </a:solidFill>
                <a:latin typeface="Microsoft YaHei" panose="020B0503020204020204" pitchFamily="34" charset="-122"/>
                <a:ea typeface="Microsoft YaHei" panose="020B0503020204020204" pitchFamily="34" charset="-122"/>
              </a:rPr>
              <a:t>ESDR</a:t>
            </a:r>
            <a:r>
              <a:rPr lang="zh-CN" altLang="en-US" sz="2000" u="sng" dirty="0">
                <a:solidFill>
                  <a:srgbClr val="C00000"/>
                </a:solidFill>
                <a:latin typeface="Microsoft YaHei" panose="020B0503020204020204" pitchFamily="34" charset="-122"/>
                <a:ea typeface="Microsoft YaHei" panose="020B0503020204020204" pitchFamily="34" charset="-122"/>
              </a:rPr>
              <a:t>）患者</a:t>
            </a:r>
            <a:r>
              <a:rPr lang="zh-CN" altLang="en-US" sz="2000" dirty="0">
                <a:latin typeface="Microsoft YaHei" panose="020B0503020204020204" pitchFamily="34" charset="-122"/>
                <a:ea typeface="Microsoft YaHei" panose="020B0503020204020204" pitchFamily="34" charset="-122"/>
              </a:rPr>
              <a:t>，未有任何与药品相关的不良反应。</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AutoNum type="arabicPeriod"/>
            </a:pPr>
            <a:r>
              <a:rPr lang="zh-TW" altLang="en-US" sz="2000" dirty="0">
                <a:latin typeface="Microsoft YaHei" panose="020B0503020204020204" pitchFamily="34" charset="-122"/>
                <a:ea typeface="Microsoft YaHei" panose="020B0503020204020204" pitchFamily="34" charset="-122"/>
              </a:rPr>
              <a:t>中国台湾上市后执行</a:t>
            </a:r>
            <a:r>
              <a:rPr lang="en-US" altLang="zh-TW" sz="2000" dirty="0">
                <a:latin typeface="Microsoft YaHei" panose="020B0503020204020204" pitchFamily="34" charset="-122"/>
                <a:ea typeface="Microsoft YaHei" panose="020B0503020204020204" pitchFamily="34" charset="-122"/>
              </a:rPr>
              <a:t>5</a:t>
            </a:r>
            <a:r>
              <a:rPr lang="zh-TW" altLang="en-US" sz="2000" dirty="0">
                <a:latin typeface="Microsoft YaHei" panose="020B0503020204020204" pitchFamily="34" charset="-122"/>
                <a:ea typeface="Microsoft YaHei" panose="020B0503020204020204" pitchFamily="34" charset="-122"/>
              </a:rPr>
              <a:t>例</a:t>
            </a:r>
            <a:r>
              <a:rPr lang="zh-CN" altLang="en-US" sz="2000" dirty="0">
                <a:latin typeface="Microsoft YaHei" panose="020B0503020204020204" pitchFamily="34" charset="-122"/>
                <a:ea typeface="Microsoft YaHei" panose="020B0503020204020204" pitchFamily="34" charset="-122"/>
              </a:rPr>
              <a:t>终末期肾病（</a:t>
            </a:r>
            <a:r>
              <a:rPr lang="en-US" altLang="zh-CN" sz="2000" dirty="0">
                <a:latin typeface="Microsoft YaHei" panose="020B0503020204020204" pitchFamily="34" charset="-122"/>
                <a:ea typeface="Microsoft YaHei" panose="020B0503020204020204" pitchFamily="34" charset="-122"/>
              </a:rPr>
              <a:t>ESRD</a:t>
            </a:r>
            <a:r>
              <a:rPr lang="zh-CN" altLang="en-US" sz="2000" dirty="0">
                <a:latin typeface="Microsoft YaHei" panose="020B0503020204020204" pitchFamily="34" charset="-122"/>
                <a:ea typeface="Microsoft YaHei" panose="020B0503020204020204" pitchFamily="34" charset="-122"/>
              </a:rPr>
              <a:t>）</a:t>
            </a:r>
            <a:r>
              <a:rPr lang="en-US" altLang="zh-TW" sz="2000" dirty="0">
                <a:latin typeface="Microsoft YaHei" panose="020B0503020204020204" pitchFamily="34" charset="-122"/>
                <a:ea typeface="Microsoft YaHei" panose="020B0503020204020204" pitchFamily="34" charset="-122"/>
              </a:rPr>
              <a:t> Wagner 2</a:t>
            </a:r>
            <a:r>
              <a:rPr lang="zh-TW" altLang="en-US" sz="2000" dirty="0">
                <a:latin typeface="Microsoft YaHei" panose="020B0503020204020204" pitchFamily="34" charset="-122"/>
                <a:ea typeface="Microsoft YaHei" panose="020B0503020204020204" pitchFamily="34" charset="-122"/>
              </a:rPr>
              <a:t>级糖足溃疡</a:t>
            </a:r>
            <a:r>
              <a:rPr lang="zh-CN" altLang="en-US" sz="2000" dirty="0">
                <a:latin typeface="Microsoft YaHei" panose="020B0503020204020204" pitchFamily="34" charset="-122"/>
                <a:ea typeface="Microsoft YaHei" panose="020B0503020204020204" pitchFamily="34" charset="-122"/>
              </a:rPr>
              <a:t>患者</a:t>
            </a:r>
            <a:r>
              <a:rPr lang="zh-TW" altLang="en-US" sz="2000" dirty="0">
                <a:latin typeface="Microsoft YaHei" panose="020B0503020204020204" pitchFamily="34" charset="-122"/>
                <a:ea typeface="Microsoft YaHei" panose="020B0503020204020204" pitchFamily="34" charset="-122"/>
              </a:rPr>
              <a:t>临床研究，</a:t>
            </a:r>
            <a:r>
              <a:rPr lang="zh-TW" altLang="en-US" sz="2000" dirty="0">
                <a:solidFill>
                  <a:srgbClr val="C00000"/>
                </a:solidFill>
                <a:latin typeface="Microsoft YaHei" panose="020B0503020204020204" pitchFamily="34" charset="-122"/>
                <a:ea typeface="Microsoft YaHei" panose="020B0503020204020204" pitchFamily="34" charset="-122"/>
              </a:rPr>
              <a:t>溃疡完全愈合率</a:t>
            </a:r>
            <a:r>
              <a:rPr lang="en-US" altLang="zh-TW" sz="2000" dirty="0">
                <a:solidFill>
                  <a:srgbClr val="C00000"/>
                </a:solidFill>
                <a:latin typeface="Microsoft YaHei" panose="020B0503020204020204" pitchFamily="34" charset="-122"/>
                <a:ea typeface="Microsoft YaHei" panose="020B0503020204020204" pitchFamily="34" charset="-122"/>
              </a:rPr>
              <a:t>10</a:t>
            </a:r>
            <a:r>
              <a:rPr lang="zh-TW" altLang="en-US" sz="2000" dirty="0">
                <a:solidFill>
                  <a:srgbClr val="C00000"/>
                </a:solidFill>
                <a:latin typeface="Microsoft YaHei" panose="020B0503020204020204" pitchFamily="34" charset="-122"/>
                <a:ea typeface="Microsoft YaHei" panose="020B0503020204020204" pitchFamily="34" charset="-122"/>
              </a:rPr>
              <a:t>周达到</a:t>
            </a:r>
            <a:r>
              <a:rPr lang="en-US" altLang="zh-TW" sz="2000" dirty="0">
                <a:solidFill>
                  <a:srgbClr val="C00000"/>
                </a:solidFill>
                <a:latin typeface="Microsoft YaHei" panose="020B0503020204020204" pitchFamily="34" charset="-122"/>
                <a:ea typeface="Microsoft YaHei" panose="020B0503020204020204" pitchFamily="34" charset="-122"/>
              </a:rPr>
              <a:t>60%</a:t>
            </a:r>
            <a:r>
              <a:rPr lang="zh-TW" altLang="en-US" sz="2000" dirty="0">
                <a:solidFill>
                  <a:srgbClr val="C00000"/>
                </a:solidFill>
                <a:latin typeface="Microsoft YaHei" panose="020B0503020204020204" pitchFamily="34" charset="-122"/>
                <a:ea typeface="Microsoft YaHei" panose="020B0503020204020204" pitchFamily="34" charset="-122"/>
              </a:rPr>
              <a:t> </a:t>
            </a:r>
            <a:r>
              <a:rPr lang="en-US" altLang="zh-CN" sz="2000" baseline="30000" dirty="0">
                <a:latin typeface="Microsoft YaHei" panose="020B0503020204020204" pitchFamily="34" charset="-122"/>
                <a:ea typeface="Microsoft YaHei" panose="020B0503020204020204" pitchFamily="34" charset="-122"/>
              </a:rPr>
              <a:t>2</a:t>
            </a:r>
            <a:r>
              <a:rPr lang="zh-TW" altLang="en-US" sz="2000" dirty="0">
                <a:latin typeface="Microsoft YaHei" panose="020B0503020204020204" pitchFamily="34" charset="-122"/>
                <a:ea typeface="Microsoft YaHei" panose="020B0503020204020204" pitchFamily="34" charset="-122"/>
              </a:rPr>
              <a:t>。</a:t>
            </a:r>
            <a:endParaRPr lang="zh-CN" altLang="en-US" sz="2000" dirty="0">
              <a:latin typeface="Microsoft YaHei" panose="020B0503020204020204" pitchFamily="34" charset="-122"/>
              <a:ea typeface="Microsoft YaHei" panose="020B0503020204020204" pitchFamily="34" charset="-122"/>
            </a:endParaRPr>
          </a:p>
        </p:txBody>
      </p:sp>
      <p:sp>
        <p:nvSpPr>
          <p:cNvPr id="4" name="文字方塊 3">
            <a:extLst>
              <a:ext uri="{FF2B5EF4-FFF2-40B4-BE49-F238E27FC236}">
                <a16:creationId xmlns:a16="http://schemas.microsoft.com/office/drawing/2014/main" xmlns="" id="{8C140127-1542-4812-5F3E-D73C42D37512}"/>
              </a:ext>
            </a:extLst>
          </p:cNvPr>
          <p:cNvSpPr txBox="1"/>
          <p:nvPr/>
        </p:nvSpPr>
        <p:spPr>
          <a:xfrm>
            <a:off x="7694935" y="6447236"/>
            <a:ext cx="4670254" cy="338554"/>
          </a:xfrm>
          <a:prstGeom prst="rect">
            <a:avLst/>
          </a:prstGeom>
          <a:noFill/>
        </p:spPr>
        <p:txBody>
          <a:bodyPr wrap="square">
            <a:spAutoFit/>
          </a:bodyPr>
          <a:lstStyle/>
          <a:p>
            <a:r>
              <a:rPr lang="en-US" altLang="zh-CN" sz="800" baseline="30000" dirty="0">
                <a:latin typeface="Microsoft YaHei" panose="020B0503020204020204" pitchFamily="34" charset="-122"/>
                <a:ea typeface="Microsoft YaHei" panose="020B0503020204020204" pitchFamily="34" charset="-122"/>
              </a:rPr>
              <a:t>1</a:t>
            </a:r>
            <a:r>
              <a:rPr lang="zh-CN" altLang="en-US" sz="800" baseline="30000" dirty="0">
                <a:latin typeface="Microsoft YaHei" panose="020B0503020204020204" pitchFamily="34" charset="-122"/>
                <a:ea typeface="Microsoft YaHei" panose="020B0503020204020204" pitchFamily="34" charset="-122"/>
              </a:rPr>
              <a:t> </a:t>
            </a:r>
            <a:r>
              <a:rPr lang="zh-TW" altLang="en-US" sz="800" dirty="0">
                <a:latin typeface="Microsoft YaHei" panose="020B0503020204020204" pitchFamily="34" charset="-122"/>
                <a:ea typeface="Microsoft YaHei" panose="020B0503020204020204" pitchFamily="34" charset="-122"/>
              </a:rPr>
              <a:t>速必一药品安全性更新报告</a:t>
            </a:r>
            <a:r>
              <a:rPr lang="zh-CN" altLang="en-US" sz="800" dirty="0">
                <a:latin typeface="Microsoft YaHei" panose="020B0503020204020204" pitchFamily="34" charset="-122"/>
                <a:ea typeface="Microsoft YaHei" panose="020B0503020204020204" pitchFamily="34" charset="-122"/>
              </a:rPr>
              <a:t>（</a:t>
            </a:r>
            <a:r>
              <a:rPr lang="en-US" altLang="zh-TW" sz="800" dirty="0">
                <a:latin typeface="Microsoft YaHei" panose="020B0503020204020204" pitchFamily="34" charset="-122"/>
                <a:ea typeface="Microsoft YaHei" panose="020B0503020204020204" pitchFamily="34" charset="-122"/>
              </a:rPr>
              <a:t>2023.03</a:t>
            </a:r>
            <a:r>
              <a:rPr lang="zh-TW" altLang="en-US" sz="800" dirty="0">
                <a:latin typeface="Microsoft YaHei" panose="020B0503020204020204" pitchFamily="34" charset="-122"/>
                <a:ea typeface="Microsoft YaHei" panose="020B0503020204020204" pitchFamily="34" charset="-122"/>
              </a:rPr>
              <a:t> </a:t>
            </a:r>
            <a:r>
              <a:rPr lang="en-US" altLang="zh-TW" sz="800" dirty="0">
                <a:latin typeface="Microsoft YaHei" panose="020B0503020204020204" pitchFamily="34" charset="-122"/>
                <a:ea typeface="Microsoft YaHei" panose="020B0503020204020204" pitchFamily="34" charset="-122"/>
              </a:rPr>
              <a:t>- 2024.03</a:t>
            </a:r>
            <a:r>
              <a:rPr lang="zh-CN" altLang="en-US" sz="800" dirty="0">
                <a:latin typeface="Microsoft YaHei" panose="020B0503020204020204" pitchFamily="34" charset="-122"/>
                <a:ea typeface="Microsoft YaHei" panose="020B0503020204020204" pitchFamily="34" charset="-122"/>
              </a:rPr>
              <a:t>）</a:t>
            </a:r>
            <a:endParaRPr lang="en-US" altLang="zh-CN" sz="800" dirty="0">
              <a:latin typeface="Microsoft YaHei" panose="020B0503020204020204" pitchFamily="34" charset="-122"/>
              <a:ea typeface="Microsoft YaHei" panose="020B0503020204020204" pitchFamily="34" charset="-122"/>
            </a:endParaRPr>
          </a:p>
          <a:p>
            <a:pPr marL="90488" indent="-90488"/>
            <a:r>
              <a:rPr lang="en-US" altLang="zh-CN" sz="800" baseline="30000" dirty="0">
                <a:latin typeface="Microsoft YaHei" panose="020B0503020204020204" pitchFamily="34" charset="-122"/>
                <a:ea typeface="Microsoft YaHei" panose="020B0503020204020204" pitchFamily="34" charset="-122"/>
              </a:rPr>
              <a:t>2</a:t>
            </a:r>
            <a:r>
              <a:rPr lang="zh-CN" altLang="en-US" sz="800" baseline="30000" dirty="0">
                <a:latin typeface="Microsoft YaHei" panose="020B0503020204020204" pitchFamily="34" charset="-122"/>
                <a:ea typeface="Microsoft YaHei" panose="020B0503020204020204" pitchFamily="34" charset="-122"/>
              </a:rPr>
              <a:t> </a:t>
            </a:r>
            <a:r>
              <a:rPr lang="en-US" altLang="zh-CN" sz="800" dirty="0">
                <a:latin typeface="Microsoft YaHei" panose="020B0503020204020204" pitchFamily="34" charset="-122"/>
                <a:ea typeface="Microsoft YaHei" panose="020B0503020204020204" pitchFamily="34" charset="-122"/>
              </a:rPr>
              <a:t>Case Reports in Clinical Medicine, 13, 178-186. </a:t>
            </a:r>
            <a:endParaRPr lang="zh-TW" altLang="en-US" sz="800" dirty="0">
              <a:latin typeface="Microsoft YaHei" panose="020B0503020204020204" pitchFamily="34" charset="-122"/>
              <a:ea typeface="Microsoft YaHei" panose="020B0503020204020204" pitchFamily="34" charset="-122"/>
            </a:endParaRPr>
          </a:p>
        </p:txBody>
      </p:sp>
      <p:sp>
        <p:nvSpPr>
          <p:cNvPr id="6" name="矩形 5">
            <a:extLst>
              <a:ext uri="{FF2B5EF4-FFF2-40B4-BE49-F238E27FC236}">
                <a16:creationId xmlns:a16="http://schemas.microsoft.com/office/drawing/2014/main" xmlns="" id="{92D263E0-B1F9-6FD0-E5C3-CEFE3C972784}"/>
              </a:ext>
            </a:extLst>
          </p:cNvPr>
          <p:cNvSpPr/>
          <p:nvPr/>
        </p:nvSpPr>
        <p:spPr>
          <a:xfrm>
            <a:off x="7738749" y="1062777"/>
            <a:ext cx="4078111" cy="5316637"/>
          </a:xfrm>
          <a:prstGeom prst="rect">
            <a:avLst/>
          </a:prstGeom>
          <a:noFill/>
          <a:ln w="2857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9573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4" name="think-cell 幻灯片" r:id="rId9" imgW="5715" imgH="5715" progId="TCLayout.ActiveDocument.1">
                  <p:embed/>
                </p:oleObj>
              </mc:Choice>
              <mc:Fallback>
                <p:oleObj name="think-cell 幻灯片" r:id="rId9" imgW="5715" imgH="5715" progId="TCLayout.ActiveDocument.1">
                  <p:embed/>
                  <p:pic>
                    <p:nvPicPr>
                      <p:cNvPr id="6" name="think-cell data - do not delete" hidden="1"/>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54" name="Group 53"/>
          <p:cNvGrpSpPr/>
          <p:nvPr/>
        </p:nvGrpSpPr>
        <p:grpSpPr>
          <a:xfrm>
            <a:off x="0" y="-2951"/>
            <a:ext cx="10030062" cy="375781"/>
            <a:chOff x="0" y="-2416"/>
            <a:chExt cx="4568738" cy="289460"/>
          </a:xfrm>
        </p:grpSpPr>
        <p:sp>
          <p:nvSpPr>
            <p:cNvPr id="55" name="矩形 14"/>
            <p:cNvSpPr/>
            <p:nvPr/>
          </p:nvSpPr>
          <p:spPr>
            <a:xfrm>
              <a:off x="0" y="-2416"/>
              <a:ext cx="1325245" cy="26924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prstClr val="black"/>
                  </a:solidFill>
                  <a:latin typeface="微软雅黑" panose="020B0503020204020204" pitchFamily="34" charset="-122"/>
                  <a:ea typeface="微软雅黑" panose="020B0503020204020204" pitchFamily="34" charset="-122"/>
                </a:rPr>
                <a:t>药品基本信息</a:t>
              </a:r>
            </a:p>
          </p:txBody>
        </p:sp>
        <p:sp>
          <p:nvSpPr>
            <p:cNvPr id="56" name="矩形 16"/>
            <p:cNvSpPr/>
            <p:nvPr>
              <p:custDataLst>
                <p:tags r:id="rId3"/>
              </p:custDataLst>
            </p:nvPr>
          </p:nvSpPr>
          <p:spPr>
            <a:xfrm>
              <a:off x="2216507" y="-631"/>
              <a:ext cx="747411" cy="28767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prstClr val="white"/>
                  </a:solidFill>
                  <a:latin typeface="微软雅黑" panose="020B0503020204020204" pitchFamily="34" charset="-122"/>
                  <a:ea typeface="微软雅黑" panose="020B0503020204020204" pitchFamily="34" charset="-122"/>
                </a:rPr>
                <a:t>有效性</a:t>
              </a:r>
              <a:r>
                <a:rPr lang="en-US" altLang="zh-CN" sz="1050" dirty="0">
                  <a:solidFill>
                    <a:prstClr val="white"/>
                  </a:solidFill>
                  <a:latin typeface="微软雅黑" panose="020B0503020204020204" pitchFamily="34" charset="-122"/>
                  <a:ea typeface="微软雅黑" panose="020B0503020204020204" pitchFamily="34" charset="-122"/>
                </a:rPr>
                <a:t> (1/2)</a:t>
              </a:r>
              <a:endParaRPr lang="zh-CN" altLang="en-US" sz="1050" dirty="0">
                <a:solidFill>
                  <a:prstClr val="white"/>
                </a:solidFill>
                <a:latin typeface="微软雅黑" panose="020B0503020204020204" pitchFamily="34" charset="-122"/>
                <a:ea typeface="微软雅黑" panose="020B0503020204020204" pitchFamily="34" charset="-122"/>
              </a:endParaRPr>
            </a:p>
          </p:txBody>
        </p:sp>
        <p:sp>
          <p:nvSpPr>
            <p:cNvPr id="57" name="矩形 21"/>
            <p:cNvSpPr/>
            <p:nvPr>
              <p:custDataLst>
                <p:tags r:id="rId4"/>
              </p:custDataLst>
            </p:nvPr>
          </p:nvSpPr>
          <p:spPr>
            <a:xfrm>
              <a:off x="1380246" y="1785"/>
              <a:ext cx="781260" cy="26860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prstClr val="black"/>
                  </a:solidFill>
                  <a:latin typeface="微软雅黑" panose="020B0503020204020204" pitchFamily="34" charset="-122"/>
                  <a:ea typeface="微软雅黑" panose="020B0503020204020204" pitchFamily="34" charset="-122"/>
                </a:rPr>
                <a:t>安全性</a:t>
              </a:r>
            </a:p>
          </p:txBody>
        </p:sp>
        <p:sp>
          <p:nvSpPr>
            <p:cNvPr id="58" name="矩形 22"/>
            <p:cNvSpPr/>
            <p:nvPr>
              <p:custDataLst>
                <p:tags r:id="rId5"/>
              </p:custDataLst>
            </p:nvPr>
          </p:nvSpPr>
          <p:spPr>
            <a:xfrm>
              <a:off x="3018919" y="-30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prstClr val="black"/>
                  </a:solidFill>
                  <a:latin typeface="微软雅黑" panose="020B0503020204020204" pitchFamily="34" charset="-122"/>
                  <a:ea typeface="微软雅黑" panose="020B0503020204020204" pitchFamily="34" charset="-122"/>
                </a:rPr>
                <a:t>创新性</a:t>
              </a:r>
            </a:p>
          </p:txBody>
        </p:sp>
        <p:sp>
          <p:nvSpPr>
            <p:cNvPr id="59" name="矩形 23"/>
            <p:cNvSpPr/>
            <p:nvPr>
              <p:custDataLst>
                <p:tags r:id="rId6"/>
              </p:custDataLst>
            </p:nvPr>
          </p:nvSpPr>
          <p:spPr>
            <a:xfrm>
              <a:off x="3821329" y="389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prstClr val="black"/>
                  </a:solidFill>
                  <a:latin typeface="微软雅黑" panose="020B0503020204020204" pitchFamily="34" charset="-122"/>
                  <a:ea typeface="微软雅黑" panose="020B0503020204020204" pitchFamily="34" charset="-122"/>
                </a:rPr>
                <a:t>公平性</a:t>
              </a:r>
            </a:p>
          </p:txBody>
        </p:sp>
      </p:grpSp>
      <p:sp>
        <p:nvSpPr>
          <p:cNvPr id="24" name="TextBox 12"/>
          <p:cNvSpPr txBox="1"/>
          <p:nvPr/>
        </p:nvSpPr>
        <p:spPr>
          <a:xfrm>
            <a:off x="269" y="487278"/>
            <a:ext cx="12279069" cy="1215696"/>
          </a:xfrm>
          <a:prstGeom prst="rect">
            <a:avLst/>
          </a:prstGeom>
        </p:spPr>
        <p:txBody>
          <a:bodyPr vert="horz" lIns="91440" tIns="45720" rIns="91440" bIns="45720" rtlCol="0" anchor="ctr">
            <a:noAutofit/>
          </a:bodyPr>
          <a:lstStyle>
            <a:defPPr>
              <a:defRPr lang="zh-TW"/>
            </a:defPPr>
            <a:lvl1pPr>
              <a:lnSpc>
                <a:spcPct val="100000"/>
              </a:lnSpc>
              <a:spcBef>
                <a:spcPts val="0"/>
              </a:spcBef>
              <a:buNone/>
              <a:defRPr kumimoji="1" sz="2400" b="1" i="0" baseline="0">
                <a:latin typeface="Arial" panose="020B0604020202020204" pitchFamily="34" charset="0"/>
                <a:ea typeface="华文中宋" panose="02010600040101010101" pitchFamily="2" charset="-122"/>
                <a:cs typeface="+mj-cs"/>
              </a:defRPr>
            </a:lvl1pPr>
          </a:lstStyle>
          <a:p>
            <a:pPr algn="ctr">
              <a:lnSpc>
                <a:spcPct val="150000"/>
              </a:lnSpc>
            </a:pPr>
            <a:r>
              <a:rPr lang="zh-CN" altLang="en-US" dirty="0">
                <a:solidFill>
                  <a:srgbClr val="C00000"/>
                </a:solidFill>
                <a:latin typeface="Microsoft YaHei" panose="020B0503020204020204" pitchFamily="34" charset="-122"/>
                <a:ea typeface="Microsoft YaHei" panose="020B0503020204020204" pitchFamily="34" charset="-122"/>
              </a:rPr>
              <a:t>三期</a:t>
            </a:r>
            <a:r>
              <a:rPr lang="en-US" altLang="zh-CN" dirty="0">
                <a:solidFill>
                  <a:srgbClr val="C00000"/>
                </a:solidFill>
                <a:latin typeface="Microsoft YaHei" panose="020B0503020204020204" pitchFamily="34" charset="-122"/>
                <a:ea typeface="Microsoft YaHei" panose="020B0503020204020204" pitchFamily="34" charset="-122"/>
              </a:rPr>
              <a:t>RCT</a:t>
            </a:r>
            <a:r>
              <a:rPr lang="zh-CN" altLang="en-US" dirty="0">
                <a:solidFill>
                  <a:srgbClr val="C00000"/>
                </a:solidFill>
                <a:latin typeface="Microsoft YaHei" panose="020B0503020204020204" pitchFamily="34" charset="-122"/>
                <a:ea typeface="Microsoft YaHei" panose="020B0503020204020204" pitchFamily="34" charset="-122"/>
              </a:rPr>
              <a:t>确证性研究</a:t>
            </a:r>
            <a:r>
              <a:rPr lang="zh-TW" altLang="en-US" dirty="0">
                <a:solidFill>
                  <a:srgbClr val="C00000"/>
                </a:solidFill>
                <a:latin typeface="Microsoft YaHei" panose="020B0503020204020204" pitchFamily="34" charset="-122"/>
                <a:ea typeface="Microsoft YaHei" panose="020B0503020204020204" pitchFamily="34" charset="-122"/>
              </a:rPr>
              <a:t>临床试验</a:t>
            </a:r>
            <a:r>
              <a:rPr lang="zh-TW" altLang="en-US" baseline="30000" dirty="0">
                <a:solidFill>
                  <a:srgbClr val="C00000"/>
                </a:solidFill>
                <a:latin typeface="Microsoft YaHei" panose="020B0503020204020204" pitchFamily="34" charset="-122"/>
                <a:ea typeface="Microsoft YaHei" panose="020B0503020204020204" pitchFamily="34" charset="-122"/>
                <a:sym typeface="+mn-ea"/>
              </a:rPr>
              <a:t>1</a:t>
            </a:r>
            <a:r>
              <a:rPr lang="zh-TW" altLang="en-US" dirty="0">
                <a:solidFill>
                  <a:srgbClr val="C00000"/>
                </a:solidFill>
                <a:latin typeface="Microsoft YaHei" panose="020B0503020204020204" pitchFamily="34" charset="-122"/>
                <a:ea typeface="Microsoft YaHei" panose="020B0503020204020204" pitchFamily="34" charset="-122"/>
              </a:rPr>
              <a:t>，符合</a:t>
            </a:r>
            <a:r>
              <a:rPr lang="en-US" altLang="zh-TW" dirty="0">
                <a:solidFill>
                  <a:srgbClr val="C00000"/>
                </a:solidFill>
                <a:latin typeface="Microsoft YaHei" panose="020B0503020204020204" pitchFamily="34" charset="-122"/>
                <a:ea typeface="Microsoft YaHei" panose="020B0503020204020204" pitchFamily="34" charset="-122"/>
              </a:rPr>
              <a:t>CDE</a:t>
            </a:r>
            <a:r>
              <a:rPr lang="zh-TW" altLang="en-US" dirty="0">
                <a:solidFill>
                  <a:srgbClr val="C00000"/>
                </a:solidFill>
                <a:latin typeface="Microsoft YaHei" panose="020B0503020204020204" pitchFamily="34" charset="-122"/>
                <a:ea typeface="Microsoft YaHei" panose="020B0503020204020204" pitchFamily="34" charset="-122"/>
              </a:rPr>
              <a:t>临床指导原则，通过</a:t>
            </a:r>
            <a:r>
              <a:rPr lang="en-US" altLang="zh-TW" dirty="0">
                <a:solidFill>
                  <a:srgbClr val="C00000"/>
                </a:solidFill>
                <a:latin typeface="Microsoft YaHei" panose="020B0503020204020204" pitchFamily="34" charset="-122"/>
                <a:ea typeface="Microsoft YaHei" panose="020B0503020204020204" pitchFamily="34" charset="-122"/>
              </a:rPr>
              <a:t>GCP</a:t>
            </a:r>
            <a:r>
              <a:rPr lang="zh-TW" altLang="en-US" dirty="0">
                <a:solidFill>
                  <a:srgbClr val="C00000"/>
                </a:solidFill>
                <a:latin typeface="Microsoft YaHei" panose="020B0503020204020204" pitchFamily="34" charset="-122"/>
                <a:ea typeface="Microsoft YaHei" panose="020B0503020204020204" pitchFamily="34" charset="-122"/>
              </a:rPr>
              <a:t>核查，</a:t>
            </a:r>
            <a:endParaRPr lang="en-US" altLang="zh-TW" dirty="0">
              <a:solidFill>
                <a:srgbClr val="C00000"/>
              </a:solidFill>
              <a:latin typeface="Microsoft YaHei" panose="020B0503020204020204" pitchFamily="34" charset="-122"/>
              <a:ea typeface="Microsoft YaHei" panose="020B0503020204020204" pitchFamily="34" charset="-122"/>
            </a:endParaRPr>
          </a:p>
          <a:p>
            <a:pPr algn="ctr">
              <a:lnSpc>
                <a:spcPct val="150000"/>
              </a:lnSpc>
            </a:pPr>
            <a:r>
              <a:rPr lang="zh-TW" altLang="en-US" dirty="0">
                <a:solidFill>
                  <a:srgbClr val="C00000"/>
                </a:solidFill>
                <a:latin typeface="Microsoft YaHei" panose="020B0503020204020204" pitchFamily="34" charset="-122"/>
                <a:ea typeface="Microsoft YaHei" panose="020B0503020204020204" pitchFamily="34" charset="-122"/>
              </a:rPr>
              <a:t>完全愈合</a:t>
            </a:r>
            <a:r>
              <a:rPr lang="zh-CN" altLang="en-US" dirty="0">
                <a:solidFill>
                  <a:srgbClr val="C00000"/>
                </a:solidFill>
                <a:latin typeface="Microsoft YaHei" panose="020B0503020204020204" pitchFamily="34" charset="-122"/>
                <a:ea typeface="Microsoft YaHei" panose="020B0503020204020204" pitchFamily="34" charset="-122"/>
              </a:rPr>
              <a:t>疗效显著</a:t>
            </a:r>
            <a:r>
              <a:rPr lang="zh-CN" altLang="en-US" sz="2000" dirty="0">
                <a:solidFill>
                  <a:srgbClr val="C00000"/>
                </a:solidFill>
                <a:latin typeface="Microsoft YaHei" panose="020B0503020204020204" pitchFamily="34" charset="-122"/>
                <a:ea typeface="Microsoft YaHei" panose="020B0503020204020204" pitchFamily="34" charset="-122"/>
              </a:rPr>
              <a:t>（</a:t>
            </a:r>
            <a:r>
              <a:rPr lang="en-US" altLang="zh-TW" sz="2000" dirty="0">
                <a:solidFill>
                  <a:srgbClr val="C00000"/>
                </a:solidFill>
                <a:latin typeface="Microsoft YaHei" panose="020B0503020204020204" pitchFamily="34" charset="-122"/>
                <a:ea typeface="Microsoft YaHei" panose="020B0503020204020204" pitchFamily="34" charset="-122"/>
              </a:rPr>
              <a:t>P=0.0001</a:t>
            </a:r>
            <a:r>
              <a:rPr lang="zh-CN" altLang="en-US" sz="2000" dirty="0">
                <a:solidFill>
                  <a:srgbClr val="C00000"/>
                </a:solidFill>
                <a:latin typeface="Microsoft YaHei" panose="020B0503020204020204" pitchFamily="34" charset="-122"/>
                <a:ea typeface="Microsoft YaHei" panose="020B0503020204020204" pitchFamily="34" charset="-122"/>
              </a:rPr>
              <a:t>）</a:t>
            </a:r>
            <a:r>
              <a:rPr lang="zh-TW" altLang="en-US" dirty="0">
                <a:solidFill>
                  <a:srgbClr val="C00000"/>
                </a:solidFill>
                <a:latin typeface="Microsoft YaHei" panose="020B0503020204020204" pitchFamily="34" charset="-122"/>
                <a:ea typeface="Microsoft YaHei" panose="020B0503020204020204" pitchFamily="34" charset="-122"/>
              </a:rPr>
              <a:t>，愈合快速</a:t>
            </a:r>
            <a:r>
              <a:rPr lang="zh-CN" altLang="en-US" sz="2000" dirty="0">
                <a:solidFill>
                  <a:srgbClr val="C00000"/>
                </a:solidFill>
                <a:latin typeface="Microsoft YaHei" panose="020B0503020204020204" pitchFamily="34" charset="-122"/>
                <a:ea typeface="Microsoft YaHei" panose="020B0503020204020204" pitchFamily="34" charset="-122"/>
              </a:rPr>
              <a:t>（</a:t>
            </a:r>
            <a:r>
              <a:rPr lang="en-US" altLang="zh-TW" sz="2000" dirty="0">
                <a:solidFill>
                  <a:srgbClr val="C00000"/>
                </a:solidFill>
                <a:latin typeface="Microsoft YaHei" panose="020B0503020204020204" pitchFamily="34" charset="-122"/>
                <a:ea typeface="Microsoft YaHei" panose="020B0503020204020204" pitchFamily="34" charset="-122"/>
              </a:rPr>
              <a:t>P=0.00</a:t>
            </a:r>
            <a:r>
              <a:rPr lang="en-US" altLang="zh-CN" sz="2000" dirty="0">
                <a:solidFill>
                  <a:srgbClr val="C00000"/>
                </a:solidFill>
                <a:latin typeface="Microsoft YaHei" panose="020B0503020204020204" pitchFamily="34" charset="-122"/>
                <a:ea typeface="Microsoft YaHei" panose="020B0503020204020204" pitchFamily="34" charset="-122"/>
              </a:rPr>
              <a:t>1</a:t>
            </a:r>
            <a:r>
              <a:rPr lang="zh-CN" altLang="en-US" sz="2000" dirty="0">
                <a:solidFill>
                  <a:srgbClr val="C00000"/>
                </a:solidFill>
                <a:latin typeface="Microsoft YaHei" panose="020B0503020204020204" pitchFamily="34" charset="-122"/>
                <a:ea typeface="Microsoft YaHei" panose="020B0503020204020204" pitchFamily="34" charset="-122"/>
              </a:rPr>
              <a:t>）</a:t>
            </a:r>
            <a:r>
              <a:rPr lang="zh-TW" altLang="en-US" dirty="0">
                <a:solidFill>
                  <a:srgbClr val="C00000"/>
                </a:solidFill>
                <a:latin typeface="Microsoft YaHei" panose="020B0503020204020204" pitchFamily="34" charset="-122"/>
                <a:ea typeface="Microsoft YaHei" panose="020B0503020204020204" pitchFamily="34" charset="-122"/>
              </a:rPr>
              <a:t>，降低溃疡复发率</a:t>
            </a:r>
            <a:r>
              <a:rPr lang="zh-CN" altLang="en-US" sz="2000" dirty="0">
                <a:solidFill>
                  <a:srgbClr val="C00000"/>
                </a:solidFill>
                <a:latin typeface="Microsoft YaHei" panose="020B0503020204020204" pitchFamily="34" charset="-122"/>
                <a:ea typeface="Microsoft YaHei" panose="020B0503020204020204" pitchFamily="34" charset="-122"/>
              </a:rPr>
              <a:t>（</a:t>
            </a:r>
            <a:r>
              <a:rPr lang="en-US" altLang="zh-CN" sz="2000" dirty="0">
                <a:solidFill>
                  <a:srgbClr val="C00000"/>
                </a:solidFill>
                <a:latin typeface="Microsoft YaHei" panose="020B0503020204020204" pitchFamily="34" charset="-122"/>
                <a:ea typeface="Microsoft YaHei" panose="020B0503020204020204" pitchFamily="34" charset="-122"/>
              </a:rPr>
              <a:t>11</a:t>
            </a:r>
            <a:r>
              <a:rPr lang="en-US" altLang="zh-TW" sz="2000" dirty="0">
                <a:solidFill>
                  <a:srgbClr val="C00000"/>
                </a:solidFill>
                <a:latin typeface="Microsoft YaHei" panose="020B0503020204020204" pitchFamily="34" charset="-122"/>
                <a:ea typeface="Microsoft YaHei" panose="020B0503020204020204" pitchFamily="34" charset="-122"/>
              </a:rPr>
              <a:t>.3%</a:t>
            </a:r>
            <a:r>
              <a:rPr lang="zh-CN" altLang="en-US" sz="2000" dirty="0">
                <a:solidFill>
                  <a:srgbClr val="C00000"/>
                </a:solidFill>
                <a:latin typeface="Microsoft YaHei" panose="020B0503020204020204" pitchFamily="34" charset="-122"/>
                <a:ea typeface="Microsoft YaHei" panose="020B0503020204020204" pitchFamily="34" charset="-122"/>
              </a:rPr>
              <a:t>）</a:t>
            </a:r>
            <a:r>
              <a:rPr lang="en-US" altLang="zh-CN" sz="2000" baseline="30000" dirty="0">
                <a:solidFill>
                  <a:srgbClr val="C00000"/>
                </a:solidFill>
                <a:latin typeface="Microsoft YaHei" panose="020B0503020204020204" pitchFamily="34" charset="-122"/>
                <a:ea typeface="Microsoft YaHei" panose="020B0503020204020204" pitchFamily="34" charset="-122"/>
              </a:rPr>
              <a:t>2</a:t>
            </a:r>
          </a:p>
        </p:txBody>
      </p:sp>
      <p:sp>
        <p:nvSpPr>
          <p:cNvPr id="5" name="矩形 4"/>
          <p:cNvSpPr/>
          <p:nvPr/>
        </p:nvSpPr>
        <p:spPr>
          <a:xfrm>
            <a:off x="1142320" y="6468064"/>
            <a:ext cx="2456122" cy="215444"/>
          </a:xfrm>
          <a:prstGeom prst="rect">
            <a:avLst/>
          </a:prstGeom>
        </p:spPr>
        <p:txBody>
          <a:bodyPr wrap="none">
            <a:spAutoFit/>
          </a:bodyPr>
          <a:lstStyle/>
          <a:p>
            <a:r>
              <a:rPr lang="en-US" altLang="zh-TW" sz="800" baseline="300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1</a:t>
            </a:r>
            <a:r>
              <a:rPr lang="zh-TW" altLang="en-US" sz="8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 </a:t>
            </a:r>
            <a:r>
              <a:rPr lang="nn-NO" altLang="zh-TW" sz="8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JAMA Netw Open. 2021 Sep 1;4(9):e2122607</a:t>
            </a:r>
            <a:endParaRPr lang="zh-TW" altLang="en-US" sz="8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endParaRPr>
          </a:p>
        </p:txBody>
      </p:sp>
      <p:pic>
        <p:nvPicPr>
          <p:cNvPr id="2" name="圖片 1"/>
          <p:cNvPicPr>
            <a:picLocks noChangeAspect="1"/>
          </p:cNvPicPr>
          <p:nvPr/>
        </p:nvPicPr>
        <p:blipFill rotWithShape="1">
          <a:blip r:embed="rId11"/>
          <a:srcRect r="6640"/>
          <a:stretch>
            <a:fillRect/>
          </a:stretch>
        </p:blipFill>
        <p:spPr>
          <a:xfrm>
            <a:off x="1142320" y="2941639"/>
            <a:ext cx="10177525" cy="3525269"/>
          </a:xfrm>
          <a:prstGeom prst="rect">
            <a:avLst/>
          </a:prstGeom>
        </p:spPr>
      </p:pic>
      <p:sp>
        <p:nvSpPr>
          <p:cNvPr id="7" name="矩形 6"/>
          <p:cNvSpPr/>
          <p:nvPr/>
        </p:nvSpPr>
        <p:spPr>
          <a:xfrm>
            <a:off x="1362075" y="1816140"/>
            <a:ext cx="9458325" cy="830933"/>
          </a:xfrm>
          <a:prstGeom prst="rect">
            <a:avLst/>
          </a:prstGeom>
          <a:solidFill>
            <a:schemeClr val="accent4">
              <a:lumMod val="20000"/>
              <a:lumOff val="80000"/>
            </a:schemeClr>
          </a:solidFill>
        </p:spPr>
        <p:txBody>
          <a:bodyPr wrap="square">
            <a:spAutoFit/>
          </a:bodyPr>
          <a:lstStyle/>
          <a:p>
            <a:pPr algn="ctr">
              <a:lnSpc>
                <a:spcPct val="150000"/>
              </a:lnSpc>
            </a:pPr>
            <a:r>
              <a:rPr lang="zh-TW" altLang="en-US" sz="1700" dirty="0">
                <a:latin typeface="Microsoft YaHei" panose="020B0503020204020204" pitchFamily="34" charset="-122"/>
                <a:ea typeface="Microsoft YaHei" panose="020B0503020204020204" pitchFamily="34" charset="-122"/>
              </a:rPr>
              <a:t>于难愈性创面群组，包括</a:t>
            </a:r>
            <a:r>
              <a:rPr lang="en-US" altLang="zh-TW" sz="1700" dirty="0">
                <a:latin typeface="Microsoft YaHei" panose="020B0503020204020204" pitchFamily="34" charset="-122"/>
                <a:ea typeface="Microsoft YaHei" panose="020B0503020204020204" pitchFamily="34" charset="-122"/>
              </a:rPr>
              <a:t>:</a:t>
            </a:r>
            <a:r>
              <a:rPr lang="zh-TW" altLang="en-US" sz="1700" dirty="0">
                <a:latin typeface="Microsoft YaHei" panose="020B0503020204020204" pitchFamily="34" charset="-122"/>
                <a:ea typeface="Microsoft YaHei" panose="020B0503020204020204" pitchFamily="34" charset="-122"/>
              </a:rPr>
              <a:t> 大伤口、足底溃疡、血糖控制不佳（</a:t>
            </a:r>
            <a:r>
              <a:rPr lang="en-US" altLang="zh-TW" sz="1700" dirty="0">
                <a:latin typeface="Microsoft YaHei" panose="020B0503020204020204" pitchFamily="34" charset="-122"/>
                <a:ea typeface="Microsoft YaHei" panose="020B0503020204020204" pitchFamily="34" charset="-122"/>
              </a:rPr>
              <a:t>HbA1c</a:t>
            </a:r>
            <a:r>
              <a:rPr lang="zh-TW" altLang="en-US" sz="1700" dirty="0">
                <a:latin typeface="Microsoft YaHei" panose="020B0503020204020204" pitchFamily="34" charset="-122"/>
                <a:ea typeface="Microsoft YaHei" panose="020B0503020204020204" pitchFamily="34" charset="-122"/>
              </a:rPr>
              <a:t>≥</a:t>
            </a:r>
            <a:r>
              <a:rPr lang="en-US" altLang="zh-TW" sz="1700" dirty="0">
                <a:latin typeface="Microsoft YaHei" panose="020B0503020204020204" pitchFamily="34" charset="-122"/>
                <a:ea typeface="Microsoft YaHei" panose="020B0503020204020204" pitchFamily="34" charset="-122"/>
              </a:rPr>
              <a:t>9%</a:t>
            </a:r>
            <a:r>
              <a:rPr lang="zh-TW" altLang="en-US" sz="1700" dirty="0">
                <a:latin typeface="Microsoft YaHei" panose="020B0503020204020204" pitchFamily="34" charset="-122"/>
                <a:ea typeface="Microsoft YaHei" panose="020B0503020204020204" pitchFamily="34" charset="-122"/>
              </a:rPr>
              <a:t>）、吸烟、</a:t>
            </a:r>
            <a:endParaRPr lang="en-US" altLang="zh-TW" sz="1700" dirty="0">
              <a:latin typeface="Microsoft YaHei" panose="020B0503020204020204" pitchFamily="34" charset="-122"/>
              <a:ea typeface="Microsoft YaHei" panose="020B0503020204020204" pitchFamily="34" charset="-122"/>
            </a:endParaRPr>
          </a:p>
          <a:p>
            <a:pPr algn="ctr">
              <a:lnSpc>
                <a:spcPct val="150000"/>
              </a:lnSpc>
            </a:pPr>
            <a:r>
              <a:rPr lang="zh-TW" altLang="en-US" sz="1700" dirty="0">
                <a:latin typeface="Microsoft YaHei" panose="020B0503020204020204" pitchFamily="34" charset="-122"/>
                <a:ea typeface="Microsoft YaHei" panose="020B0503020204020204" pitchFamily="34" charset="-122"/>
              </a:rPr>
              <a:t>糖尿病史</a:t>
            </a:r>
            <a:r>
              <a:rPr lang="en-US" altLang="zh-TW" sz="1700" dirty="0">
                <a:latin typeface="Microsoft YaHei" panose="020B0503020204020204" pitchFamily="34" charset="-122"/>
                <a:ea typeface="Microsoft YaHei" panose="020B0503020204020204" pitchFamily="34" charset="-122"/>
              </a:rPr>
              <a:t>&gt;10</a:t>
            </a:r>
            <a:r>
              <a:rPr lang="zh-TW" altLang="en-US" sz="1700" dirty="0">
                <a:latin typeface="Microsoft YaHei" panose="020B0503020204020204" pitchFamily="34" charset="-122"/>
                <a:ea typeface="Microsoft YaHei" panose="020B0503020204020204" pitchFamily="34" charset="-122"/>
              </a:rPr>
              <a:t>年、肥胖（</a:t>
            </a:r>
            <a:r>
              <a:rPr lang="en-US" altLang="zh-TW" sz="1700" dirty="0">
                <a:latin typeface="Microsoft YaHei" panose="020B0503020204020204" pitchFamily="34" charset="-122"/>
                <a:ea typeface="Microsoft YaHei" panose="020B0503020204020204" pitchFamily="34" charset="-122"/>
              </a:rPr>
              <a:t>BMI</a:t>
            </a:r>
            <a:r>
              <a:rPr lang="zh-TW" altLang="en-US" sz="1700" dirty="0">
                <a:latin typeface="Microsoft YaHei" panose="020B0503020204020204" pitchFamily="34" charset="-122"/>
                <a:ea typeface="Microsoft YaHei" panose="020B0503020204020204" pitchFamily="34" charset="-122"/>
              </a:rPr>
              <a:t>≥</a:t>
            </a:r>
            <a:r>
              <a:rPr lang="en-US" altLang="zh-TW" sz="1700" dirty="0">
                <a:latin typeface="Microsoft YaHei" panose="020B0503020204020204" pitchFamily="34" charset="-122"/>
                <a:ea typeface="Microsoft YaHei" panose="020B0503020204020204" pitchFamily="34" charset="-122"/>
              </a:rPr>
              <a:t>25</a:t>
            </a:r>
            <a:r>
              <a:rPr lang="zh-TW" altLang="en-US" sz="1700" dirty="0">
                <a:latin typeface="Microsoft YaHei" panose="020B0503020204020204" pitchFamily="34" charset="-122"/>
                <a:ea typeface="Microsoft YaHei" panose="020B0503020204020204" pitchFamily="34" charset="-122"/>
              </a:rPr>
              <a:t>），香雷糖足膏均展现</a:t>
            </a:r>
            <a:r>
              <a:rPr lang="zh-CN" altLang="en-US" sz="1700" dirty="0">
                <a:latin typeface="Microsoft YaHei" panose="020B0503020204020204" pitchFamily="34" charset="-122"/>
                <a:ea typeface="Microsoft YaHei" panose="020B0503020204020204" pitchFamily="34" charset="-122"/>
              </a:rPr>
              <a:t>显著</a:t>
            </a:r>
            <a:r>
              <a:rPr lang="zh-TW" altLang="en-US" sz="1700" dirty="0">
                <a:latin typeface="Microsoft YaHei" panose="020B0503020204020204" pitchFamily="34" charset="-122"/>
                <a:ea typeface="Microsoft YaHei" panose="020B0503020204020204" pitchFamily="34" charset="-122"/>
              </a:rPr>
              <a:t>疗效</a:t>
            </a:r>
            <a:endParaRPr lang="en-US" altLang="zh-TW" sz="1700" dirty="0">
              <a:latin typeface="Microsoft YaHei" panose="020B0503020204020204" pitchFamily="34" charset="-122"/>
              <a:ea typeface="Microsoft YaHei" panose="020B0503020204020204" pitchFamily="34" charset="-122"/>
            </a:endParaRPr>
          </a:p>
        </p:txBody>
      </p:sp>
      <p:sp>
        <p:nvSpPr>
          <p:cNvPr id="53" name="矩形 52"/>
          <p:cNvSpPr/>
          <p:nvPr/>
        </p:nvSpPr>
        <p:spPr>
          <a:xfrm>
            <a:off x="1827510" y="1816971"/>
            <a:ext cx="8859539" cy="100373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YaHei" panose="020B0503020204020204" pitchFamily="34" charset="-122"/>
              <a:ea typeface="Microsoft YaHei" panose="020B0503020204020204" pitchFamily="34" charset="-122"/>
            </a:endParaRPr>
          </a:p>
        </p:txBody>
      </p:sp>
      <p:sp>
        <p:nvSpPr>
          <p:cNvPr id="4" name="矩形 3"/>
          <p:cNvSpPr/>
          <p:nvPr/>
        </p:nvSpPr>
        <p:spPr>
          <a:xfrm>
            <a:off x="7668023" y="6413996"/>
            <a:ext cx="3683188" cy="377411"/>
          </a:xfrm>
          <a:prstGeom prst="rect">
            <a:avLst/>
          </a:prstGeom>
        </p:spPr>
        <p:txBody>
          <a:bodyPr wrap="none">
            <a:spAutoFit/>
          </a:bodyPr>
          <a:lstStyle/>
          <a:p>
            <a:pPr>
              <a:lnSpc>
                <a:spcPct val="150000"/>
              </a:lnSpc>
            </a:pPr>
            <a:r>
              <a:rPr lang="zh-TW" altLang="en-US" sz="1400" dirty="0">
                <a:latin typeface="Microsoft YaHei" panose="020B0503020204020204" pitchFamily="34" charset="-122"/>
                <a:ea typeface="Microsoft YaHei" panose="020B0503020204020204" pitchFamily="34" charset="-122"/>
              </a:rPr>
              <a:t>（试验结果于</a:t>
            </a:r>
            <a:r>
              <a:rPr lang="en-US" altLang="zh-TW" sz="1400" dirty="0">
                <a:latin typeface="Microsoft YaHei" panose="020B0503020204020204" pitchFamily="34" charset="-122"/>
                <a:ea typeface="Microsoft YaHei" panose="020B0503020204020204" pitchFamily="34" charset="-122"/>
              </a:rPr>
              <a:t>JAMA Network</a:t>
            </a:r>
            <a:r>
              <a:rPr lang="zh-TW" altLang="en-US" sz="1400" dirty="0">
                <a:latin typeface="Microsoft YaHei" panose="020B0503020204020204" pitchFamily="34" charset="-122"/>
                <a:ea typeface="Microsoft YaHei" panose="020B0503020204020204" pitchFamily="34" charset="-122"/>
              </a:rPr>
              <a:t> </a:t>
            </a:r>
            <a:r>
              <a:rPr lang="en-US" altLang="zh-TW" sz="1400" dirty="0">
                <a:latin typeface="Microsoft YaHei" panose="020B0503020204020204" pitchFamily="34" charset="-122"/>
                <a:ea typeface="Microsoft YaHei" panose="020B0503020204020204" pitchFamily="34" charset="-122"/>
              </a:rPr>
              <a:t>Open</a:t>
            </a:r>
            <a:r>
              <a:rPr lang="en-US" altLang="zh-TW" sz="1400" baseline="30000" dirty="0">
                <a:latin typeface="Microsoft YaHei" panose="020B0503020204020204" pitchFamily="34" charset="-122"/>
                <a:ea typeface="Microsoft YaHei" panose="020B0503020204020204" pitchFamily="34" charset="-122"/>
              </a:rPr>
              <a:t>1</a:t>
            </a:r>
            <a:r>
              <a:rPr lang="zh-TW" altLang="en-US" sz="1400" dirty="0">
                <a:latin typeface="Microsoft YaHei" panose="020B0503020204020204" pitchFamily="34" charset="-122"/>
                <a:ea typeface="Microsoft YaHei" panose="020B0503020204020204" pitchFamily="34" charset="-122"/>
              </a:rPr>
              <a:t>发表）</a:t>
            </a:r>
            <a:endParaRPr lang="zh-CN" altLang="en-US" sz="1400" dirty="0">
              <a:latin typeface="Microsoft YaHei" panose="020B0503020204020204" pitchFamily="34" charset="-122"/>
              <a:ea typeface="Microsoft YaHei" panose="020B0503020204020204" pitchFamily="34" charset="-122"/>
            </a:endParaRPr>
          </a:p>
        </p:txBody>
      </p:sp>
      <p:sp>
        <p:nvSpPr>
          <p:cNvPr id="8" name="文本框 7"/>
          <p:cNvSpPr txBox="1"/>
          <p:nvPr/>
        </p:nvSpPr>
        <p:spPr>
          <a:xfrm>
            <a:off x="1135380" y="6628130"/>
            <a:ext cx="6096000" cy="213995"/>
          </a:xfrm>
          <a:prstGeom prst="rect">
            <a:avLst/>
          </a:prstGeom>
          <a:noFill/>
        </p:spPr>
        <p:txBody>
          <a:bodyPr wrap="square" rtlCol="0">
            <a:spAutoFit/>
          </a:bodyPr>
          <a:lstStyle/>
          <a:p>
            <a:pPr algn="l"/>
            <a:r>
              <a:rPr lang="en-US" altLang="zh-CN" sz="900" baseline="30000" dirty="0">
                <a:latin typeface="Microsoft YaHei" panose="020B0503020204020204" pitchFamily="34" charset="-122"/>
                <a:ea typeface="Microsoft YaHei" panose="020B0503020204020204" pitchFamily="34" charset="-122"/>
                <a:sym typeface="+mn-ea"/>
              </a:rPr>
              <a:t>2</a:t>
            </a:r>
            <a:r>
              <a:rPr lang="zh-CN" altLang="en-US" sz="800" dirty="0">
                <a:latin typeface="Microsoft YaHei" panose="020B0503020204020204" pitchFamily="34" charset="-122"/>
                <a:ea typeface="Microsoft YaHei" panose="020B0503020204020204" pitchFamily="34" charset="-122"/>
                <a:sym typeface="+mn-ea"/>
              </a:rPr>
              <a:t>《中国糖尿病足防治指南（</a:t>
            </a:r>
            <a:r>
              <a:rPr lang="en-US" altLang="zh-CN" sz="800" dirty="0">
                <a:latin typeface="Microsoft YaHei" panose="020B0503020204020204" pitchFamily="34" charset="-122"/>
                <a:ea typeface="Microsoft YaHei" panose="020B0503020204020204" pitchFamily="34" charset="-122"/>
                <a:sym typeface="+mn-ea"/>
              </a:rPr>
              <a:t>2019</a:t>
            </a:r>
            <a:r>
              <a:rPr lang="zh-CN" altLang="en-US" sz="800" dirty="0">
                <a:latin typeface="Microsoft YaHei" panose="020B0503020204020204" pitchFamily="34" charset="-122"/>
                <a:ea typeface="Microsoft YaHei" panose="020B0503020204020204" pitchFamily="34" charset="-122"/>
                <a:sym typeface="+mn-ea"/>
              </a:rPr>
              <a:t>版）》愈合糖足患者</a:t>
            </a:r>
            <a:r>
              <a:rPr lang="en-US" altLang="zh-CN" sz="800" dirty="0">
                <a:latin typeface="Microsoft YaHei" panose="020B0503020204020204" pitchFamily="34" charset="-122"/>
                <a:ea typeface="Microsoft YaHei" panose="020B0503020204020204" pitchFamily="34" charset="-122"/>
                <a:sym typeface="+mn-ea"/>
              </a:rPr>
              <a:t>1</a:t>
            </a:r>
            <a:r>
              <a:rPr lang="zh-CN" altLang="en-US" sz="800" dirty="0">
                <a:latin typeface="Microsoft YaHei" panose="020B0503020204020204" pitchFamily="34" charset="-122"/>
                <a:ea typeface="Microsoft YaHei" panose="020B0503020204020204" pitchFamily="34" charset="-122"/>
                <a:sym typeface="+mn-ea"/>
              </a:rPr>
              <a:t>年内再发溃疡发生率为</a:t>
            </a:r>
            <a:r>
              <a:rPr lang="en-US" altLang="zh-CN" sz="800" dirty="0">
                <a:latin typeface="Microsoft YaHei" panose="020B0503020204020204" pitchFamily="34" charset="-122"/>
                <a:ea typeface="Microsoft YaHei" panose="020B0503020204020204" pitchFamily="34" charset="-122"/>
                <a:sym typeface="+mn-ea"/>
              </a:rPr>
              <a:t>31.6%</a:t>
            </a:r>
            <a:r>
              <a:rPr lang="zh-CN" altLang="en-US" sz="800" dirty="0">
                <a:latin typeface="Microsoft YaHei" panose="020B0503020204020204" pitchFamily="34" charset="-122"/>
                <a:ea typeface="Microsoft YaHei" panose="020B0503020204020204" pitchFamily="34" charset="-122"/>
                <a:sym typeface="+mn-ea"/>
              </a:rPr>
              <a:t>，香雷糖足膏复发率为</a:t>
            </a:r>
            <a:r>
              <a:rPr lang="en-US" altLang="zh-CN" sz="800" dirty="0">
                <a:latin typeface="Microsoft YaHei" panose="020B0503020204020204" pitchFamily="34" charset="-122"/>
                <a:ea typeface="Microsoft YaHei" panose="020B0503020204020204" pitchFamily="34" charset="-122"/>
                <a:sym typeface="+mn-ea"/>
              </a:rPr>
              <a:t>20.3%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6423" y="2382404"/>
            <a:ext cx="8898359" cy="8656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YaHei" panose="020B0503020204020204" pitchFamily="34" charset="-122"/>
              <a:ea typeface="Microsoft YaHei" panose="020B0503020204020204" pitchFamily="34" charset="-122"/>
            </a:endParaRPr>
          </a:p>
        </p:txBody>
      </p:sp>
      <p:graphicFrame>
        <p:nvGraphicFramePr>
          <p:cNvPr id="6" name="think-cell data - do not delete" hidden="1">
            <a:extLst>
              <a:ext uri="{FF2B5EF4-FFF2-40B4-BE49-F238E27FC236}">
                <a16:creationId xmlns:a16="http://schemas.microsoft.com/office/drawing/2014/main" xmlns="" id="{417F8C02-F832-6335-C3C2-201DAD2B1CC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8" name="think-cell Slide" r:id="rId9" imgW="415" imgH="416" progId="TCLayout.ActiveDocument.1">
                  <p:embed/>
                </p:oleObj>
              </mc:Choice>
              <mc:Fallback>
                <p:oleObj name="think-cell Slide" r:id="rId9" imgW="415" imgH="41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54" name="Group 53">
            <a:extLst>
              <a:ext uri="{FF2B5EF4-FFF2-40B4-BE49-F238E27FC236}">
                <a16:creationId xmlns:a16="http://schemas.microsoft.com/office/drawing/2014/main" xmlns="" id="{815AE2A9-E77D-93E6-0DA1-1C1C4FAAFF01}"/>
              </a:ext>
            </a:extLst>
          </p:cNvPr>
          <p:cNvGrpSpPr/>
          <p:nvPr/>
        </p:nvGrpSpPr>
        <p:grpSpPr>
          <a:xfrm>
            <a:off x="0" y="-2951"/>
            <a:ext cx="10030062" cy="375781"/>
            <a:chOff x="0" y="-2416"/>
            <a:chExt cx="4568738" cy="289460"/>
          </a:xfrm>
        </p:grpSpPr>
        <p:sp>
          <p:nvSpPr>
            <p:cNvPr id="55" name="矩形 14">
              <a:extLst>
                <a:ext uri="{FF2B5EF4-FFF2-40B4-BE49-F238E27FC236}">
                  <a16:creationId xmlns:a16="http://schemas.microsoft.com/office/drawing/2014/main" xmlns="" id="{E55A45BF-6703-D3D7-E818-0D79C08650F2}"/>
                </a:ext>
              </a:extLst>
            </p:cNvPr>
            <p:cNvSpPr/>
            <p:nvPr/>
          </p:nvSpPr>
          <p:spPr>
            <a:xfrm>
              <a:off x="0" y="-2416"/>
              <a:ext cx="1325245" cy="26924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药品基本信息</a:t>
              </a:r>
            </a:p>
          </p:txBody>
        </p:sp>
        <p:sp>
          <p:nvSpPr>
            <p:cNvPr id="56" name="矩形 16">
              <a:extLst>
                <a:ext uri="{FF2B5EF4-FFF2-40B4-BE49-F238E27FC236}">
                  <a16:creationId xmlns:a16="http://schemas.microsoft.com/office/drawing/2014/main" xmlns="" id="{D701B4C7-2BAC-9329-D179-20F01F129039}"/>
                </a:ext>
              </a:extLst>
            </p:cNvPr>
            <p:cNvSpPr/>
            <p:nvPr>
              <p:custDataLst>
                <p:tags r:id="rId3"/>
              </p:custDataLst>
            </p:nvPr>
          </p:nvSpPr>
          <p:spPr>
            <a:xfrm>
              <a:off x="2216507" y="-631"/>
              <a:ext cx="747411" cy="28767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bg1"/>
                  </a:solidFill>
                  <a:latin typeface="Microsoft YaHei" panose="020B0503020204020204" pitchFamily="34" charset="-122"/>
                  <a:ea typeface="Microsoft YaHei" panose="020B0503020204020204" pitchFamily="34" charset="-122"/>
                </a:rPr>
                <a:t>有效性</a:t>
              </a:r>
              <a:r>
                <a:rPr lang="en-US" altLang="zh-CN" sz="1050" dirty="0">
                  <a:solidFill>
                    <a:schemeClr val="bg1"/>
                  </a:solidFill>
                  <a:latin typeface="Microsoft YaHei" panose="020B0503020204020204" pitchFamily="34" charset="-122"/>
                  <a:ea typeface="Microsoft YaHei" panose="020B0503020204020204" pitchFamily="34" charset="-122"/>
                </a:rPr>
                <a:t> (2/2)</a:t>
              </a:r>
              <a:endParaRPr lang="zh-CN" altLang="en-US" sz="1050" dirty="0">
                <a:solidFill>
                  <a:schemeClr val="bg1"/>
                </a:solidFill>
                <a:latin typeface="Microsoft YaHei" panose="020B0503020204020204" pitchFamily="34" charset="-122"/>
                <a:ea typeface="Microsoft YaHei" panose="020B0503020204020204" pitchFamily="34" charset="-122"/>
              </a:endParaRPr>
            </a:p>
          </p:txBody>
        </p:sp>
        <p:sp>
          <p:nvSpPr>
            <p:cNvPr id="57" name="矩形 21">
              <a:extLst>
                <a:ext uri="{FF2B5EF4-FFF2-40B4-BE49-F238E27FC236}">
                  <a16:creationId xmlns:a16="http://schemas.microsoft.com/office/drawing/2014/main" xmlns="" id="{81C8059F-A687-47CA-A414-C7A765229E85}"/>
                </a:ext>
              </a:extLst>
            </p:cNvPr>
            <p:cNvSpPr/>
            <p:nvPr>
              <p:custDataLst>
                <p:tags r:id="rId4"/>
              </p:custDataLst>
            </p:nvPr>
          </p:nvSpPr>
          <p:spPr>
            <a:xfrm>
              <a:off x="1380246" y="1785"/>
              <a:ext cx="781260" cy="26860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安全性</a:t>
              </a:r>
            </a:p>
          </p:txBody>
        </p:sp>
        <p:sp>
          <p:nvSpPr>
            <p:cNvPr id="58" name="矩形 22">
              <a:extLst>
                <a:ext uri="{FF2B5EF4-FFF2-40B4-BE49-F238E27FC236}">
                  <a16:creationId xmlns:a16="http://schemas.microsoft.com/office/drawing/2014/main" xmlns="" id="{8E838A4A-0931-4860-9756-18AC28510850}"/>
                </a:ext>
              </a:extLst>
            </p:cNvPr>
            <p:cNvSpPr/>
            <p:nvPr>
              <p:custDataLst>
                <p:tags r:id="rId5"/>
              </p:custDataLst>
            </p:nvPr>
          </p:nvSpPr>
          <p:spPr>
            <a:xfrm>
              <a:off x="3018919" y="-30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创新性</a:t>
              </a:r>
            </a:p>
          </p:txBody>
        </p:sp>
        <p:sp>
          <p:nvSpPr>
            <p:cNvPr id="59" name="矩形 23">
              <a:extLst>
                <a:ext uri="{FF2B5EF4-FFF2-40B4-BE49-F238E27FC236}">
                  <a16:creationId xmlns:a16="http://schemas.microsoft.com/office/drawing/2014/main" xmlns="" id="{F66E8557-25D4-6C24-FD97-41DF7BD634F9}"/>
                </a:ext>
              </a:extLst>
            </p:cNvPr>
            <p:cNvSpPr/>
            <p:nvPr>
              <p:custDataLst>
                <p:tags r:id="rId6"/>
              </p:custDataLst>
            </p:nvPr>
          </p:nvSpPr>
          <p:spPr>
            <a:xfrm>
              <a:off x="3821329" y="389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公平性</a:t>
              </a:r>
            </a:p>
          </p:txBody>
        </p:sp>
      </p:grpSp>
      <p:pic>
        <p:nvPicPr>
          <p:cNvPr id="9" name="圖片 8"/>
          <p:cNvPicPr>
            <a:picLocks noChangeAspect="1"/>
          </p:cNvPicPr>
          <p:nvPr/>
        </p:nvPicPr>
        <p:blipFill>
          <a:blip r:embed="rId11"/>
          <a:stretch>
            <a:fillRect/>
          </a:stretch>
        </p:blipFill>
        <p:spPr>
          <a:xfrm>
            <a:off x="266423" y="3392487"/>
            <a:ext cx="9075003" cy="3214687"/>
          </a:xfrm>
          <a:prstGeom prst="rect">
            <a:avLst/>
          </a:prstGeom>
        </p:spPr>
      </p:pic>
      <p:sp>
        <p:nvSpPr>
          <p:cNvPr id="12" name="矩形 11"/>
          <p:cNvSpPr/>
          <p:nvPr/>
        </p:nvSpPr>
        <p:spPr>
          <a:xfrm>
            <a:off x="9348863" y="2298267"/>
            <a:ext cx="2697100" cy="3323987"/>
          </a:xfrm>
          <a:prstGeom prst="rect">
            <a:avLst/>
          </a:prstGeom>
        </p:spPr>
        <p:txBody>
          <a:bodyPr wrap="square">
            <a:spAutoFit/>
          </a:bodyPr>
          <a:lstStyle/>
          <a:p>
            <a:pPr>
              <a:lnSpc>
                <a:spcPct val="150000"/>
              </a:lnSpc>
            </a:pPr>
            <a:r>
              <a:rPr kumimoji="1" lang="zh-TW" altLang="en-US" sz="2400" dirty="0">
                <a:latin typeface="Microsoft YaHei" panose="020B0503020204020204" pitchFamily="34" charset="-122"/>
                <a:ea typeface="Microsoft YaHei" panose="020B0503020204020204" pitchFamily="34" charset="-122"/>
                <a:cs typeface="+mj-cs"/>
              </a:rPr>
              <a:t>香雷糖足膏达到完全愈合的使用药量具经济性</a:t>
            </a:r>
            <a:r>
              <a:rPr kumimoji="1" lang="zh-TW" altLang="en-US" sz="2400" b="1" dirty="0">
                <a:latin typeface="Microsoft YaHei" panose="020B0503020204020204" pitchFamily="34" charset="-122"/>
                <a:ea typeface="Microsoft YaHei" panose="020B0503020204020204" pitchFamily="34" charset="-122"/>
                <a:cs typeface="+mj-cs"/>
              </a:rPr>
              <a:t>：</a:t>
            </a:r>
            <a:endParaRPr kumimoji="1" lang="en-US" altLang="zh-TW" sz="2400" b="1" dirty="0">
              <a:latin typeface="Microsoft YaHei" panose="020B0503020204020204" pitchFamily="34" charset="-122"/>
              <a:ea typeface="Microsoft YaHei" panose="020B0503020204020204" pitchFamily="34" charset="-122"/>
              <a:cs typeface="+mj-cs"/>
            </a:endParaRPr>
          </a:p>
          <a:p>
            <a:pPr>
              <a:lnSpc>
                <a:spcPct val="170000"/>
              </a:lnSpc>
            </a:pPr>
            <a:r>
              <a:rPr kumimoji="1" lang="en-US" altLang="zh-TW" sz="2000" dirty="0">
                <a:latin typeface="Microsoft YaHei" panose="020B0503020204020204" pitchFamily="34" charset="-122"/>
                <a:ea typeface="Microsoft YaHei" panose="020B0503020204020204" pitchFamily="34" charset="-122"/>
                <a:cs typeface="+mj-cs"/>
              </a:rPr>
              <a:t>Wagner 1</a:t>
            </a:r>
            <a:r>
              <a:rPr kumimoji="1" lang="zh-TW" altLang="en-US" sz="2000" dirty="0">
                <a:latin typeface="Microsoft YaHei" panose="020B0503020204020204" pitchFamily="34" charset="-122"/>
                <a:ea typeface="Microsoft YaHei" panose="020B0503020204020204" pitchFamily="34" charset="-122"/>
                <a:cs typeface="+mj-cs"/>
              </a:rPr>
              <a:t>级</a:t>
            </a:r>
            <a:r>
              <a:rPr kumimoji="1" lang="zh-TW" altLang="en-US" sz="2000" dirty="0">
                <a:latin typeface="Microsoft YaHei" panose="020B0503020204020204" pitchFamily="34" charset="-122"/>
                <a:ea typeface="Microsoft YaHei" panose="020B0503020204020204" pitchFamily="34" charset="-122"/>
              </a:rPr>
              <a:t>：</a:t>
            </a:r>
            <a:r>
              <a:rPr kumimoji="1" lang="en-US" altLang="zh-TW" sz="2000" u="sng" dirty="0">
                <a:latin typeface="Microsoft YaHei" panose="020B0503020204020204" pitchFamily="34" charset="-122"/>
                <a:ea typeface="Microsoft YaHei" panose="020B0503020204020204" pitchFamily="34" charset="-122"/>
                <a:cs typeface="+mj-cs"/>
              </a:rPr>
              <a:t>1</a:t>
            </a:r>
            <a:r>
              <a:rPr kumimoji="1" lang="zh-TW" altLang="en-US" sz="2000" u="sng" dirty="0">
                <a:latin typeface="Microsoft YaHei" panose="020B0503020204020204" pitchFamily="34" charset="-122"/>
                <a:ea typeface="Microsoft YaHei" panose="020B0503020204020204" pitchFamily="34" charset="-122"/>
                <a:cs typeface="+mj-cs"/>
              </a:rPr>
              <a:t>条</a:t>
            </a:r>
            <a:endParaRPr kumimoji="1" lang="en-US" altLang="zh-TW" sz="2000" u="sng" dirty="0">
              <a:latin typeface="Microsoft YaHei" panose="020B0503020204020204" pitchFamily="34" charset="-122"/>
              <a:ea typeface="Microsoft YaHei" panose="020B0503020204020204" pitchFamily="34" charset="-122"/>
              <a:cs typeface="+mj-cs"/>
            </a:endParaRPr>
          </a:p>
          <a:p>
            <a:pPr>
              <a:lnSpc>
                <a:spcPct val="170000"/>
              </a:lnSpc>
            </a:pPr>
            <a:r>
              <a:rPr kumimoji="1" lang="en-US" altLang="zh-TW" sz="2000" dirty="0">
                <a:latin typeface="Microsoft YaHei" panose="020B0503020204020204" pitchFamily="34" charset="-122"/>
                <a:ea typeface="Microsoft YaHei" panose="020B0503020204020204" pitchFamily="34" charset="-122"/>
                <a:cs typeface="+mj-cs"/>
              </a:rPr>
              <a:t>Wagner 2</a:t>
            </a:r>
            <a:r>
              <a:rPr kumimoji="1" lang="zh-TW" altLang="en-US" sz="2000" dirty="0">
                <a:latin typeface="Microsoft YaHei" panose="020B0503020204020204" pitchFamily="34" charset="-122"/>
                <a:ea typeface="Microsoft YaHei" panose="020B0503020204020204" pitchFamily="34" charset="-122"/>
                <a:cs typeface="+mj-cs"/>
              </a:rPr>
              <a:t>级</a:t>
            </a:r>
            <a:r>
              <a:rPr kumimoji="1" lang="zh-TW" altLang="en-US" sz="2000" dirty="0">
                <a:latin typeface="Microsoft YaHei" panose="020B0503020204020204" pitchFamily="34" charset="-122"/>
                <a:ea typeface="Microsoft YaHei" panose="020B0503020204020204" pitchFamily="34" charset="-122"/>
              </a:rPr>
              <a:t>：</a:t>
            </a:r>
            <a:r>
              <a:rPr kumimoji="1" lang="en-US" altLang="zh-TW" sz="2000" u="sng" dirty="0">
                <a:latin typeface="Microsoft YaHei" panose="020B0503020204020204" pitchFamily="34" charset="-122"/>
                <a:ea typeface="Microsoft YaHei" panose="020B0503020204020204" pitchFamily="34" charset="-122"/>
                <a:cs typeface="+mj-cs"/>
              </a:rPr>
              <a:t>2-3</a:t>
            </a:r>
            <a:r>
              <a:rPr kumimoji="1" lang="zh-TW" altLang="en-US" sz="2000" u="sng" dirty="0">
                <a:latin typeface="Microsoft YaHei" panose="020B0503020204020204" pitchFamily="34" charset="-122"/>
                <a:ea typeface="Microsoft YaHei" panose="020B0503020204020204" pitchFamily="34" charset="-122"/>
                <a:cs typeface="+mj-cs"/>
              </a:rPr>
              <a:t>条</a:t>
            </a:r>
            <a:endParaRPr kumimoji="1" lang="en-US" altLang="zh-TW" sz="2000" u="sng" dirty="0">
              <a:latin typeface="Microsoft YaHei" panose="020B0503020204020204" pitchFamily="34" charset="-122"/>
              <a:ea typeface="Microsoft YaHei" panose="020B0503020204020204" pitchFamily="34" charset="-122"/>
              <a:cs typeface="+mj-cs"/>
            </a:endParaRPr>
          </a:p>
          <a:p>
            <a:pPr>
              <a:lnSpc>
                <a:spcPct val="170000"/>
              </a:lnSpc>
            </a:pPr>
            <a:r>
              <a:rPr kumimoji="1" lang="en-US" altLang="zh-TW" sz="2000" dirty="0">
                <a:latin typeface="Microsoft YaHei" panose="020B0503020204020204" pitchFamily="34" charset="-122"/>
                <a:ea typeface="Microsoft YaHei" panose="020B0503020204020204" pitchFamily="34" charset="-122"/>
                <a:cs typeface="+mj-cs"/>
              </a:rPr>
              <a:t>Wagner 3</a:t>
            </a:r>
            <a:r>
              <a:rPr kumimoji="1" lang="zh-TW" altLang="en-US" sz="2000" dirty="0">
                <a:latin typeface="Microsoft YaHei" panose="020B0503020204020204" pitchFamily="34" charset="-122"/>
                <a:ea typeface="Microsoft YaHei" panose="020B0503020204020204" pitchFamily="34" charset="-122"/>
                <a:cs typeface="+mj-cs"/>
              </a:rPr>
              <a:t>级</a:t>
            </a:r>
            <a:r>
              <a:rPr kumimoji="1" lang="zh-TW" altLang="en-US" sz="2000" dirty="0">
                <a:latin typeface="Microsoft YaHei" panose="020B0503020204020204" pitchFamily="34" charset="-122"/>
                <a:ea typeface="Microsoft YaHei" panose="020B0503020204020204" pitchFamily="34" charset="-122"/>
              </a:rPr>
              <a:t>：</a:t>
            </a:r>
            <a:r>
              <a:rPr kumimoji="1" lang="en-US" altLang="zh-TW" sz="2000" u="sng" dirty="0">
                <a:latin typeface="Microsoft YaHei" panose="020B0503020204020204" pitchFamily="34" charset="-122"/>
                <a:ea typeface="Microsoft YaHei" panose="020B0503020204020204" pitchFamily="34" charset="-122"/>
                <a:cs typeface="+mj-cs"/>
              </a:rPr>
              <a:t>3-6</a:t>
            </a:r>
            <a:r>
              <a:rPr kumimoji="1" lang="zh-TW" altLang="en-US" sz="2000" u="sng" dirty="0">
                <a:latin typeface="Microsoft YaHei" panose="020B0503020204020204" pitchFamily="34" charset="-122"/>
                <a:ea typeface="Microsoft YaHei" panose="020B0503020204020204" pitchFamily="34" charset="-122"/>
                <a:cs typeface="+mj-cs"/>
              </a:rPr>
              <a:t>条</a:t>
            </a:r>
            <a:endParaRPr kumimoji="1" lang="zh-CN" altLang="en-US" sz="2000" u="sng" dirty="0">
              <a:latin typeface="Microsoft YaHei" panose="020B0503020204020204" pitchFamily="34" charset="-122"/>
              <a:ea typeface="Microsoft YaHei" panose="020B0503020204020204" pitchFamily="34" charset="-122"/>
              <a:cs typeface="+mj-cs"/>
            </a:endParaRPr>
          </a:p>
        </p:txBody>
      </p:sp>
      <p:sp>
        <p:nvSpPr>
          <p:cNvPr id="2" name="矩形 1"/>
          <p:cNvSpPr/>
          <p:nvPr/>
        </p:nvSpPr>
        <p:spPr>
          <a:xfrm>
            <a:off x="198990" y="2376633"/>
            <a:ext cx="9075003" cy="830933"/>
          </a:xfrm>
          <a:prstGeom prst="rect">
            <a:avLst/>
          </a:prstGeom>
          <a:noFill/>
          <a:ln>
            <a:noFill/>
          </a:ln>
        </p:spPr>
        <p:txBody>
          <a:bodyPr wrap="square">
            <a:spAutoFit/>
          </a:bodyPr>
          <a:lstStyle/>
          <a:p>
            <a:pPr>
              <a:lnSpc>
                <a:spcPct val="150000"/>
              </a:lnSpc>
            </a:pPr>
            <a:r>
              <a:rPr lang="zh-TW" altLang="en-US" sz="1700" dirty="0">
                <a:latin typeface="Microsoft YaHei" panose="020B0503020204020204" pitchFamily="34" charset="-122"/>
                <a:ea typeface="Microsoft YaHei" panose="020B0503020204020204" pitchFamily="34" charset="-122"/>
              </a:rPr>
              <a:t> 于难愈性创面，包括</a:t>
            </a:r>
            <a:r>
              <a:rPr lang="en-US" altLang="zh-TW" sz="1700" dirty="0">
                <a:latin typeface="Microsoft YaHei" panose="020B0503020204020204" pitchFamily="34" charset="-122"/>
                <a:ea typeface="Microsoft YaHei" panose="020B0503020204020204" pitchFamily="34" charset="-122"/>
              </a:rPr>
              <a:t>:</a:t>
            </a:r>
            <a:r>
              <a:rPr lang="zh-TW" altLang="en-US" sz="1700" dirty="0">
                <a:latin typeface="Microsoft YaHei" panose="020B0503020204020204" pitchFamily="34" charset="-122"/>
                <a:ea typeface="Microsoft YaHei" panose="020B0503020204020204" pitchFamily="34" charset="-122"/>
              </a:rPr>
              <a:t> 骨暴露、肌腱暴露、</a:t>
            </a:r>
            <a:r>
              <a:rPr lang="en-US" altLang="zh-TW" sz="1700" dirty="0">
                <a:latin typeface="Microsoft YaHei" panose="020B0503020204020204" pitchFamily="34" charset="-122"/>
                <a:ea typeface="Microsoft YaHei" panose="020B0503020204020204" pitchFamily="34" charset="-122"/>
              </a:rPr>
              <a:t> </a:t>
            </a:r>
            <a:r>
              <a:rPr lang="zh-TW" altLang="en-US" sz="1700" dirty="0">
                <a:latin typeface="Microsoft YaHei" panose="020B0503020204020204" pitchFamily="34" charset="-122"/>
                <a:ea typeface="Microsoft YaHei" panose="020B0503020204020204" pitchFamily="34" charset="-122"/>
              </a:rPr>
              <a:t>感染创面、透析、血循不佳、血糖控制不佳 </a:t>
            </a:r>
            <a:r>
              <a:rPr lang="zh-TW" altLang="en-US" sz="1400" dirty="0">
                <a:latin typeface="Microsoft YaHei" panose="020B0503020204020204" pitchFamily="34" charset="-122"/>
                <a:ea typeface="Microsoft YaHei" panose="020B0503020204020204" pitchFamily="34" charset="-122"/>
              </a:rPr>
              <a:t>（</a:t>
            </a:r>
            <a:r>
              <a:rPr lang="en-US" altLang="zh-TW" sz="1400" dirty="0">
                <a:latin typeface="Microsoft YaHei" panose="020B0503020204020204" pitchFamily="34" charset="-122"/>
                <a:ea typeface="Microsoft YaHei" panose="020B0503020204020204" pitchFamily="34" charset="-122"/>
              </a:rPr>
              <a:t>HbA1c</a:t>
            </a:r>
            <a:r>
              <a:rPr lang="zh-TW" altLang="en-US" sz="1400" dirty="0">
                <a:latin typeface="Microsoft YaHei" panose="020B0503020204020204" pitchFamily="34" charset="-122"/>
                <a:ea typeface="Microsoft YaHei" panose="020B0503020204020204" pitchFamily="34" charset="-122"/>
              </a:rPr>
              <a:t>≥</a:t>
            </a:r>
            <a:r>
              <a:rPr lang="en-US" altLang="zh-TW" sz="1400" dirty="0">
                <a:latin typeface="Microsoft YaHei" panose="020B0503020204020204" pitchFamily="34" charset="-122"/>
                <a:ea typeface="Microsoft YaHei" panose="020B0503020204020204" pitchFamily="34" charset="-122"/>
              </a:rPr>
              <a:t>9%</a:t>
            </a:r>
            <a:r>
              <a:rPr lang="zh-TW" altLang="en-US" sz="1400" dirty="0">
                <a:latin typeface="Microsoft YaHei" panose="020B0503020204020204" pitchFamily="34" charset="-122"/>
                <a:ea typeface="Microsoft YaHei" panose="020B0503020204020204" pitchFamily="34" charset="-122"/>
              </a:rPr>
              <a:t>）</a:t>
            </a:r>
            <a:r>
              <a:rPr lang="zh-TW" altLang="en-US" sz="1700" dirty="0">
                <a:latin typeface="Microsoft YaHei" panose="020B0503020204020204" pitchFamily="34" charset="-122"/>
                <a:ea typeface="Microsoft YaHei" panose="020B0503020204020204" pitchFamily="34" charset="-122"/>
              </a:rPr>
              <a:t>、慢性溃疡</a:t>
            </a:r>
            <a:r>
              <a:rPr lang="zh-TW" altLang="en-US" sz="1500" dirty="0">
                <a:latin typeface="Microsoft YaHei" panose="020B0503020204020204" pitchFamily="34" charset="-122"/>
                <a:ea typeface="Microsoft YaHei" panose="020B0503020204020204" pitchFamily="34" charset="-122"/>
              </a:rPr>
              <a:t>（≥</a:t>
            </a:r>
            <a:r>
              <a:rPr lang="en-US" altLang="zh-TW" sz="1500" dirty="0">
                <a:latin typeface="Microsoft YaHei" panose="020B0503020204020204" pitchFamily="34" charset="-122"/>
                <a:ea typeface="Microsoft YaHei" panose="020B0503020204020204" pitchFamily="34" charset="-122"/>
              </a:rPr>
              <a:t>3</a:t>
            </a:r>
            <a:r>
              <a:rPr lang="zh-TW" altLang="en-US" sz="1500" dirty="0">
                <a:latin typeface="Microsoft YaHei" panose="020B0503020204020204" pitchFamily="34" charset="-122"/>
                <a:ea typeface="Microsoft YaHei" panose="020B0503020204020204" pitchFamily="34" charset="-122"/>
              </a:rPr>
              <a:t>个月）</a:t>
            </a:r>
            <a:r>
              <a:rPr lang="zh-TW" altLang="en-US" sz="1700" dirty="0">
                <a:latin typeface="Microsoft YaHei" panose="020B0503020204020204" pitchFamily="34" charset="-122"/>
                <a:ea typeface="Microsoft YaHei" panose="020B0503020204020204" pitchFamily="34" charset="-122"/>
              </a:rPr>
              <a:t>、大伤口，单用香雷糖足膏疗效显著，优于现行合并疗法</a:t>
            </a:r>
            <a:endParaRPr lang="en-US" altLang="zh-TW" sz="1700" dirty="0">
              <a:latin typeface="Microsoft YaHei" panose="020B0503020204020204" pitchFamily="34" charset="-122"/>
              <a:ea typeface="Microsoft YaHei" panose="020B0503020204020204" pitchFamily="34" charset="-122"/>
            </a:endParaRPr>
          </a:p>
        </p:txBody>
      </p:sp>
      <p:sp>
        <p:nvSpPr>
          <p:cNvPr id="14" name="TextBox 12"/>
          <p:cNvSpPr txBox="1"/>
          <p:nvPr/>
        </p:nvSpPr>
        <p:spPr>
          <a:xfrm>
            <a:off x="565901" y="499447"/>
            <a:ext cx="11103090" cy="1672253"/>
          </a:xfrm>
          <a:prstGeom prst="rect">
            <a:avLst/>
          </a:prstGeom>
        </p:spPr>
        <p:txBody>
          <a:bodyPr vert="horz" lIns="91440" tIns="45720" rIns="91440" bIns="45720" rtlCol="0" anchor="ctr">
            <a:noAutofit/>
          </a:bodyPr>
          <a:lstStyle>
            <a:defPPr>
              <a:defRPr lang="zh-TW"/>
            </a:defPPr>
            <a:lvl1pPr>
              <a:lnSpc>
                <a:spcPct val="100000"/>
              </a:lnSpc>
              <a:spcBef>
                <a:spcPts val="0"/>
              </a:spcBef>
              <a:buNone/>
              <a:defRPr kumimoji="1" sz="2400" b="1" i="0" baseline="0">
                <a:latin typeface="Arial" panose="020B0604020202020204" pitchFamily="34" charset="0"/>
                <a:ea typeface="华文中宋" panose="02010600040101010101" pitchFamily="2" charset="-122"/>
                <a:cs typeface="+mj-cs"/>
              </a:defRPr>
            </a:lvl1pPr>
          </a:lstStyle>
          <a:p>
            <a:pPr>
              <a:lnSpc>
                <a:spcPct val="150000"/>
              </a:lnSpc>
            </a:pPr>
            <a:r>
              <a:rPr lang="zh-TW" altLang="en-US" dirty="0">
                <a:solidFill>
                  <a:srgbClr val="C00000"/>
                </a:solidFill>
                <a:latin typeface="Microsoft YaHei" panose="020B0503020204020204" pitchFamily="34" charset="-122"/>
                <a:ea typeface="Microsoft YaHei" panose="020B0503020204020204" pitchFamily="34" charset="-122"/>
              </a:rPr>
              <a:t>中国台湾上市后</a:t>
            </a:r>
            <a:r>
              <a:rPr lang="zh-CN" altLang="en-US" dirty="0">
                <a:solidFill>
                  <a:srgbClr val="C00000"/>
                </a:solidFill>
                <a:latin typeface="Microsoft YaHei" panose="020B0503020204020204" pitchFamily="34" charset="-122"/>
                <a:ea typeface="Microsoft YaHei" panose="020B0503020204020204" pitchFamily="34" charset="-122"/>
              </a:rPr>
              <a:t>研究</a:t>
            </a:r>
            <a:r>
              <a:rPr lang="zh-TW" altLang="en-US" dirty="0">
                <a:solidFill>
                  <a:srgbClr val="C00000"/>
                </a:solidFill>
                <a:latin typeface="Microsoft YaHei" panose="020B0503020204020204" pitchFamily="34" charset="-122"/>
                <a:ea typeface="Microsoft YaHei" panose="020B0503020204020204" pitchFamily="34" charset="-122"/>
              </a:rPr>
              <a:t>显示，单独使用香雷糖足膏完全愈合疗效显著，优于现行合并疗法</a:t>
            </a:r>
            <a:r>
              <a:rPr lang="zh-TW" altLang="en-US" sz="2000" dirty="0">
                <a:solidFill>
                  <a:srgbClr val="C00000"/>
                </a:solidFill>
                <a:latin typeface="Microsoft YaHei" panose="020B0503020204020204" pitchFamily="34" charset="-122"/>
                <a:ea typeface="Microsoft YaHei" panose="020B0503020204020204" pitchFamily="34" charset="-122"/>
              </a:rPr>
              <a:t>（</a:t>
            </a:r>
            <a:r>
              <a:rPr lang="zh-CN" altLang="en-US" sz="2000" dirty="0">
                <a:solidFill>
                  <a:srgbClr val="C00000"/>
                </a:solidFill>
                <a:latin typeface="Microsoft YaHei" panose="020B0503020204020204" pitchFamily="34" charset="-122"/>
                <a:ea typeface="Microsoft YaHei" panose="020B0503020204020204" pitchFamily="34" charset="-122"/>
              </a:rPr>
              <a:t>异体真皮、负压伤口疗法、</a:t>
            </a:r>
            <a:r>
              <a:rPr lang="zh-TW" altLang="en-US" sz="2000" dirty="0">
                <a:solidFill>
                  <a:srgbClr val="C00000"/>
                </a:solidFill>
                <a:latin typeface="Microsoft YaHei" panose="020B0503020204020204" pitchFamily="34" charset="-122"/>
                <a:ea typeface="Microsoft YaHei" panose="020B0503020204020204" pitchFamily="34" charset="-122"/>
              </a:rPr>
              <a:t>皮片</a:t>
            </a:r>
            <a:r>
              <a:rPr lang="en-US" altLang="zh-TW" sz="2000" dirty="0">
                <a:solidFill>
                  <a:srgbClr val="C00000"/>
                </a:solidFill>
                <a:latin typeface="Microsoft YaHei" panose="020B0503020204020204" pitchFamily="34" charset="-122"/>
                <a:ea typeface="Microsoft YaHei" panose="020B0503020204020204" pitchFamily="34" charset="-122"/>
              </a:rPr>
              <a:t>/</a:t>
            </a:r>
            <a:r>
              <a:rPr lang="zh-CN" altLang="en-US" sz="2000" dirty="0">
                <a:solidFill>
                  <a:srgbClr val="C00000"/>
                </a:solidFill>
                <a:latin typeface="Microsoft YaHei" panose="020B0503020204020204" pitchFamily="34" charset="-122"/>
                <a:ea typeface="Microsoft YaHei" panose="020B0503020204020204" pitchFamily="34" charset="-122"/>
              </a:rPr>
              <a:t>皮瓣移植、截肢、含银泡沫敷料</a:t>
            </a:r>
            <a:r>
              <a:rPr lang="zh-TW" altLang="en-US" sz="2000" dirty="0">
                <a:solidFill>
                  <a:srgbClr val="C00000"/>
                </a:solidFill>
                <a:latin typeface="Microsoft YaHei" panose="020B0503020204020204" pitchFamily="34" charset="-122"/>
                <a:ea typeface="Microsoft YaHei" panose="020B0503020204020204" pitchFamily="34" charset="-122"/>
              </a:rPr>
              <a:t>（</a:t>
            </a:r>
            <a:r>
              <a:rPr lang="en-US" altLang="zh-TW" sz="2000" dirty="0">
                <a:solidFill>
                  <a:srgbClr val="C00000"/>
                </a:solidFill>
                <a:latin typeface="Microsoft YaHei" panose="020B0503020204020204" pitchFamily="34" charset="-122"/>
                <a:ea typeface="Microsoft YaHei" panose="020B0503020204020204" pitchFamily="34" charset="-122"/>
              </a:rPr>
              <a:t>P=0.0017</a:t>
            </a:r>
            <a:r>
              <a:rPr lang="zh-TW" altLang="en-US" sz="2000" dirty="0">
                <a:solidFill>
                  <a:srgbClr val="C00000"/>
                </a:solidFill>
                <a:latin typeface="Microsoft YaHei" panose="020B0503020204020204" pitchFamily="34" charset="-122"/>
                <a:ea typeface="Microsoft YaHei" panose="020B0503020204020204" pitchFamily="34" charset="-122"/>
              </a:rPr>
              <a:t>）</a:t>
            </a:r>
            <a:r>
              <a:rPr lang="zh-TW" altLang="en-US" dirty="0">
                <a:solidFill>
                  <a:srgbClr val="C00000"/>
                </a:solidFill>
                <a:latin typeface="Microsoft YaHei" panose="020B0503020204020204" pitchFamily="34" charset="-122"/>
                <a:ea typeface="Microsoft YaHei" panose="020B0503020204020204" pitchFamily="34" charset="-122"/>
              </a:rPr>
              <a:t>，</a:t>
            </a:r>
            <a:endParaRPr lang="en-US" altLang="zh-TW" dirty="0">
              <a:solidFill>
                <a:srgbClr val="C00000"/>
              </a:solidFill>
              <a:latin typeface="Microsoft YaHei" panose="020B0503020204020204" pitchFamily="34" charset="-122"/>
              <a:ea typeface="Microsoft YaHei" panose="020B0503020204020204" pitchFamily="34" charset="-122"/>
            </a:endParaRPr>
          </a:p>
          <a:p>
            <a:pPr>
              <a:lnSpc>
                <a:spcPct val="150000"/>
              </a:lnSpc>
            </a:pPr>
            <a:r>
              <a:rPr lang="zh-TW" altLang="en-US" dirty="0">
                <a:solidFill>
                  <a:srgbClr val="C00000"/>
                </a:solidFill>
                <a:latin typeface="Microsoft YaHei" panose="020B0503020204020204" pitchFamily="34" charset="-122"/>
                <a:ea typeface="Microsoft YaHei" panose="020B0503020204020204" pitchFamily="34" charset="-122"/>
              </a:rPr>
              <a:t>愈合快速</a:t>
            </a:r>
            <a:r>
              <a:rPr lang="zh-TW" altLang="en-US" sz="2000" dirty="0">
                <a:solidFill>
                  <a:srgbClr val="C00000"/>
                </a:solidFill>
                <a:latin typeface="Microsoft YaHei" panose="020B0503020204020204" pitchFamily="34" charset="-122"/>
                <a:ea typeface="Microsoft YaHei" panose="020B0503020204020204" pitchFamily="34" charset="-122"/>
              </a:rPr>
              <a:t>（</a:t>
            </a:r>
            <a:r>
              <a:rPr lang="en-US" altLang="zh-TW" sz="2000" dirty="0">
                <a:solidFill>
                  <a:srgbClr val="C00000"/>
                </a:solidFill>
                <a:latin typeface="Microsoft YaHei" panose="020B0503020204020204" pitchFamily="34" charset="-122"/>
                <a:ea typeface="Microsoft YaHei" panose="020B0503020204020204" pitchFamily="34" charset="-122"/>
              </a:rPr>
              <a:t>P=0.001</a:t>
            </a:r>
            <a:r>
              <a:rPr lang="en-US" altLang="zh-CN" sz="2000" dirty="0">
                <a:solidFill>
                  <a:srgbClr val="C00000"/>
                </a:solidFill>
                <a:latin typeface="Microsoft YaHei" panose="020B0503020204020204" pitchFamily="34" charset="-122"/>
                <a:ea typeface="Microsoft YaHei" panose="020B0503020204020204" pitchFamily="34" charset="-122"/>
              </a:rPr>
              <a:t>6</a:t>
            </a:r>
            <a:r>
              <a:rPr lang="zh-TW" altLang="en-US" sz="2000" dirty="0">
                <a:solidFill>
                  <a:srgbClr val="C00000"/>
                </a:solidFill>
                <a:latin typeface="Microsoft YaHei" panose="020B0503020204020204" pitchFamily="34" charset="-122"/>
                <a:ea typeface="Microsoft YaHei" panose="020B0503020204020204" pitchFamily="34" charset="-122"/>
              </a:rPr>
              <a:t>）</a:t>
            </a:r>
            <a:r>
              <a:rPr lang="zh-TW" altLang="en-US" dirty="0">
                <a:solidFill>
                  <a:srgbClr val="C00000"/>
                </a:solidFill>
                <a:latin typeface="Microsoft YaHei" panose="020B0503020204020204" pitchFamily="34" charset="-122"/>
                <a:ea typeface="Microsoft YaHei" panose="020B0503020204020204" pitchFamily="34" charset="-122"/>
              </a:rPr>
              <a:t>，降低患者截肢率</a:t>
            </a:r>
            <a:r>
              <a:rPr lang="en-US" altLang="zh-TW" dirty="0">
                <a:solidFill>
                  <a:srgbClr val="C00000"/>
                </a:solidFill>
                <a:latin typeface="Microsoft YaHei" panose="020B0503020204020204" pitchFamily="34" charset="-122"/>
                <a:ea typeface="Microsoft YaHei" panose="020B0503020204020204" pitchFamily="34" charset="-122"/>
              </a:rPr>
              <a:t>7.41%</a:t>
            </a:r>
            <a:r>
              <a:rPr lang="zh-TW" altLang="en-US" sz="2000" dirty="0">
                <a:solidFill>
                  <a:srgbClr val="C00000"/>
                </a:solidFill>
                <a:latin typeface="Microsoft YaHei" panose="020B0503020204020204" pitchFamily="34" charset="-122"/>
                <a:ea typeface="Microsoft YaHei" panose="020B0503020204020204" pitchFamily="34" charset="-122"/>
              </a:rPr>
              <a:t>（</a:t>
            </a:r>
            <a:r>
              <a:rPr lang="en-US" altLang="zh-TW" sz="2000" dirty="0">
                <a:solidFill>
                  <a:srgbClr val="C00000"/>
                </a:solidFill>
                <a:latin typeface="Microsoft YaHei" panose="020B0503020204020204" pitchFamily="34" charset="-122"/>
                <a:ea typeface="Microsoft YaHei" panose="020B0503020204020204" pitchFamily="34" charset="-122"/>
              </a:rPr>
              <a:t>P=0.0</a:t>
            </a:r>
            <a:r>
              <a:rPr lang="en-US" altLang="zh-CN" sz="2000" dirty="0">
                <a:solidFill>
                  <a:srgbClr val="C00000"/>
                </a:solidFill>
                <a:latin typeface="Microsoft YaHei" panose="020B0503020204020204" pitchFamily="34" charset="-122"/>
                <a:ea typeface="Microsoft YaHei" panose="020B0503020204020204" pitchFamily="34" charset="-122"/>
              </a:rPr>
              <a:t>33</a:t>
            </a:r>
            <a:r>
              <a:rPr lang="zh-TW" altLang="en-US" sz="2000" dirty="0">
                <a:solidFill>
                  <a:srgbClr val="C00000"/>
                </a:solidFill>
                <a:latin typeface="Microsoft YaHei" panose="020B0503020204020204" pitchFamily="34" charset="-122"/>
                <a:ea typeface="Microsoft YaHei" panose="020B0503020204020204" pitchFamily="34" charset="-122"/>
              </a:rPr>
              <a:t>）</a:t>
            </a:r>
            <a:r>
              <a:rPr lang="zh-TW" altLang="en-US" dirty="0">
                <a:solidFill>
                  <a:srgbClr val="C00000"/>
                </a:solidFill>
                <a:latin typeface="Microsoft YaHei" panose="020B0503020204020204" pitchFamily="34" charset="-122"/>
                <a:ea typeface="Microsoft YaHei" panose="020B0503020204020204" pitchFamily="34" charset="-122"/>
              </a:rPr>
              <a:t>，使用药</a:t>
            </a:r>
            <a:r>
              <a:rPr lang="zh-CN" altLang="zh-TW" dirty="0">
                <a:solidFill>
                  <a:srgbClr val="C00000"/>
                </a:solidFill>
                <a:latin typeface="Microsoft YaHei" panose="020B0503020204020204" pitchFamily="34" charset="-122"/>
                <a:ea typeface="Microsoft YaHei" panose="020B0503020204020204" pitchFamily="34" charset="-122"/>
              </a:rPr>
              <a:t>量明确可控</a:t>
            </a:r>
            <a:endParaRPr lang="zh-CN" altLang="en-US" dirty="0">
              <a:solidFill>
                <a:srgbClr val="C00000"/>
              </a:solidFill>
              <a:latin typeface="Microsoft YaHei" panose="020B0503020204020204" pitchFamily="34" charset="-122"/>
              <a:ea typeface="Microsoft YaHei" panose="020B0503020204020204" pitchFamily="34" charset="-122"/>
            </a:endParaRPr>
          </a:p>
        </p:txBody>
      </p:sp>
      <p:sp>
        <p:nvSpPr>
          <p:cNvPr id="15" name="矩形 14"/>
          <p:cNvSpPr/>
          <p:nvPr/>
        </p:nvSpPr>
        <p:spPr>
          <a:xfrm>
            <a:off x="391249" y="2285321"/>
            <a:ext cx="8801400" cy="96270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YaHei" panose="020B0503020204020204" pitchFamily="34" charset="-122"/>
              <a:ea typeface="Microsoft YaHei" panose="020B0503020204020204" pitchFamily="34" charset="-122"/>
            </a:endParaRPr>
          </a:p>
        </p:txBody>
      </p:sp>
      <p:sp>
        <p:nvSpPr>
          <p:cNvPr id="4" name="矩形 3"/>
          <p:cNvSpPr/>
          <p:nvPr/>
        </p:nvSpPr>
        <p:spPr>
          <a:xfrm>
            <a:off x="9341426" y="2285321"/>
            <a:ext cx="2650125" cy="4312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icrosoft YaHei" panose="020B0503020204020204" pitchFamily="34" charset="-122"/>
              <a:ea typeface="Microsoft YaHei" panose="020B0503020204020204" pitchFamily="34" charset="-122"/>
            </a:endParaRPr>
          </a:p>
        </p:txBody>
      </p:sp>
      <p:sp>
        <p:nvSpPr>
          <p:cNvPr id="3" name="矩形 2"/>
          <p:cNvSpPr/>
          <p:nvPr/>
        </p:nvSpPr>
        <p:spPr>
          <a:xfrm>
            <a:off x="9395163" y="5881120"/>
            <a:ext cx="2717292" cy="613630"/>
          </a:xfrm>
          <a:prstGeom prst="rect">
            <a:avLst/>
          </a:prstGeom>
        </p:spPr>
        <p:txBody>
          <a:bodyPr wrap="square">
            <a:spAutoFit/>
          </a:bodyPr>
          <a:lstStyle/>
          <a:p>
            <a:pPr>
              <a:lnSpc>
                <a:spcPct val="150000"/>
              </a:lnSpc>
            </a:pPr>
            <a:r>
              <a:rPr lang="zh-TW" altLang="en-US" sz="1200" dirty="0">
                <a:latin typeface="Microsoft YaHei" panose="020B0503020204020204" pitchFamily="34" charset="-122"/>
                <a:ea typeface="Microsoft YaHei" panose="020B0503020204020204" pitchFamily="34" charset="-122"/>
              </a:rPr>
              <a:t>Mayo Clinic</a:t>
            </a:r>
            <a:r>
              <a:rPr lang="en-US" altLang="zh-TW" sz="1200" dirty="0">
                <a:latin typeface="Microsoft YaHei" panose="020B0503020204020204" pitchFamily="34" charset="-122"/>
                <a:ea typeface="Microsoft YaHei" panose="020B0503020204020204" pitchFamily="34" charset="-122"/>
              </a:rPr>
              <a:t> </a:t>
            </a:r>
            <a:r>
              <a:rPr lang="zh-TW" altLang="en-US" sz="1200" dirty="0">
                <a:latin typeface="Microsoft YaHei" panose="020B0503020204020204" pitchFamily="34" charset="-122"/>
                <a:ea typeface="Microsoft YaHei" panose="020B0503020204020204" pitchFamily="34" charset="-122"/>
              </a:rPr>
              <a:t>Proceedings (IF=12.213) </a:t>
            </a:r>
            <a:r>
              <a:rPr lang="en-US" altLang="zh-TW" sz="1200" dirty="0">
                <a:latin typeface="Microsoft YaHei" panose="020B0503020204020204" pitchFamily="34" charset="-122"/>
                <a:ea typeface="Microsoft YaHei" panose="020B0503020204020204" pitchFamily="34" charset="-122"/>
              </a:rPr>
              <a:t>SCI</a:t>
            </a:r>
            <a:r>
              <a:rPr lang="zh-TW" altLang="en-US" sz="1200" dirty="0">
                <a:latin typeface="Microsoft YaHei" panose="020B0503020204020204" pitchFamily="34" charset="-122"/>
                <a:ea typeface="Microsoft YaHei" panose="020B0503020204020204" pitchFamily="34" charset="-122"/>
              </a:rPr>
              <a:t>国际论文投稿中</a:t>
            </a:r>
          </a:p>
        </p:txBody>
      </p:sp>
    </p:spTree>
    <p:extLst>
      <p:ext uri="{BB962C8B-B14F-4D97-AF65-F5344CB8AC3E}">
        <p14:creationId xmlns:p14="http://schemas.microsoft.com/office/powerpoint/2010/main" val="147086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xmlns="" id="{CAA58D2C-4F0D-1C34-5957-2CBA493A1A8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2" name="think-cell Slide" r:id="rId8" imgW="415" imgH="416" progId="TCLayout.ActiveDocument.1">
                  <p:embed/>
                </p:oleObj>
              </mc:Choice>
              <mc:Fallback>
                <p:oleObj name="think-cell Slide" r:id="rId8" imgW="415" imgH="416" progId="TCLayout.ActiveDocument.1">
                  <p:embed/>
                  <p:pic>
                    <p:nvPicPr>
                      <p:cNvPr id="41" name="think-cell data - do not delete" hidden="1">
                        <a:extLst>
                          <a:ext uri="{FF2B5EF4-FFF2-40B4-BE49-F238E27FC236}">
                            <a16:creationId xmlns:a16="http://schemas.microsoft.com/office/drawing/2014/main" xmlns="" id="{CAA58D2C-4F0D-1C34-5957-2CBA493A1A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xmlns="" id="{C4C5783C-1670-249B-DC75-84968756B35B}"/>
              </a:ext>
            </a:extLst>
          </p:cNvPr>
          <p:cNvSpPr txBox="1"/>
          <p:nvPr/>
        </p:nvSpPr>
        <p:spPr>
          <a:xfrm>
            <a:off x="673580" y="1128173"/>
            <a:ext cx="11150120" cy="5355312"/>
          </a:xfrm>
          <a:prstGeom prst="rect">
            <a:avLst/>
          </a:prstGeom>
          <a:noFill/>
        </p:spPr>
        <p:txBody>
          <a:bodyPr wrap="square">
            <a:spAutoFit/>
          </a:bodyPr>
          <a:lstStyle/>
          <a:p>
            <a:pPr marL="268288" indent="-268288">
              <a:lnSpc>
                <a:spcPct val="150000"/>
              </a:lnSpc>
              <a:spcBef>
                <a:spcPts val="0"/>
              </a:spcBef>
              <a:buClr>
                <a:schemeClr val="tx1"/>
              </a:buClr>
              <a:buFont typeface="+mj-lt"/>
              <a:buAutoNum type="arabicPeriod"/>
            </a:pPr>
            <a:r>
              <a:rPr lang="zh-TW" altLang="en-US" sz="2000" b="1" kern="100" dirty="0">
                <a:latin typeface="Microsoft YaHei" panose="020B0503020204020204" pitchFamily="34" charset="-122"/>
                <a:ea typeface="Microsoft YaHei" panose="020B0503020204020204" pitchFamily="34" charset="-122"/>
                <a:cs typeface="Arial" panose="020B0604020202020204" pitchFamily="34" charset="0"/>
              </a:rPr>
              <a:t>治疗机理</a:t>
            </a:r>
            <a:r>
              <a:rPr lang="zh-CN" altLang="en-US" sz="2000" kern="100" dirty="0">
                <a:latin typeface="Microsoft YaHei" panose="020B0503020204020204" pitchFamily="34" charset="-122"/>
                <a:ea typeface="Microsoft YaHei" panose="020B0503020204020204" pitchFamily="34" charset="-122"/>
                <a:cs typeface="Arial" panose="020B0604020202020204" pitchFamily="34" charset="0"/>
              </a:rPr>
              <a:t>：透过调节巨噬细胞促进糖足溃疡伤口创面愈合</a:t>
            </a:r>
            <a:r>
              <a:rPr lang="en-US" altLang="zh-CN" sz="2000" kern="100" baseline="30000" dirty="0">
                <a:latin typeface="Microsoft YaHei" panose="020B0503020204020204" pitchFamily="34" charset="-122"/>
                <a:ea typeface="Microsoft YaHei" panose="020B0503020204020204" pitchFamily="34" charset="-122"/>
                <a:cs typeface="Arial" panose="020B0604020202020204" pitchFamily="34" charset="0"/>
              </a:rPr>
              <a:t>1</a:t>
            </a:r>
            <a:r>
              <a:rPr lang="zh-TW" altLang="en-US" sz="2000" kern="100" baseline="30000" dirty="0">
                <a:latin typeface="Microsoft YaHei" panose="020B0503020204020204" pitchFamily="34" charset="-122"/>
                <a:ea typeface="Microsoft YaHei" panose="020B0503020204020204" pitchFamily="34" charset="-122"/>
                <a:cs typeface="Arial" panose="020B0604020202020204" pitchFamily="34" charset="0"/>
              </a:rPr>
              <a:t>。</a:t>
            </a:r>
            <a:endParaRPr lang="en-US" altLang="zh-CN" sz="2000" kern="100" baseline="30000" dirty="0">
              <a:latin typeface="Microsoft YaHei" panose="020B0503020204020204" pitchFamily="34" charset="-122"/>
              <a:ea typeface="Microsoft YaHei" panose="020B0503020204020204" pitchFamily="34" charset="-122"/>
              <a:cs typeface="Arial" panose="020B0604020202020204" pitchFamily="34" charset="0"/>
            </a:endParaRPr>
          </a:p>
          <a:p>
            <a:pPr>
              <a:lnSpc>
                <a:spcPct val="150000"/>
              </a:lnSpc>
              <a:spcBef>
                <a:spcPts val="0"/>
              </a:spcBef>
              <a:buClr>
                <a:schemeClr val="tx1"/>
              </a:buClr>
            </a:pPr>
            <a:endParaRPr lang="en-US" altLang="zh-CN" sz="2000" kern="100" dirty="0">
              <a:latin typeface="Microsoft YaHei" panose="020B0503020204020204" pitchFamily="34" charset="-122"/>
              <a:ea typeface="Microsoft YaHei" panose="020B0503020204020204" pitchFamily="34" charset="-122"/>
              <a:cs typeface="Arial" panose="020B0604020202020204" pitchFamily="34" charset="0"/>
            </a:endParaRPr>
          </a:p>
          <a:p>
            <a:pPr>
              <a:lnSpc>
                <a:spcPct val="150000"/>
              </a:lnSpc>
              <a:spcBef>
                <a:spcPts val="0"/>
              </a:spcBef>
              <a:buClr>
                <a:schemeClr val="tx1"/>
              </a:buClr>
            </a:pPr>
            <a:endParaRPr lang="en-US" altLang="zh-CN" sz="2000" kern="100" dirty="0">
              <a:latin typeface="Microsoft YaHei" panose="020B0503020204020204" pitchFamily="34" charset="-122"/>
              <a:ea typeface="Microsoft YaHei" panose="020B0503020204020204" pitchFamily="34" charset="-122"/>
              <a:cs typeface="Arial" panose="020B0604020202020204" pitchFamily="34" charset="0"/>
            </a:endParaRPr>
          </a:p>
          <a:p>
            <a:pPr>
              <a:lnSpc>
                <a:spcPct val="150000"/>
              </a:lnSpc>
              <a:spcBef>
                <a:spcPts val="0"/>
              </a:spcBef>
              <a:buClr>
                <a:schemeClr val="tx1"/>
              </a:buClr>
            </a:pPr>
            <a:endParaRPr lang="en-US" altLang="zh-CN" sz="2000" kern="100" dirty="0">
              <a:latin typeface="Microsoft YaHei" panose="020B0503020204020204" pitchFamily="34" charset="-122"/>
              <a:ea typeface="Microsoft YaHei" panose="020B0503020204020204" pitchFamily="34" charset="-122"/>
              <a:cs typeface="Arial" panose="020B0604020202020204" pitchFamily="34" charset="0"/>
            </a:endParaRPr>
          </a:p>
          <a:p>
            <a:pPr>
              <a:lnSpc>
                <a:spcPct val="150000"/>
              </a:lnSpc>
              <a:spcBef>
                <a:spcPts val="0"/>
              </a:spcBef>
              <a:buClr>
                <a:schemeClr val="tx1"/>
              </a:buClr>
            </a:pPr>
            <a:endParaRPr lang="en-US" altLang="zh-CN" sz="2000" kern="100" dirty="0">
              <a:latin typeface="Microsoft YaHei" panose="020B0503020204020204" pitchFamily="34" charset="-122"/>
              <a:ea typeface="Microsoft YaHei" panose="020B0503020204020204" pitchFamily="34" charset="-122"/>
              <a:cs typeface="Arial" panose="020B0604020202020204" pitchFamily="34" charset="0"/>
            </a:endParaRPr>
          </a:p>
          <a:p>
            <a:pPr>
              <a:lnSpc>
                <a:spcPct val="150000"/>
              </a:lnSpc>
              <a:spcBef>
                <a:spcPts val="0"/>
              </a:spcBef>
              <a:buClr>
                <a:schemeClr val="tx1"/>
              </a:buClr>
            </a:pPr>
            <a:endParaRPr lang="en-US" altLang="zh-CN" sz="600" kern="100" dirty="0">
              <a:latin typeface="Microsoft YaHei" panose="020B0503020204020204" pitchFamily="34" charset="-122"/>
              <a:ea typeface="Microsoft YaHei" panose="020B0503020204020204" pitchFamily="34" charset="-122"/>
              <a:cs typeface="Arial" panose="020B0604020202020204" pitchFamily="34" charset="0"/>
            </a:endParaRPr>
          </a:p>
          <a:p>
            <a:pPr marL="265113" indent="-265113">
              <a:lnSpc>
                <a:spcPct val="150000"/>
              </a:lnSpc>
              <a:buClr>
                <a:schemeClr val="tx1"/>
              </a:buClr>
              <a:buFont typeface="+mj-lt"/>
              <a:buAutoNum type="arabicPeriod" startAt="2"/>
            </a:pPr>
            <a:r>
              <a:rPr lang="zh-TW" altLang="en-US" sz="2000" b="1" kern="100" dirty="0">
                <a:latin typeface="Microsoft YaHei" panose="020B0503020204020204" pitchFamily="34" charset="-122"/>
                <a:ea typeface="Microsoft YaHei" panose="020B0503020204020204" pitchFamily="34" charset="-122"/>
                <a:cs typeface="Arial" panose="020B0604020202020204" pitchFamily="34" charset="0"/>
              </a:rPr>
              <a:t>作用靶点</a:t>
            </a:r>
            <a:r>
              <a:rPr lang="zh-CN" altLang="en-US" sz="2000" kern="100" dirty="0">
                <a:latin typeface="Microsoft YaHei" panose="020B0503020204020204" pitchFamily="34" charset="-122"/>
                <a:ea typeface="Microsoft YaHei" panose="020B0503020204020204" pitchFamily="34" charset="-122"/>
                <a:cs typeface="Arial" panose="020B0604020202020204" pitchFamily="34" charset="0"/>
              </a:rPr>
              <a:t>：以完整药理学研究证实香雷糖足膏调节</a:t>
            </a:r>
            <a:r>
              <a:rPr lang="zh-TW" altLang="en-US" sz="2000" kern="100" dirty="0">
                <a:latin typeface="Microsoft YaHei" panose="020B0503020204020204" pitchFamily="34" charset="-122"/>
                <a:ea typeface="Microsoft YaHei" panose="020B0503020204020204" pitchFamily="34" charset="-122"/>
                <a:cs typeface="Arial" panose="020B0604020202020204" pitchFamily="34" charset="0"/>
              </a:rPr>
              <a:t>创面</a:t>
            </a:r>
            <a:r>
              <a:rPr lang="zh-CN" altLang="en-US" sz="2000" kern="100" dirty="0">
                <a:latin typeface="Microsoft YaHei" panose="020B0503020204020204" pitchFamily="34" charset="-122"/>
                <a:ea typeface="Microsoft YaHei" panose="020B0503020204020204" pitchFamily="34" charset="-122"/>
                <a:cs typeface="Arial" panose="020B0604020202020204" pitchFamily="34" charset="0"/>
              </a:rPr>
              <a:t>巨噬细胞</a:t>
            </a:r>
            <a:r>
              <a:rPr lang="en-US" altLang="zh-CN" sz="2000" kern="100" baseline="30000" dirty="0">
                <a:latin typeface="Microsoft YaHei" panose="020B0503020204020204" pitchFamily="34" charset="-122"/>
                <a:ea typeface="Microsoft YaHei" panose="020B0503020204020204" pitchFamily="34" charset="-122"/>
                <a:cs typeface="Arial" panose="020B0604020202020204" pitchFamily="34" charset="0"/>
              </a:rPr>
              <a:t>1 </a:t>
            </a:r>
            <a:r>
              <a:rPr lang="zh-TW" altLang="en-US" sz="2000" kern="100" dirty="0">
                <a:latin typeface="Microsoft YaHei" panose="020B0503020204020204" pitchFamily="34" charset="-122"/>
                <a:ea typeface="Microsoft YaHei" panose="020B0503020204020204" pitchFamily="34" charset="-122"/>
                <a:cs typeface="Arial" panose="020B0604020202020204" pitchFamily="34" charset="0"/>
              </a:rPr>
              <a:t>。</a:t>
            </a:r>
            <a:endParaRPr lang="en-US" altLang="zh-CN" sz="2000" kern="100" dirty="0">
              <a:latin typeface="Microsoft YaHei" panose="020B0503020204020204" pitchFamily="34" charset="-122"/>
              <a:ea typeface="Microsoft YaHei" panose="020B0503020204020204" pitchFamily="34" charset="-122"/>
              <a:cs typeface="Arial" panose="020B0604020202020204" pitchFamily="34" charset="0"/>
            </a:endParaRPr>
          </a:p>
          <a:p>
            <a:pPr marL="268288" indent="-268288">
              <a:lnSpc>
                <a:spcPct val="150000"/>
              </a:lnSpc>
              <a:buClr>
                <a:schemeClr val="tx1"/>
              </a:buClr>
              <a:buFont typeface="+mj-lt"/>
              <a:buAutoNum type="arabicPeriod" startAt="2"/>
            </a:pPr>
            <a:r>
              <a:rPr lang="zh-TW" altLang="en-US" sz="2000" b="1" kern="100" dirty="0">
                <a:latin typeface="Microsoft YaHei" panose="020B0503020204020204" pitchFamily="34" charset="-122"/>
                <a:ea typeface="Microsoft YaHei" panose="020B0503020204020204" pitchFamily="34" charset="-122"/>
                <a:cs typeface="Arial" panose="020B0604020202020204" pitchFamily="34" charset="0"/>
              </a:rPr>
              <a:t>创新成分</a:t>
            </a:r>
            <a:r>
              <a:rPr lang="zh-TW" altLang="en-US" sz="2000" kern="100" dirty="0">
                <a:latin typeface="Microsoft YaHei" panose="020B0503020204020204" pitchFamily="34" charset="-122"/>
                <a:ea typeface="Microsoft YaHei" panose="020B0503020204020204" pitchFamily="34" charset="-122"/>
                <a:cs typeface="Arial" panose="020B0604020202020204" pitchFamily="34" charset="0"/>
              </a:rPr>
              <a:t>：</a:t>
            </a:r>
            <a:r>
              <a:rPr lang="zh-CN" altLang="en-US" sz="2000" kern="100" dirty="0">
                <a:latin typeface="Microsoft YaHei" panose="020B0503020204020204" pitchFamily="34" charset="-122"/>
                <a:ea typeface="Microsoft YaHei" panose="020B0503020204020204" pitchFamily="34" charset="-122"/>
                <a:cs typeface="Arial" panose="020B0604020202020204" pitchFamily="34" charset="0"/>
              </a:rPr>
              <a:t>根据我国对天然植物提取物的临床使用经验，结合</a:t>
            </a:r>
            <a:r>
              <a:rPr lang="zh-TW" altLang="en-US" sz="2000" kern="100" dirty="0">
                <a:latin typeface="Microsoft YaHei" panose="020B0503020204020204" pitchFamily="34" charset="-122"/>
                <a:ea typeface="Microsoft YaHei" panose="020B0503020204020204" pitchFamily="34" charset="-122"/>
                <a:cs typeface="Arial" panose="020B0604020202020204" pitchFamily="34" charset="0"/>
              </a:rPr>
              <a:t>现代医学理论，将提取物有</a:t>
            </a:r>
            <a:endParaRPr lang="en-US" altLang="zh-TW" sz="2000" kern="100" dirty="0">
              <a:latin typeface="Microsoft YaHei" panose="020B0503020204020204" pitchFamily="34" charset="-122"/>
              <a:ea typeface="Microsoft YaHei" panose="020B0503020204020204" pitchFamily="34" charset="-122"/>
              <a:cs typeface="Arial" panose="020B0604020202020204" pitchFamily="34" charset="0"/>
            </a:endParaRPr>
          </a:p>
          <a:p>
            <a:pPr marL="1608138">
              <a:lnSpc>
                <a:spcPct val="150000"/>
              </a:lnSpc>
              <a:buClr>
                <a:schemeClr val="tx1"/>
              </a:buClr>
            </a:pPr>
            <a:r>
              <a:rPr lang="zh-TW" altLang="en-US" sz="2000" kern="100" dirty="0">
                <a:latin typeface="Microsoft YaHei" panose="020B0503020204020204" pitchFamily="34" charset="-122"/>
                <a:ea typeface="Microsoft YaHei" panose="020B0503020204020204" pitchFamily="34" charset="-122"/>
                <a:cs typeface="Arial" panose="020B0604020202020204" pitchFamily="34" charset="0"/>
              </a:rPr>
              <a:t>效成分进行全面分析确证，支持配方科学与合理性</a:t>
            </a:r>
            <a:r>
              <a:rPr lang="en-US" altLang="zh-CN" sz="2000" kern="100" baseline="30000" dirty="0">
                <a:latin typeface="Microsoft YaHei" panose="020B0503020204020204" pitchFamily="34" charset="-122"/>
                <a:ea typeface="Microsoft YaHei" panose="020B0503020204020204" pitchFamily="34" charset="-122"/>
                <a:cs typeface="Arial" panose="020B0604020202020204" pitchFamily="34" charset="0"/>
              </a:rPr>
              <a:t>2 </a:t>
            </a:r>
            <a:r>
              <a:rPr lang="zh-TW" altLang="en-US" sz="2000" kern="100" dirty="0">
                <a:latin typeface="Microsoft YaHei" panose="020B0503020204020204" pitchFamily="34" charset="-122"/>
                <a:ea typeface="Microsoft YaHei" panose="020B0503020204020204" pitchFamily="34" charset="-122"/>
                <a:cs typeface="Arial" panose="020B0604020202020204" pitchFamily="34" charset="0"/>
              </a:rPr>
              <a:t>。</a:t>
            </a:r>
            <a:endParaRPr lang="en-US" altLang="zh-TW" sz="2000" kern="100" dirty="0">
              <a:latin typeface="Microsoft YaHei" panose="020B0503020204020204" pitchFamily="34" charset="-122"/>
              <a:ea typeface="Microsoft YaHei" panose="020B0503020204020204" pitchFamily="34" charset="-122"/>
              <a:cs typeface="Arial" panose="020B0604020202020204" pitchFamily="34" charset="0"/>
            </a:endParaRPr>
          </a:p>
          <a:p>
            <a:pPr>
              <a:lnSpc>
                <a:spcPct val="150000"/>
              </a:lnSpc>
              <a:buClr>
                <a:schemeClr val="tx1"/>
              </a:buClr>
            </a:pPr>
            <a:r>
              <a:rPr lang="en-US" altLang="zh-TW" sz="2000" kern="100" dirty="0">
                <a:latin typeface="Microsoft YaHei" panose="020B0503020204020204" pitchFamily="34" charset="-122"/>
                <a:ea typeface="Microsoft YaHei" panose="020B0503020204020204" pitchFamily="34" charset="-122"/>
                <a:cs typeface="Arial" panose="020B0604020202020204" pitchFamily="34" charset="0"/>
              </a:rPr>
              <a:t>4.</a:t>
            </a:r>
            <a:r>
              <a:rPr lang="zh-TW" altLang="en-US" sz="2000" b="1" kern="100" dirty="0">
                <a:latin typeface="Microsoft YaHei" panose="020B0503020204020204" pitchFamily="34" charset="-122"/>
                <a:ea typeface="Microsoft YaHei" panose="020B0503020204020204" pitchFamily="34" charset="-122"/>
                <a:cs typeface="Arial" panose="020B0604020202020204" pitchFamily="34" charset="0"/>
              </a:rPr>
              <a:t>治疗理论</a:t>
            </a:r>
            <a:r>
              <a:rPr lang="zh-CN" altLang="en-US" sz="2000" kern="100" dirty="0">
                <a:latin typeface="Microsoft YaHei" panose="020B0503020204020204" pitchFamily="34" charset="-122"/>
                <a:ea typeface="Microsoft YaHei" panose="020B0503020204020204" pitchFamily="34" charset="-122"/>
                <a:cs typeface="Arial" panose="020B0604020202020204" pitchFamily="34" charset="0"/>
              </a:rPr>
              <a:t>：抑制糖尿病足溃疡</a:t>
            </a:r>
            <a:r>
              <a:rPr lang="en-US" altLang="zh-CN" sz="2000" kern="100" dirty="0">
                <a:latin typeface="Microsoft YaHei" panose="020B0503020204020204" pitchFamily="34" charset="-122"/>
                <a:ea typeface="Microsoft YaHei" panose="020B0503020204020204" pitchFamily="34" charset="-122"/>
                <a:cs typeface="Arial" panose="020B0604020202020204" pitchFamily="34" charset="0"/>
              </a:rPr>
              <a:t>M1</a:t>
            </a:r>
            <a:r>
              <a:rPr lang="zh-CN" altLang="en-US" sz="2000" kern="100" dirty="0">
                <a:latin typeface="Microsoft YaHei" panose="020B0503020204020204" pitchFamily="34" charset="-122"/>
                <a:ea typeface="Microsoft YaHei" panose="020B0503020204020204" pitchFamily="34" charset="-122"/>
                <a:cs typeface="Arial" panose="020B0604020202020204" pitchFamily="34" charset="0"/>
              </a:rPr>
              <a:t>巨噬细胞极化及降低发炎因子</a:t>
            </a:r>
            <a:r>
              <a:rPr lang="en-US" altLang="zh-CN" sz="2000" kern="100" dirty="0">
                <a:latin typeface="Microsoft YaHei" panose="020B0503020204020204" pitchFamily="34" charset="-122"/>
                <a:ea typeface="Microsoft YaHei" panose="020B0503020204020204" pitchFamily="34" charset="-122"/>
                <a:cs typeface="Arial" panose="020B0604020202020204" pitchFamily="34" charset="0"/>
              </a:rPr>
              <a:t>IL-1b, IL-6, TNF-a</a:t>
            </a:r>
            <a:r>
              <a:rPr lang="zh-CN" altLang="en-US" sz="2000" kern="100" dirty="0">
                <a:latin typeface="Microsoft YaHei" panose="020B0503020204020204" pitchFamily="34" charset="-122"/>
                <a:ea typeface="Microsoft YaHei" panose="020B0503020204020204" pitchFamily="34" charset="-122"/>
                <a:cs typeface="Arial" panose="020B0604020202020204" pitchFamily="34" charset="0"/>
              </a:rPr>
              <a:t>水平</a:t>
            </a:r>
            <a:r>
              <a:rPr lang="zh-TW" altLang="en-US" sz="2000" kern="100" dirty="0">
                <a:latin typeface="Microsoft YaHei" panose="020B0503020204020204" pitchFamily="34" charset="-122"/>
                <a:ea typeface="Microsoft YaHei" panose="020B0503020204020204" pitchFamily="34" charset="-122"/>
                <a:cs typeface="Arial" panose="020B0604020202020204" pitchFamily="34" charset="0"/>
              </a:rPr>
              <a:t>，</a:t>
            </a:r>
            <a:endParaRPr lang="en-US" altLang="zh-TW" sz="2000" kern="100" dirty="0">
              <a:latin typeface="Microsoft YaHei" panose="020B0503020204020204" pitchFamily="34" charset="-122"/>
              <a:ea typeface="Microsoft YaHei" panose="020B0503020204020204" pitchFamily="34" charset="-122"/>
              <a:cs typeface="Arial" panose="020B0604020202020204" pitchFamily="34" charset="0"/>
            </a:endParaRPr>
          </a:p>
          <a:p>
            <a:pPr marL="1608138">
              <a:lnSpc>
                <a:spcPct val="150000"/>
              </a:lnSpc>
              <a:buClr>
                <a:schemeClr val="tx1"/>
              </a:buClr>
            </a:pPr>
            <a:r>
              <a:rPr lang="zh-CN" altLang="en-US" sz="2000" kern="100" dirty="0">
                <a:latin typeface="Microsoft YaHei" panose="020B0503020204020204" pitchFamily="34" charset="-122"/>
                <a:ea typeface="Microsoft YaHei" panose="020B0503020204020204" pitchFamily="34" charset="-122"/>
                <a:cs typeface="Arial" panose="020B0604020202020204" pitchFamily="34" charset="0"/>
              </a:rPr>
              <a:t>活化脂肪干细胞分泌 </a:t>
            </a:r>
            <a:r>
              <a:rPr lang="en-US" altLang="zh-CN" sz="2000" kern="100" dirty="0">
                <a:latin typeface="Microsoft YaHei" panose="020B0503020204020204" pitchFamily="34" charset="-122"/>
                <a:ea typeface="Microsoft YaHei" panose="020B0503020204020204" pitchFamily="34" charset="-122"/>
                <a:cs typeface="Arial" panose="020B0604020202020204" pitchFamily="34" charset="0"/>
              </a:rPr>
              <a:t>GCSF</a:t>
            </a:r>
            <a:r>
              <a:rPr lang="zh-CN" altLang="en-US" sz="2000" kern="100" dirty="0">
                <a:latin typeface="Microsoft YaHei" panose="020B0503020204020204" pitchFamily="34" charset="-122"/>
                <a:ea typeface="Microsoft YaHei" panose="020B0503020204020204" pitchFamily="34" charset="-122"/>
                <a:cs typeface="Arial" panose="020B0604020202020204" pitchFamily="34" charset="0"/>
              </a:rPr>
              <a:t>与 </a:t>
            </a:r>
            <a:r>
              <a:rPr lang="en-US" altLang="zh-CN" sz="2000" kern="100" dirty="0">
                <a:latin typeface="Microsoft YaHei" panose="020B0503020204020204" pitchFamily="34" charset="-122"/>
                <a:ea typeface="Microsoft YaHei" panose="020B0503020204020204" pitchFamily="34" charset="-122"/>
                <a:cs typeface="Arial" panose="020B0604020202020204" pitchFamily="34" charset="0"/>
              </a:rPr>
              <a:t>CXCL3</a:t>
            </a:r>
            <a:r>
              <a:rPr lang="zh-CN" altLang="en-US" sz="2000" kern="100" dirty="0">
                <a:latin typeface="Microsoft YaHei" panose="020B0503020204020204" pitchFamily="34" charset="-122"/>
                <a:ea typeface="Microsoft YaHei" panose="020B0503020204020204" pitchFamily="34" charset="-122"/>
                <a:cs typeface="Arial" panose="020B0604020202020204" pitchFamily="34" charset="0"/>
              </a:rPr>
              <a:t>，进而促进 </a:t>
            </a:r>
            <a:r>
              <a:rPr lang="en-US" altLang="zh-CN" sz="2000" kern="100" dirty="0">
                <a:latin typeface="Microsoft YaHei" panose="020B0503020204020204" pitchFamily="34" charset="-122"/>
                <a:ea typeface="Microsoft YaHei" panose="020B0503020204020204" pitchFamily="34" charset="-122"/>
                <a:cs typeface="Arial" panose="020B0604020202020204" pitchFamily="34" charset="0"/>
              </a:rPr>
              <a:t>M2a/M2c </a:t>
            </a:r>
            <a:r>
              <a:rPr lang="zh-CN" altLang="en-US" sz="2000" kern="100" dirty="0">
                <a:latin typeface="Microsoft YaHei" panose="020B0503020204020204" pitchFamily="34" charset="-122"/>
                <a:ea typeface="Microsoft YaHei" panose="020B0503020204020204" pitchFamily="34" charset="-122"/>
                <a:cs typeface="Arial" panose="020B0604020202020204" pitchFamily="34" charset="0"/>
              </a:rPr>
              <a:t>巨噬细胞极化</a:t>
            </a:r>
            <a:r>
              <a:rPr lang="zh-TW" altLang="en-US" sz="2000" kern="100" dirty="0">
                <a:latin typeface="Microsoft YaHei" panose="020B0503020204020204" pitchFamily="34" charset="-122"/>
                <a:ea typeface="Microsoft YaHei" panose="020B0503020204020204" pitchFamily="34" charset="-122"/>
                <a:cs typeface="Arial" panose="020B0604020202020204" pitchFamily="34" charset="0"/>
              </a:rPr>
              <a:t>，</a:t>
            </a:r>
            <a:r>
              <a:rPr lang="zh-CN" altLang="en-US" sz="2000" kern="100" dirty="0">
                <a:latin typeface="Microsoft YaHei" panose="020B0503020204020204" pitchFamily="34" charset="-122"/>
                <a:ea typeface="Microsoft YaHei" panose="020B0503020204020204" pitchFamily="34" charset="-122"/>
                <a:cs typeface="Arial" panose="020B0604020202020204" pitchFamily="34" charset="0"/>
              </a:rPr>
              <a:t>控制溃疡创面炎症，并快速进入增生期及重塑期</a:t>
            </a:r>
            <a:r>
              <a:rPr lang="en-US" altLang="zh-CN" sz="2000" kern="100" baseline="30000" dirty="0">
                <a:latin typeface="Microsoft YaHei" panose="020B0503020204020204" pitchFamily="34" charset="-122"/>
                <a:ea typeface="Microsoft YaHei" panose="020B0503020204020204" pitchFamily="34" charset="-122"/>
                <a:cs typeface="Arial" panose="020B0604020202020204" pitchFamily="34" charset="0"/>
              </a:rPr>
              <a:t>2,3</a:t>
            </a:r>
            <a:r>
              <a:rPr lang="zh-TW" altLang="en-US" sz="2000" kern="100" dirty="0">
                <a:latin typeface="Microsoft YaHei" panose="020B0503020204020204" pitchFamily="34" charset="-122"/>
                <a:ea typeface="Microsoft YaHei" panose="020B0503020204020204" pitchFamily="34" charset="-122"/>
                <a:cs typeface="Arial" panose="020B0604020202020204" pitchFamily="34" charset="0"/>
              </a:rPr>
              <a:t>。</a:t>
            </a:r>
            <a:endParaRPr lang="zh-CN" altLang="en-US" sz="2000" kern="100" dirty="0">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42" name="標題 1">
            <a:extLst>
              <a:ext uri="{FF2B5EF4-FFF2-40B4-BE49-F238E27FC236}">
                <a16:creationId xmlns:a16="http://schemas.microsoft.com/office/drawing/2014/main" xmlns="" id="{83FD0F1E-8D58-28CE-AF29-D3CEAAE18162}"/>
              </a:ext>
            </a:extLst>
          </p:cNvPr>
          <p:cNvSpPr txBox="1">
            <a:spLocks/>
          </p:cNvSpPr>
          <p:nvPr/>
        </p:nvSpPr>
        <p:spPr>
          <a:xfrm>
            <a:off x="443332" y="572992"/>
            <a:ext cx="11748668" cy="497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i="0" kern="1200" baseline="0">
                <a:solidFill>
                  <a:srgbClr val="1E1E1E"/>
                </a:solidFill>
                <a:latin typeface="Microsoft YaHei" panose="020B0503020204020204" pitchFamily="34" charset="-122"/>
                <a:ea typeface="Microsoft YaHei" panose="020B0503020204020204" pitchFamily="34" charset="-122"/>
                <a:cs typeface="+mj-cs"/>
              </a:defRPr>
            </a:lvl1pPr>
          </a:lstStyle>
          <a:p>
            <a:pPr>
              <a:lnSpc>
                <a:spcPct val="100000"/>
              </a:lnSpc>
              <a:spcBef>
                <a:spcPts val="0"/>
              </a:spcBef>
              <a:defRPr/>
            </a:pPr>
            <a:r>
              <a:rPr lang="zh-CN" altLang="en-US" sz="2400" dirty="0">
                <a:solidFill>
                  <a:srgbClr val="C00000"/>
                </a:solidFill>
              </a:rPr>
              <a:t>全球</a:t>
            </a:r>
            <a:r>
              <a:rPr lang="zh-TW" altLang="en-US" sz="2400" dirty="0">
                <a:solidFill>
                  <a:srgbClr val="C00000"/>
                </a:solidFill>
              </a:rPr>
              <a:t>首项</a:t>
            </a:r>
            <a:r>
              <a:rPr lang="zh-CN" altLang="en-US" sz="2400" dirty="0">
                <a:solidFill>
                  <a:srgbClr val="C00000"/>
                </a:solidFill>
              </a:rPr>
              <a:t>调节糖尿病足溃疡创面</a:t>
            </a:r>
            <a:r>
              <a:rPr lang="en-US" altLang="zh-CN" sz="2400" dirty="0">
                <a:solidFill>
                  <a:srgbClr val="C00000"/>
                </a:solidFill>
              </a:rPr>
              <a:t>M1/M2</a:t>
            </a:r>
            <a:r>
              <a:rPr lang="zh-CN" altLang="en-US" sz="2400" dirty="0">
                <a:solidFill>
                  <a:srgbClr val="C00000"/>
                </a:solidFill>
              </a:rPr>
              <a:t>巨噬细胞平衡</a:t>
            </a:r>
            <a:r>
              <a:rPr lang="zh-TW" altLang="en-US" sz="2400" dirty="0">
                <a:solidFill>
                  <a:srgbClr val="C00000"/>
                </a:solidFill>
              </a:rPr>
              <a:t>新药，创新研发对症下药</a:t>
            </a:r>
            <a:endParaRPr lang="zh-CN" altLang="en-US" sz="2400" dirty="0">
              <a:solidFill>
                <a:srgbClr val="C00000"/>
              </a:solidFill>
            </a:endParaRPr>
          </a:p>
        </p:txBody>
      </p:sp>
      <p:sp>
        <p:nvSpPr>
          <p:cNvPr id="20" name="文字方塊 19">
            <a:extLst>
              <a:ext uri="{FF2B5EF4-FFF2-40B4-BE49-F238E27FC236}">
                <a16:creationId xmlns:a16="http://schemas.microsoft.com/office/drawing/2014/main" xmlns="" id="{5246C1F8-020F-CA65-D604-6D350C4BBF87}"/>
              </a:ext>
            </a:extLst>
          </p:cNvPr>
          <p:cNvSpPr txBox="1"/>
          <p:nvPr/>
        </p:nvSpPr>
        <p:spPr>
          <a:xfrm>
            <a:off x="673580" y="6396335"/>
            <a:ext cx="8138229" cy="461665"/>
          </a:xfrm>
          <a:prstGeom prst="rect">
            <a:avLst/>
          </a:prstGeom>
          <a:noFill/>
        </p:spPr>
        <p:txBody>
          <a:bodyPr wrap="square">
            <a:spAutoFit/>
          </a:bodyPr>
          <a:lstStyle/>
          <a:p>
            <a:pPr lvl="0">
              <a:defRPr/>
            </a:pPr>
            <a:r>
              <a:rPr lang="en-US" altLang="zh-TW" sz="800" baseline="300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1</a:t>
            </a:r>
            <a:r>
              <a:rPr kumimoji="0" lang="zh-TW" altLang="en-US" sz="80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 </a:t>
            </a:r>
            <a:r>
              <a:rPr lang="en-US" altLang="zh-TW" sz="800" noProof="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JID Innovations (2022);2:100138 </a:t>
            </a:r>
            <a:endParaRPr lang="en-US" altLang="zh-TW" sz="800" noProof="0" dirty="0" smtClean="0">
              <a:solidFill>
                <a:prstClr val="black"/>
              </a:solidFill>
              <a:latin typeface="Microsoft YaHei" panose="020B0503020204020204" pitchFamily="34" charset="-122"/>
              <a:ea typeface="Microsoft YaHei" panose="020B0503020204020204" pitchFamily="34" charset="-122"/>
              <a:cs typeface="Arial" panose="020B0604020202020204" pitchFamily="34" charset="0"/>
            </a:endParaRPr>
          </a:p>
          <a:p>
            <a:pPr lvl="0">
              <a:defRPr/>
            </a:pPr>
            <a:r>
              <a:rPr lang="en-US" altLang="zh-TW" sz="800" baseline="30000" dirty="0" smtClean="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2</a:t>
            </a:r>
            <a:r>
              <a:rPr lang="en-US" altLang="zh-TW" sz="800" dirty="0" smtClean="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 </a:t>
            </a:r>
            <a:r>
              <a:rPr kumimoji="0" lang="en-US" altLang="zh-TW" sz="8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JAMA </a:t>
            </a:r>
            <a:r>
              <a:rPr kumimoji="0" lang="en-US" altLang="zh-TW" sz="800"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Netw</a:t>
            </a:r>
            <a:r>
              <a:rPr kumimoji="0" lang="en-US" altLang="zh-TW" sz="80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Arial" panose="020B0604020202020204" pitchFamily="34" charset="0"/>
              </a:rPr>
              <a:t> Open. 2021;4(9):e2122607</a:t>
            </a:r>
          </a:p>
          <a:p>
            <a:pPr lvl="0">
              <a:defRPr/>
            </a:pPr>
            <a:r>
              <a:rPr lang="en-US" altLang="zh-TW" sz="800" baseline="300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3</a:t>
            </a:r>
            <a:r>
              <a:rPr lang="en-US" altLang="zh-TW" sz="8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 Front </a:t>
            </a:r>
            <a:r>
              <a:rPr lang="en-US" altLang="zh-TW" sz="800" dirty="0" err="1">
                <a:solidFill>
                  <a:prstClr val="black"/>
                </a:solidFill>
                <a:latin typeface="Microsoft YaHei" panose="020B0503020204020204" pitchFamily="34" charset="-122"/>
                <a:ea typeface="Microsoft YaHei" panose="020B0503020204020204" pitchFamily="34" charset="-122"/>
                <a:cs typeface="Arial" panose="020B0604020202020204" pitchFamily="34" charset="0"/>
              </a:rPr>
              <a:t>Pharmacol</a:t>
            </a:r>
            <a:r>
              <a:rPr lang="en-US" altLang="zh-TW" sz="8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 2019 May 28:10:573. </a:t>
            </a:r>
          </a:p>
        </p:txBody>
      </p:sp>
      <p:grpSp>
        <p:nvGrpSpPr>
          <p:cNvPr id="3" name="Group 1">
            <a:extLst>
              <a:ext uri="{FF2B5EF4-FFF2-40B4-BE49-F238E27FC236}">
                <a16:creationId xmlns:a16="http://schemas.microsoft.com/office/drawing/2014/main" xmlns="" id="{DB416882-2444-CB84-EE80-503634250687}"/>
              </a:ext>
            </a:extLst>
          </p:cNvPr>
          <p:cNvGrpSpPr/>
          <p:nvPr/>
        </p:nvGrpSpPr>
        <p:grpSpPr>
          <a:xfrm>
            <a:off x="0" y="0"/>
            <a:ext cx="10030062" cy="375781"/>
            <a:chOff x="0" y="-2416"/>
            <a:chExt cx="4568738" cy="289460"/>
          </a:xfrm>
        </p:grpSpPr>
        <p:sp>
          <p:nvSpPr>
            <p:cNvPr id="4" name="矩形 14">
              <a:extLst>
                <a:ext uri="{FF2B5EF4-FFF2-40B4-BE49-F238E27FC236}">
                  <a16:creationId xmlns:a16="http://schemas.microsoft.com/office/drawing/2014/main" xmlns="" id="{3F563CFD-A700-D004-A994-C8AB523F5B09}"/>
                </a:ext>
              </a:extLst>
            </p:cNvPr>
            <p:cNvSpPr/>
            <p:nvPr/>
          </p:nvSpPr>
          <p:spPr>
            <a:xfrm>
              <a:off x="0" y="-2416"/>
              <a:ext cx="1325245" cy="26924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药品基本信息</a:t>
              </a:r>
            </a:p>
          </p:txBody>
        </p:sp>
        <p:sp>
          <p:nvSpPr>
            <p:cNvPr id="6" name="矩形 5">
              <a:extLst>
                <a:ext uri="{FF2B5EF4-FFF2-40B4-BE49-F238E27FC236}">
                  <a16:creationId xmlns:a16="http://schemas.microsoft.com/office/drawing/2014/main" xmlns="" id="{2A056778-4758-95ED-8EB0-988283C7ED04}"/>
                </a:ext>
              </a:extLst>
            </p:cNvPr>
            <p:cNvSpPr/>
            <p:nvPr>
              <p:custDataLst>
                <p:tags r:id="rId3"/>
              </p:custDataLst>
            </p:nvPr>
          </p:nvSpPr>
          <p:spPr>
            <a:xfrm>
              <a:off x="2216507" y="-631"/>
              <a:ext cx="747411" cy="287675"/>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有效性</a:t>
              </a:r>
            </a:p>
          </p:txBody>
        </p:sp>
        <p:sp>
          <p:nvSpPr>
            <p:cNvPr id="7" name="矩形 21">
              <a:extLst>
                <a:ext uri="{FF2B5EF4-FFF2-40B4-BE49-F238E27FC236}">
                  <a16:creationId xmlns:a16="http://schemas.microsoft.com/office/drawing/2014/main" xmlns="" id="{9C11DDFA-6CFD-06EE-2B8F-70038CD3CCD0}"/>
                </a:ext>
              </a:extLst>
            </p:cNvPr>
            <p:cNvSpPr/>
            <p:nvPr>
              <p:custDataLst>
                <p:tags r:id="rId4"/>
              </p:custDataLst>
            </p:nvPr>
          </p:nvSpPr>
          <p:spPr>
            <a:xfrm>
              <a:off x="1380246" y="1785"/>
              <a:ext cx="781260" cy="268609"/>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安全性</a:t>
              </a:r>
            </a:p>
          </p:txBody>
        </p:sp>
        <p:sp>
          <p:nvSpPr>
            <p:cNvPr id="8" name="矩形 22">
              <a:extLst>
                <a:ext uri="{FF2B5EF4-FFF2-40B4-BE49-F238E27FC236}">
                  <a16:creationId xmlns:a16="http://schemas.microsoft.com/office/drawing/2014/main" xmlns="" id="{422C9D92-3DC7-F22D-DB2B-89E65EAF0B20}"/>
                </a:ext>
              </a:extLst>
            </p:cNvPr>
            <p:cNvSpPr/>
            <p:nvPr>
              <p:custDataLst>
                <p:tags r:id="rId5"/>
              </p:custDataLst>
            </p:nvPr>
          </p:nvSpPr>
          <p:spPr>
            <a:xfrm>
              <a:off x="3018919" y="-305"/>
              <a:ext cx="747409" cy="27701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bg1"/>
                  </a:solidFill>
                  <a:latin typeface="Microsoft YaHei" panose="020B0503020204020204" pitchFamily="34" charset="-122"/>
                  <a:ea typeface="Microsoft YaHei" panose="020B0503020204020204" pitchFamily="34" charset="-122"/>
                </a:rPr>
                <a:t>创新性</a:t>
              </a:r>
              <a:r>
                <a:rPr lang="zh-TW" altLang="en-US" sz="1050" dirty="0">
                  <a:solidFill>
                    <a:schemeClr val="bg1"/>
                  </a:solidFill>
                  <a:latin typeface="Microsoft YaHei" panose="020B0503020204020204" pitchFamily="34" charset="-122"/>
                  <a:ea typeface="Microsoft YaHei" panose="020B0503020204020204" pitchFamily="34" charset="-122"/>
                </a:rPr>
                <a:t> </a:t>
              </a:r>
              <a:r>
                <a:rPr lang="en-US" altLang="zh-TW" sz="1050" dirty="0">
                  <a:solidFill>
                    <a:schemeClr val="bg1"/>
                  </a:solidFill>
                  <a:latin typeface="Microsoft YaHei" panose="020B0503020204020204" pitchFamily="34" charset="-122"/>
                  <a:ea typeface="Microsoft YaHei" panose="020B0503020204020204" pitchFamily="34" charset="-122"/>
                </a:rPr>
                <a:t>(1/2)</a:t>
              </a:r>
              <a:endParaRPr lang="zh-CN" altLang="en-US" sz="1050" dirty="0">
                <a:solidFill>
                  <a:schemeClr val="bg1"/>
                </a:solidFill>
                <a:latin typeface="Microsoft YaHei" panose="020B0503020204020204" pitchFamily="34" charset="-122"/>
                <a:ea typeface="Microsoft YaHei" panose="020B0503020204020204" pitchFamily="34" charset="-122"/>
              </a:endParaRPr>
            </a:p>
          </p:txBody>
        </p:sp>
        <p:sp>
          <p:nvSpPr>
            <p:cNvPr id="9" name="矩形 23">
              <a:extLst>
                <a:ext uri="{FF2B5EF4-FFF2-40B4-BE49-F238E27FC236}">
                  <a16:creationId xmlns:a16="http://schemas.microsoft.com/office/drawing/2014/main" xmlns="" id="{0E3B202F-EE57-BB2A-1E04-435A3B01A733}"/>
                </a:ext>
              </a:extLst>
            </p:cNvPr>
            <p:cNvSpPr/>
            <p:nvPr>
              <p:custDataLst>
                <p:tags r:id="rId6"/>
              </p:custDataLst>
            </p:nvPr>
          </p:nvSpPr>
          <p:spPr>
            <a:xfrm>
              <a:off x="3821329" y="3895"/>
              <a:ext cx="747409" cy="27701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Microsoft YaHei" panose="020B0503020204020204" pitchFamily="34" charset="-122"/>
                  <a:ea typeface="Microsoft YaHei" panose="020B0503020204020204" pitchFamily="34" charset="-122"/>
                </a:rPr>
                <a:t>公平性</a:t>
              </a:r>
            </a:p>
          </p:txBody>
        </p:sp>
      </p:grpSp>
      <p:pic>
        <p:nvPicPr>
          <p:cNvPr id="15" name="圖片 14">
            <a:extLst>
              <a:ext uri="{FF2B5EF4-FFF2-40B4-BE49-F238E27FC236}">
                <a16:creationId xmlns:a16="http://schemas.microsoft.com/office/drawing/2014/main" xmlns="" id="{7F3CD12E-732F-E33F-4FE9-F6C7C5E9F086}"/>
              </a:ext>
            </a:extLst>
          </p:cNvPr>
          <p:cNvPicPr>
            <a:picLocks noChangeAspect="1"/>
          </p:cNvPicPr>
          <p:nvPr/>
        </p:nvPicPr>
        <p:blipFill>
          <a:blip r:embed="rId10"/>
          <a:stretch>
            <a:fillRect/>
          </a:stretch>
        </p:blipFill>
        <p:spPr>
          <a:xfrm>
            <a:off x="2370096" y="1686391"/>
            <a:ext cx="5666364" cy="1891729"/>
          </a:xfrm>
          <a:prstGeom prst="rect">
            <a:avLst/>
          </a:prstGeom>
        </p:spPr>
      </p:pic>
    </p:spTree>
    <p:extLst>
      <p:ext uri="{BB962C8B-B14F-4D97-AF65-F5344CB8AC3E}">
        <p14:creationId xmlns:p14="http://schemas.microsoft.com/office/powerpoint/2010/main" val="2313862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QXg6N_iQOG1xM_Bvc2v8Q"/>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ABLE_ENDDRAG_ORIGIN_RECT" val="451*219"/>
  <p:tag name="TABLE_ENDDRAG_RECT" val="19*71*451*219"/>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302*388"/>
  <p:tag name="TABLE_ENDDRAG_RECT" val="24*91*302*389"/>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C34C523D6A014C89DF41FD54C49295" ma:contentTypeVersion="14" ma:contentTypeDescription="Create a new document." ma:contentTypeScope="" ma:versionID="1283f284cc391281f76aa6f556c85d21">
  <xsd:schema xmlns:xsd="http://www.w3.org/2001/XMLSchema" xmlns:xs="http://www.w3.org/2001/XMLSchema" xmlns:p="http://schemas.microsoft.com/office/2006/metadata/properties" xmlns:ns2="60fd9ca5-230c-4a4d-af5b-c4fd4cf51c2f" xmlns:ns3="1750b7b0-c8fb-4f21-8c6e-17231c9ef585" targetNamespace="http://schemas.microsoft.com/office/2006/metadata/properties" ma:root="true" ma:fieldsID="24f73cce43567652f70fec0025f95055" ns2:_="" ns3:_="">
    <xsd:import namespace="60fd9ca5-230c-4a4d-af5b-c4fd4cf51c2f"/>
    <xsd:import namespace="1750b7b0-c8fb-4f21-8c6e-17231c9ef58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fd9ca5-230c-4a4d-af5b-c4fd4cf51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5b84754-db28-4f18-af47-9dd270c3bf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50b7b0-c8fb-4f21-8c6e-17231c9ef58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ba2d91a-66b7-478d-9a1e-6777b6d330d9}" ma:internalName="TaxCatchAll" ma:showField="CatchAllData" ma:web="1750b7b0-c8fb-4f21-8c6e-17231c9ef5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fd9ca5-230c-4a4d-af5b-c4fd4cf51c2f">
      <Terms xmlns="http://schemas.microsoft.com/office/infopath/2007/PartnerControls"/>
    </lcf76f155ced4ddcb4097134ff3c332f>
    <TaxCatchAll xmlns="1750b7b0-c8fb-4f21-8c6e-17231c9ef585" xsi:nil="true"/>
  </documentManagement>
</p:properties>
</file>

<file path=customXml/itemProps1.xml><?xml version="1.0" encoding="utf-8"?>
<ds:datastoreItem xmlns:ds="http://schemas.openxmlformats.org/officeDocument/2006/customXml" ds:itemID="{4441438E-E28F-412C-BE8D-5AF1BD794B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fd9ca5-230c-4a4d-af5b-c4fd4cf51c2f"/>
    <ds:schemaRef ds:uri="1750b7b0-c8fb-4f21-8c6e-17231c9ef5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073A1A-01B7-40F4-9019-D4184559AF79}">
  <ds:schemaRefs>
    <ds:schemaRef ds:uri="http://schemas.microsoft.com/sharepoint/v3/contenttype/forms"/>
  </ds:schemaRefs>
</ds:datastoreItem>
</file>

<file path=customXml/itemProps3.xml><?xml version="1.0" encoding="utf-8"?>
<ds:datastoreItem xmlns:ds="http://schemas.openxmlformats.org/officeDocument/2006/customXml" ds:itemID="{7D4214EA-22DE-4147-9FD3-0748C9196580}">
  <ds:schemaRefs>
    <ds:schemaRef ds:uri="60fd9ca5-230c-4a4d-af5b-c4fd4cf51c2f"/>
    <ds:schemaRef ds:uri="http://schemas.microsoft.com/office/infopath/2007/PartnerControls"/>
    <ds:schemaRef ds:uri="http://purl.org/dc/term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1750b7b0-c8fb-4f21-8c6e-17231c9ef585"/>
  </ds:schemaRefs>
</ds:datastoreItem>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otalTime>9202</TotalTime>
  <Words>2706</Words>
  <Application>Microsoft Office PowerPoint</Application>
  <PresentationFormat>宽屏</PresentationFormat>
  <Paragraphs>317</Paragraphs>
  <Slides>11</Slides>
  <Notes>3</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11</vt:i4>
      </vt:variant>
    </vt:vector>
  </HeadingPairs>
  <TitlesOfParts>
    <vt:vector size="26" baseType="lpstr">
      <vt:lpstr>Aptos</vt:lpstr>
      <vt:lpstr>Arial Unicode MS</vt:lpstr>
      <vt:lpstr>Microsoft JhengHei</vt:lpstr>
      <vt:lpstr>新細明體</vt:lpstr>
      <vt:lpstr>新細明體</vt:lpstr>
      <vt:lpstr>Microsoft YaHei</vt:lpstr>
      <vt:lpstr>Microsoft YaHei</vt:lpstr>
      <vt:lpstr>Arial</vt:lpstr>
      <vt:lpstr>Calibri</vt:lpstr>
      <vt:lpstr>Calibri Light</vt:lpstr>
      <vt:lpstr>Times New Roman</vt:lpstr>
      <vt:lpstr>Wingdings</vt:lpstr>
      <vt:lpstr>Office 佈景主題</vt:lpstr>
      <vt:lpstr>think-cell Slide</vt:lpstr>
      <vt:lpstr>think-cell 幻灯片</vt:lpstr>
      <vt:lpstr>PowerPoint 演示文稿</vt:lpstr>
      <vt:lpstr>目录</vt:lpstr>
      <vt:lpstr>本品为第一个天然药物1.1类新药，非中成药，目录内无可比对药品，可弥补目录空白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Michelle</dc:creator>
  <cp:lastModifiedBy>Dan Li</cp:lastModifiedBy>
  <cp:revision>546</cp:revision>
  <cp:lastPrinted>2024-02-26T02:11:01Z</cp:lastPrinted>
  <dcterms:created xsi:type="dcterms:W3CDTF">2024-02-24T13:23:48Z</dcterms:created>
  <dcterms:modified xsi:type="dcterms:W3CDTF">2024-07-12T14:11:12Z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0x01010090C34C523D6A014C89DF41FD54C49295</vt:lpwstr>
  </property>
  <property fmtid="{D5CDD505-2E9C-101B-9397-08002B2CF9AE}" pid="3" name="MediaServiceImageTags">
    <vt:lpwstr/>
  </property>
</Properties>
</file>